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699" r:id="rId5"/>
    <p:sldMasterId id="2147483724" r:id="rId6"/>
    <p:sldMasterId id="2147483739" r:id="rId7"/>
  </p:sldMasterIdLst>
  <p:notesMasterIdLst>
    <p:notesMasterId r:id="rId48"/>
  </p:notesMasterIdLst>
  <p:sldIdLst>
    <p:sldId id="286" r:id="rId8"/>
    <p:sldId id="287" r:id="rId9"/>
    <p:sldId id="258" r:id="rId10"/>
    <p:sldId id="259" r:id="rId11"/>
    <p:sldId id="260" r:id="rId12"/>
    <p:sldId id="261" r:id="rId13"/>
    <p:sldId id="262" r:id="rId14"/>
    <p:sldId id="271" r:id="rId15"/>
    <p:sldId id="281" r:id="rId16"/>
    <p:sldId id="267" r:id="rId17"/>
    <p:sldId id="305" r:id="rId18"/>
    <p:sldId id="306" r:id="rId19"/>
    <p:sldId id="264" r:id="rId20"/>
    <p:sldId id="266" r:id="rId21"/>
    <p:sldId id="282" r:id="rId22"/>
    <p:sldId id="263" r:id="rId23"/>
    <p:sldId id="270" r:id="rId24"/>
    <p:sldId id="274" r:id="rId25"/>
    <p:sldId id="275" r:id="rId26"/>
    <p:sldId id="279" r:id="rId27"/>
    <p:sldId id="280" r:id="rId28"/>
    <p:sldId id="278" r:id="rId29"/>
    <p:sldId id="284" r:id="rId30"/>
    <p:sldId id="307" r:id="rId31"/>
    <p:sldId id="296" r:id="rId32"/>
    <p:sldId id="303" r:id="rId33"/>
    <p:sldId id="297" r:id="rId34"/>
    <p:sldId id="298" r:id="rId35"/>
    <p:sldId id="299" r:id="rId36"/>
    <p:sldId id="300" r:id="rId37"/>
    <p:sldId id="283" r:id="rId38"/>
    <p:sldId id="276" r:id="rId39"/>
    <p:sldId id="288" r:id="rId40"/>
    <p:sldId id="289" r:id="rId41"/>
    <p:sldId id="290" r:id="rId42"/>
    <p:sldId id="291" r:id="rId43"/>
    <p:sldId id="301" r:id="rId44"/>
    <p:sldId id="302" r:id="rId45"/>
    <p:sldId id="285" r:id="rId46"/>
    <p:sldId id="29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74503" autoAdjust="0"/>
  </p:normalViewPr>
  <p:slideViewPr>
    <p:cSldViewPr>
      <p:cViewPr varScale="1">
        <p:scale>
          <a:sx n="68" d="100"/>
          <a:sy n="68" d="100"/>
        </p:scale>
        <p:origin x="-163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76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E1C3FA-ED44-48D3-9CAC-5A3029C8E67B}" type="datetimeFigureOut">
              <a:rPr lang="en-US" smtClean="0"/>
              <a:pPr/>
              <a:t>8/20/2008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3F007-79ED-4303-8C1B-B11C68D9D01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noramio.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915294" y="4343704"/>
            <a:ext cx="5027414" cy="4113892"/>
          </a:xfrm>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camera phone provides</a:t>
            </a:r>
            <a:r>
              <a:rPr lang="en-US" baseline="0" dirty="0" smtClean="0"/>
              <a:t> an easy interface to fill in and verify government forms. The paper form is printed with 2D bar-codes which are decoded by camera phone and info is transmitted to a central location.</a:t>
            </a:r>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Israeli Information Center for Human Rights in the Occupied Territories captures photos of events.</a:t>
            </a:r>
          </a:p>
          <a:p>
            <a:r>
              <a:rPr lang="en-US" dirty="0" smtClean="0"/>
              <a:t>From</a:t>
            </a:r>
            <a:r>
              <a:rPr lang="en-US" baseline="0" dirty="0" smtClean="0"/>
              <a:t> their website: “</a:t>
            </a:r>
            <a:r>
              <a:rPr lang="en-US" dirty="0" smtClean="0"/>
              <a:t>Goal is to Document and educate Israeli public and policymakers about human rights violations in Occupied Territories.</a:t>
            </a:r>
          </a:p>
          <a:p>
            <a:r>
              <a:rPr lang="en-US" dirty="0" smtClean="0"/>
              <a:t>Second goal is to combat phenomenon of denial prevalent among Israeli public.</a:t>
            </a:r>
          </a:p>
          <a:p>
            <a:r>
              <a:rPr lang="en-US" dirty="0" smtClean="0"/>
              <a:t>We hope to create human rights culture in Israel.”</a:t>
            </a:r>
          </a:p>
          <a:p>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915294" y="4343704"/>
            <a:ext cx="5027414" cy="4113892"/>
          </a:xfrm>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algn="r" rtl="0" fontAlgn="base">
              <a:spcBef>
                <a:spcPct val="0"/>
              </a:spcBef>
              <a:spcAft>
                <a:spcPct val="0"/>
              </a:spcAft>
            </a:pPr>
            <a:fld id="{3581FF3B-A2C2-4BC0-9DB2-D0698DC164EB}" type="slidenum">
              <a:rPr lang="en-US" sz="1100">
                <a:solidFill>
                  <a:srgbClr val="000000"/>
                </a:solidFill>
                <a:effectLst>
                  <a:outerShdw blurRad="38100" dist="38100" dir="2700000" algn="tl">
                    <a:srgbClr val="000000">
                      <a:alpha val="43137"/>
                    </a:srgbClr>
                  </a:outerShdw>
                </a:effectLst>
                <a:latin typeface="Arial" pitchFamily="34" charset="0"/>
              </a:rPr>
              <a:pPr algn="r" rtl="0" fontAlgn="base">
                <a:spcBef>
                  <a:spcPct val="0"/>
                </a:spcBef>
                <a:spcAft>
                  <a:spcPct val="0"/>
                </a:spcAft>
              </a:pPr>
              <a:t>40</a:t>
            </a:fld>
            <a:endParaRPr lang="en-US" sz="1100" dirty="0">
              <a:solidFill>
                <a:srgbClr val="000000"/>
              </a:solidFill>
              <a:effectLst>
                <a:outerShdw blurRad="38100" dist="38100" dir="2700000" algn="tl">
                  <a:srgbClr val="000000">
                    <a:alpha val="43137"/>
                  </a:srgbClr>
                </a:outerShdw>
              </a:effectLst>
              <a:latin typeface="Arial" pitchFamily="34" charset="0"/>
            </a:endParaRPr>
          </a:p>
        </p:txBody>
      </p:sp>
      <p:sp>
        <p:nvSpPr>
          <p:cNvPr id="96259" name="Rectangle 2"/>
          <p:cNvSpPr>
            <a:spLocks noGrp="1" noRot="1" noChangeAspect="1" noChangeArrowheads="1" noTextEdit="1"/>
          </p:cNvSpPr>
          <p:nvPr>
            <p:ph type="sldImg"/>
          </p:nvPr>
        </p:nvSpPr>
        <p:spPr>
          <a:xfrm>
            <a:off x="1144588" y="685800"/>
            <a:ext cx="4570412" cy="3429000"/>
          </a:xfrm>
          <a:ln/>
        </p:spPr>
      </p:sp>
      <p:sp>
        <p:nvSpPr>
          <p:cNvPr id="96260" name="Rectangle 3"/>
          <p:cNvSpPr>
            <a:spLocks noGrp="1" noChangeArrowheads="1"/>
          </p:cNvSpPr>
          <p:nvPr>
            <p:ph type="body" idx="1"/>
          </p:nvPr>
        </p:nvSpPr>
        <p:spPr>
          <a:noFill/>
          <a:ln/>
        </p:spPr>
        <p:txBody>
          <a:bodyPr/>
          <a:lstStyle/>
          <a:p>
            <a:pPr>
              <a:lnSpc>
                <a:spcPct val="80000"/>
              </a:lnSpc>
            </a:pPr>
            <a:endParaRPr lang="en-US" sz="8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915294" y="4343704"/>
            <a:ext cx="5027414" cy="4113892"/>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Crowdsourcing</a:t>
            </a:r>
            <a:r>
              <a:rPr lang="en-US" dirty="0" smtClean="0"/>
              <a:t> is a new online strategy for converting a task difficult for</a:t>
            </a:r>
            <a:r>
              <a:rPr lang="en-US" baseline="0" dirty="0" smtClean="0"/>
              <a:t> computers and too expensive for a team of dedicated humans, and </a:t>
            </a:r>
            <a:r>
              <a:rPr lang="en-US" dirty="0" smtClean="0"/>
              <a:t>outsourcing it to an undefined, generally large group of people, in the form of an open call. Thanks to Web2.0</a:t>
            </a:r>
            <a:r>
              <a:rPr lang="en-US" baseline="0" dirty="0" smtClean="0"/>
              <a:t> online technologies make participation of thousands of synchronous or asynchronous users possible to solve a talk.</a:t>
            </a:r>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CMU</a:t>
            </a:r>
            <a:r>
              <a:rPr lang="en-US" baseline="0" dirty="0" smtClean="0"/>
              <a:t> </a:t>
            </a:r>
            <a:r>
              <a:rPr lang="en-US" dirty="0" smtClean="0"/>
              <a:t>team is involved in </a:t>
            </a:r>
            <a:r>
              <a:rPr lang="en-US" dirty="0" err="1" smtClean="0"/>
              <a:t>digitising</a:t>
            </a:r>
            <a:r>
              <a:rPr lang="en-US" dirty="0" smtClean="0"/>
              <a:t> old books and manuscripts supplied by a non-profit </a:t>
            </a:r>
            <a:r>
              <a:rPr lang="en-US" dirty="0" err="1" smtClean="0"/>
              <a:t>organisation</a:t>
            </a:r>
            <a:r>
              <a:rPr lang="en-US" dirty="0" smtClean="0"/>
              <a:t> called the Internet Archive, and uses Optical Character Recognition (OCR) software to examine scanned images of texts and turn them into digital text files which can be stored and searched by computers. </a:t>
            </a:r>
          </a:p>
          <a:p>
            <a:r>
              <a:rPr lang="en-US" dirty="0" smtClean="0"/>
              <a:t>But the OCR software is unable to read about one in 10 words, due to the poor quality of the original documents. </a:t>
            </a:r>
          </a:p>
          <a:p>
            <a:r>
              <a:rPr lang="en-US" dirty="0" smtClean="0"/>
              <a:t>Computers cannot read words as easily as humans</a:t>
            </a:r>
          </a:p>
          <a:p>
            <a:r>
              <a:rPr lang="en-US" dirty="0" smtClean="0"/>
              <a:t>The only reliable way to decode them is for a human to examine them individually - a mammoth task since CMU processes thousands of pages of text every month. </a:t>
            </a:r>
          </a:p>
          <a:p>
            <a:r>
              <a:rPr lang="en-US" dirty="0" smtClean="0"/>
              <a:t>To solve this problem the team takes images of the words which the OCR software can't read, and uses them as CAPTCHAs. </a:t>
            </a:r>
          </a:p>
          <a:p>
            <a:r>
              <a:rPr lang="en-US" dirty="0" smtClean="0"/>
              <a:t>These CAPTCHAs, known as </a:t>
            </a:r>
            <a:r>
              <a:rPr lang="en-US" dirty="0" err="1" smtClean="0"/>
              <a:t>reCAPTCHAS</a:t>
            </a:r>
            <a:r>
              <a:rPr lang="en-US" dirty="0" smtClean="0"/>
              <a:t>, are then distributed to websites around the world to be used in place of conventional CAPTCHAs. </a:t>
            </a:r>
          </a:p>
          <a:p>
            <a:r>
              <a:rPr lang="en-US" dirty="0" smtClean="0"/>
              <a:t>When visitors decipher the </a:t>
            </a:r>
            <a:r>
              <a:rPr lang="en-US" dirty="0" err="1" smtClean="0"/>
              <a:t>reCAPTCHAs</a:t>
            </a:r>
            <a:r>
              <a:rPr lang="en-US" dirty="0" smtClean="0"/>
              <a:t> to gain access to the web site, the answers - the results of humans examining the images - are sent back to CMU. </a:t>
            </a:r>
          </a:p>
          <a:p>
            <a:r>
              <a:rPr lang="en-US" dirty="0" smtClean="0"/>
              <a:t>Every time an Internet user deciphers a </a:t>
            </a:r>
            <a:r>
              <a:rPr lang="en-US" dirty="0" err="1" smtClean="0"/>
              <a:t>reCAPTCHA</a:t>
            </a:r>
            <a:r>
              <a:rPr lang="en-US" dirty="0" smtClean="0"/>
              <a:t>, another word from an old book or manuscript is </a:t>
            </a:r>
            <a:r>
              <a:rPr lang="en-US" dirty="0" err="1" smtClean="0"/>
              <a:t>digitised</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authors seek to build a large collection of images with ground truth labels to be used for object</a:t>
            </a:r>
          </a:p>
          <a:p>
            <a:r>
              <a:rPr lang="en-US" sz="1200" kern="1200" baseline="0" dirty="0" smtClean="0">
                <a:solidFill>
                  <a:schemeClr val="tx1"/>
                </a:solidFill>
                <a:latin typeface="+mn-lt"/>
                <a:ea typeface="+mn-ea"/>
                <a:cs typeface="+mn-cs"/>
              </a:rPr>
              <a:t>detection and recognition research. Such data is useful for supervised learning and quantitative</a:t>
            </a:r>
          </a:p>
          <a:p>
            <a:r>
              <a:rPr lang="en-US" sz="1200" kern="1200" baseline="0" dirty="0" smtClean="0">
                <a:solidFill>
                  <a:schemeClr val="tx1"/>
                </a:solidFill>
                <a:latin typeface="+mn-lt"/>
                <a:ea typeface="+mn-ea"/>
                <a:cs typeface="+mn-cs"/>
              </a:rPr>
              <a:t>evaluation. To achieve this, they developed a web-based tool that allows easy image annotation</a:t>
            </a:r>
          </a:p>
          <a:p>
            <a:r>
              <a:rPr lang="en-US" sz="1200" kern="1200" baseline="0" dirty="0" smtClean="0">
                <a:solidFill>
                  <a:schemeClr val="tx1"/>
                </a:solidFill>
                <a:latin typeface="+mn-lt"/>
                <a:ea typeface="+mn-ea"/>
                <a:cs typeface="+mn-cs"/>
              </a:rPr>
              <a:t>and instant sharing of such annotations. Using this annotation tool, they have collected a large</a:t>
            </a:r>
          </a:p>
          <a:p>
            <a:r>
              <a:rPr lang="en-US" sz="1200" kern="1200" baseline="0" dirty="0" smtClean="0">
                <a:solidFill>
                  <a:schemeClr val="tx1"/>
                </a:solidFill>
                <a:latin typeface="+mn-lt"/>
                <a:ea typeface="+mn-ea"/>
                <a:cs typeface="+mn-cs"/>
              </a:rPr>
              <a:t>dataset that spans many object categories, often containing multiple instances over a wide variety</a:t>
            </a:r>
          </a:p>
          <a:p>
            <a:r>
              <a:rPr lang="en-US" sz="1200" kern="1200" baseline="0" dirty="0" smtClean="0">
                <a:solidFill>
                  <a:schemeClr val="tx1"/>
                </a:solidFill>
                <a:latin typeface="+mn-lt"/>
                <a:ea typeface="+mn-ea"/>
                <a:cs typeface="+mn-cs"/>
              </a:rPr>
              <a:t>of images. They quantify the contents of the dataset and compare against existing state of the</a:t>
            </a:r>
          </a:p>
          <a:p>
            <a:r>
              <a:rPr lang="en-US" sz="1200" kern="1200" baseline="0" dirty="0" smtClean="0">
                <a:solidFill>
                  <a:schemeClr val="tx1"/>
                </a:solidFill>
                <a:latin typeface="+mn-lt"/>
                <a:ea typeface="+mn-ea"/>
                <a:cs typeface="+mn-cs"/>
              </a:rPr>
              <a:t>art datasets used for object recognition and detection. Also, they show how to extend the dataset</a:t>
            </a:r>
          </a:p>
          <a:p>
            <a:r>
              <a:rPr lang="en-US" sz="1200" kern="1200" baseline="0" dirty="0" smtClean="0">
                <a:solidFill>
                  <a:schemeClr val="tx1"/>
                </a:solidFill>
                <a:latin typeface="+mn-lt"/>
                <a:ea typeface="+mn-ea"/>
                <a:cs typeface="+mn-cs"/>
              </a:rPr>
              <a:t>to automatically enhance object labels with </a:t>
            </a:r>
            <a:r>
              <a:rPr lang="en-US" sz="1200" kern="1200" baseline="0" dirty="0" err="1" smtClean="0">
                <a:solidFill>
                  <a:schemeClr val="tx1"/>
                </a:solidFill>
                <a:latin typeface="+mn-lt"/>
                <a:ea typeface="+mn-ea"/>
                <a:cs typeface="+mn-cs"/>
              </a:rPr>
              <a:t>WordNet</a:t>
            </a:r>
            <a:r>
              <a:rPr lang="en-US" sz="1200" kern="1200" baseline="0" dirty="0" smtClean="0">
                <a:solidFill>
                  <a:schemeClr val="tx1"/>
                </a:solidFill>
                <a:latin typeface="+mn-lt"/>
                <a:ea typeface="+mn-ea"/>
                <a:cs typeface="+mn-cs"/>
              </a:rPr>
              <a:t>, discover object parts, recover a depth ordering</a:t>
            </a:r>
          </a:p>
          <a:p>
            <a:r>
              <a:rPr lang="en-US" sz="1200" kern="1200" baseline="0" dirty="0" smtClean="0">
                <a:solidFill>
                  <a:schemeClr val="tx1"/>
                </a:solidFill>
                <a:latin typeface="+mn-lt"/>
                <a:ea typeface="+mn-ea"/>
                <a:cs typeface="+mn-cs"/>
              </a:rPr>
              <a:t>of objects in a scene, and increase the number of labels using minimal user supervision</a:t>
            </a:r>
          </a:p>
          <a:p>
            <a:r>
              <a:rPr lang="en-US" sz="1200" kern="1200" baseline="0" dirty="0" smtClean="0">
                <a:solidFill>
                  <a:schemeClr val="tx1"/>
                </a:solidFill>
                <a:latin typeface="+mn-lt"/>
                <a:ea typeface="+mn-ea"/>
                <a:cs typeface="+mn-cs"/>
              </a:rPr>
              <a:t>and images from the web.</a:t>
            </a:r>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search for aviator Steve </a:t>
            </a:r>
            <a:r>
              <a:rPr lang="en-US" dirty="0" err="1" smtClean="0"/>
              <a:t>Fossett</a:t>
            </a:r>
            <a:r>
              <a:rPr lang="en-US" dirty="0" smtClean="0"/>
              <a:t>, whose plane went missing in Nevada in 2007, in which up to 50,000 people examined high-resolution satellite imagery from </a:t>
            </a:r>
            <a:r>
              <a:rPr lang="en-US" dirty="0" err="1" smtClean="0"/>
              <a:t>DigitalGlobe</a:t>
            </a:r>
            <a:r>
              <a:rPr lang="en-US" dirty="0" smtClean="0"/>
              <a:t> that was made available via Amazon Mechanical Turk. The helpers are issued squares that represent 278-foot-square pieces of the search area. If they see something worth closer study, participants flag it. Since each square is issued to 10 different people, squares that are flagged by several volunteers are given greater scrutiny.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Microsoft </a:t>
            </a:r>
            <a:r>
              <a:rPr lang="en-US" dirty="0" err="1" smtClean="0"/>
              <a:t>Photosynth</a:t>
            </a:r>
            <a:r>
              <a:rPr lang="en-US" dirty="0" smtClean="0"/>
              <a:t> and</a:t>
            </a:r>
            <a:r>
              <a:rPr lang="en-US" baseline="0" dirty="0" smtClean="0"/>
              <a:t> U-Washington’s </a:t>
            </a:r>
            <a:r>
              <a:rPr lang="en-US" baseline="0" dirty="0" err="1" smtClean="0"/>
              <a:t>Phototourism</a:t>
            </a:r>
            <a:r>
              <a:rPr lang="en-US" baseline="0" dirty="0" smtClean="0"/>
              <a:t> </a:t>
            </a:r>
            <a:r>
              <a:rPr lang="en-US" dirty="0" smtClean="0"/>
              <a:t>software takes a large collection of photos of a place or an object, analyzes them for similarities, and then displays the photos in a reconstructed </a:t>
            </a:r>
            <a:r>
              <a:rPr lang="en-US" b="1" dirty="0" smtClean="0"/>
              <a:t>three-dimensional space</a:t>
            </a:r>
            <a:r>
              <a:rPr lang="en-US" dirty="0" smtClean="0"/>
              <a:t>, showing you how each one relates to the next. </a:t>
            </a:r>
          </a:p>
          <a:p>
            <a:r>
              <a:rPr lang="en-US" dirty="0" smtClean="0"/>
              <a:t>New options</a:t>
            </a:r>
            <a:r>
              <a:rPr lang="en-US" baseline="0" dirty="0" smtClean="0"/>
              <a:t> on Google Maps allows users to post and view </a:t>
            </a:r>
            <a:r>
              <a:rPr lang="en-US" dirty="0" smtClean="0"/>
              <a:t>populated map with geo-tagged photos provided by </a:t>
            </a:r>
            <a:r>
              <a:rPr lang="en-US" dirty="0" err="1" smtClean="0">
                <a:hlinkClick r:id="rId3"/>
              </a:rPr>
              <a:t>Panoramio</a:t>
            </a:r>
            <a:r>
              <a:rPr lang="en-US" dirty="0" smtClean="0"/>
              <a:t>.</a:t>
            </a:r>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a scene is photographed many times by different people, the viewpoints often cluster along certain paths. These paths are largely specific to the scene being photographed, and traverse interesting regions and viewpoints. We seek to discover a range of such paths and turn them into controls for image-based rendering. Our approach takes as input a large set of community or personal photos, reconstructs camera viewpoints, and automatically computes orbits, panoramas, canonical views, and optimal paths between views. The scene can then be interactively browsed in 3D using these controls or with five degree-of-freedom free-viewpoint control. As the user browses the scene, nearby views are continuously selected and transformed, using control-adaptive </a:t>
            </a:r>
            <a:r>
              <a:rPr lang="en-US" dirty="0" err="1" smtClean="0"/>
              <a:t>reprojection</a:t>
            </a:r>
            <a:r>
              <a:rPr lang="en-US" dirty="0" smtClean="0"/>
              <a:t> techniques. </a:t>
            </a:r>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Zurfer</a:t>
            </a:r>
            <a:r>
              <a:rPr lang="en-US" sz="1200" kern="1200" baseline="0" dirty="0" smtClean="0">
                <a:solidFill>
                  <a:schemeClr val="tx1"/>
                </a:solidFill>
                <a:latin typeface="+mn-lt"/>
                <a:ea typeface="+mn-ea"/>
                <a:cs typeface="+mn-cs"/>
              </a:rPr>
              <a:t> from Yahoo Research uses channel metaphor to give users contextual access to media of interest according to key dimensions: spatial, social, and topical. Elements of social interaction and communication </a:t>
            </a:r>
            <a:r>
              <a:rPr lang="en-US" sz="1200" kern="1200" baseline="0" dirty="0" err="1" smtClean="0">
                <a:solidFill>
                  <a:schemeClr val="tx1"/>
                </a:solidFill>
                <a:latin typeface="+mn-lt"/>
                <a:ea typeface="+mn-ea"/>
                <a:cs typeface="+mn-cs"/>
              </a:rPr>
              <a:t>aroundcthe</a:t>
            </a:r>
            <a:r>
              <a:rPr lang="en-US" sz="1200" kern="1200" baseline="0" dirty="0" smtClean="0">
                <a:solidFill>
                  <a:schemeClr val="tx1"/>
                </a:solidFill>
                <a:latin typeface="+mn-lt"/>
                <a:ea typeface="+mn-ea"/>
                <a:cs typeface="+mn-cs"/>
              </a:rPr>
              <a:t> photographs are built into the mobile application, to </a:t>
            </a:r>
            <a:r>
              <a:rPr lang="en-US" sz="1200" kern="1200" baseline="0" dirty="0" err="1" smtClean="0">
                <a:solidFill>
                  <a:schemeClr val="tx1"/>
                </a:solidFill>
                <a:latin typeface="+mn-lt"/>
                <a:ea typeface="+mn-ea"/>
                <a:cs typeface="+mn-cs"/>
              </a:rPr>
              <a:t>increasecuser</a:t>
            </a:r>
            <a:r>
              <a:rPr lang="en-US" sz="1200" kern="1200" baseline="0" dirty="0" smtClean="0">
                <a:solidFill>
                  <a:schemeClr val="tx1"/>
                </a:solidFill>
                <a:latin typeface="+mn-lt"/>
                <a:ea typeface="+mn-ea"/>
                <a:cs typeface="+mn-cs"/>
              </a:rPr>
              <a:t> engagement. The application utilizes </a:t>
            </a:r>
            <a:r>
              <a:rPr lang="en-US" sz="1200" kern="1200" baseline="0" dirty="0" err="1" smtClean="0">
                <a:solidFill>
                  <a:schemeClr val="tx1"/>
                </a:solidFill>
                <a:latin typeface="+mn-lt"/>
                <a:ea typeface="+mn-ea"/>
                <a:cs typeface="+mn-cs"/>
              </a:rPr>
              <a:t>Flickr.comc</a:t>
            </a:r>
            <a:r>
              <a:rPr lang="en-US" sz="1200" kern="1200" baseline="0" dirty="0" smtClean="0">
                <a:solidFill>
                  <a:schemeClr val="tx1"/>
                </a:solidFill>
                <a:latin typeface="+mn-lt"/>
                <a:ea typeface="+mn-ea"/>
                <a:cs typeface="+mn-cs"/>
              </a:rPr>
              <a:t> as an image and social-network data source (From http://yahooresearchberkeley.com/blog/wp-content/uploads/2007/09/sp50a-hwang.pdf)</a:t>
            </a:r>
            <a:endParaRPr lang="en-US" dirty="0"/>
          </a:p>
        </p:txBody>
      </p:sp>
      <p:sp>
        <p:nvSpPr>
          <p:cNvPr id="4" name="Slide Number Placeholder 3"/>
          <p:cNvSpPr>
            <a:spLocks noGrp="1"/>
          </p:cNvSpPr>
          <p:nvPr>
            <p:ph type="sldNum" sz="quarter" idx="10"/>
          </p:nvPr>
        </p:nvSpPr>
        <p:spPr/>
        <p:txBody>
          <a:bodyPr/>
          <a:lstStyle/>
          <a:p>
            <a:fld id="{8123F007-79ED-4303-8C1B-B11C68D9D015}"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78C39459-EF0E-4F74-93D4-223551FD047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6D9C67-C165-4E24-AD2B-08C3BBC71A4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665FE7-0E7B-4DE1-80D6-C1EFE2270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7E67CD3-B70A-4DAA-991C-541B20AE63E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F7B366-CC43-4D04-A8C0-00BECD3AEF9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65D2F88-6844-426E-8705-9E1E1BE2F94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403CD85-DF2E-4292-AB9D-834357552D4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1A4CF2B-7A25-4024-BEA2-DE099A0EA9D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B5323E-C9FC-45EB-8291-08D18A8C16F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8B4DB40-AD04-463B-B125-68635C47757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9B29798-5EE0-4421-B3AE-77D59A44EEE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D3A08C8-3D64-4249-B395-124AD57FD7D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49618C5-C4B2-4436-9EF0-C0799A7805C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8/20/2008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76200"/>
            <a:ext cx="22479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76200"/>
            <a:ext cx="65913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192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8/20/2008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76200"/>
            <a:ext cx="22479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76200"/>
            <a:ext cx="65913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4C978C2-6425-47A0-BD19-061254D337AB}"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8/20/2008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CD72990-6ADC-4DAC-B009-612B08D0C561}"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F76593B-9D05-4017-9B53-F1ABEA82092F}"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BFCFEE7-059A-4357-9B3B-E741E37C9822}"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24B205F-F071-4A15-ACA2-F60789B0C100}"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45148B8-73CE-41A2-B9F4-7BA246640386}"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2D68435-CBEB-461C-A5E0-AFBBC102B6E5}"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C5AFDCC-4699-47D8-9102-0716A426DC08}"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44717FB-4E8D-4D54-90D2-E3ED3131EFCE}"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2ACCAE6-4E79-4A12-9425-93C378CFB2C0}"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3055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EB90894-FFB3-45D5-B101-0904032E142F}"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04800"/>
            <a:ext cx="8610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50C13DA-AF90-4DFE-8570-BA6D0CE24545}"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7"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CC6F322-9F1A-4D87-9E89-FC6C50BEED27}"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4479B5B-5EAB-457D-ADFD-23FF88458516}"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8AAD2E44-DA73-4934-A255-449C6377A16C}"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CE11AEEC-0FB3-42C4-A895-0D2C52CFC53B}"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2CAF8B3A-F9D2-46C9-AB84-87EE96899BC8}"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8" name="Slide Number Placeholder 7"/>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E23E05C8-0C99-493C-B82D-0FFDD56D8055}"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4" name="Slide Number Placeholder 3"/>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55D75D86-BDCC-4ECD-8A26-E0BD38C9E644}"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3" name="Slide Number Placeholder 2"/>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EBFF7D8F-AE97-47EC-8EBC-4F924819E086}"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33B3DADF-3FCC-40D5-B5B0-ACF5A17071B9}"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73E0FF28-B9CA-4817-B4D1-B64642574FAF}"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AE3570A9-FEA6-4FFB-AD46-70AC65751C2A}"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15925"/>
            <a:ext cx="2152650"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15925"/>
            <a:ext cx="6305550"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A068F459-A26C-4627-9C58-1084D687D4F5}"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ftr" sz="quarter" idx="3"/>
          </p:nvPr>
        </p:nvSpPr>
        <p:spPr bwMode="auto">
          <a:xfrm>
            <a:off x="685800" y="63246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a:solidFill>
                  <a:srgbClr val="307CB5"/>
                </a:solidFill>
                <a:latin typeface="Arial" charset="0"/>
                <a:ea typeface="+mn-ea"/>
              </a:defRPr>
            </a:lvl1pPr>
          </a:lstStyle>
          <a:p>
            <a:pPr rtl="0" fontAlgn="base">
              <a:spcBef>
                <a:spcPct val="0"/>
              </a:spcBef>
              <a:spcAft>
                <a:spcPct val="0"/>
              </a:spcAft>
              <a:defRPr/>
            </a:pPr>
            <a:r>
              <a:rPr lang="en-US" kern="1200">
                <a:effectLst>
                  <a:outerShdw blurRad="38100" dist="38100" dir="2700000" algn="tl">
                    <a:srgbClr val="000000">
                      <a:alpha val="43137"/>
                    </a:srgbClr>
                  </a:outerShdw>
                </a:effectLst>
                <a:cs typeface="+mn-cs"/>
              </a:rPr>
              <a:t>Ramesh Raskar  / Camera Culture</a:t>
            </a:r>
            <a:endParaRPr lang="en-US" sz="1200" kern="1200">
              <a:solidFill>
                <a:srgbClr val="99CEFF"/>
              </a:solidFill>
              <a:effectLst>
                <a:outerShdw blurRad="38100" dist="38100" dir="2700000" algn="tl">
                  <a:srgbClr val="000000">
                    <a:alpha val="43137"/>
                  </a:srgbClr>
                </a:outerShdw>
              </a:effectLst>
              <a:cs typeface="+mn-cs"/>
            </a:endParaRPr>
          </a:p>
        </p:txBody>
      </p:sp>
      <p:sp>
        <p:nvSpPr>
          <p:cNvPr id="69637" name="Text Box 5"/>
          <p:cNvSpPr txBox="1">
            <a:spLocks noChangeArrowheads="1"/>
          </p:cNvSpPr>
          <p:nvPr/>
        </p:nvSpPr>
        <p:spPr bwMode="auto">
          <a:xfrm>
            <a:off x="61913" y="176213"/>
            <a:ext cx="1057275" cy="2444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1000" b="1" kern="1200">
                <a:solidFill>
                  <a:srgbClr val="FFFFFF"/>
                </a:solidFill>
                <a:effectLst>
                  <a:outerShdw blurRad="38100" dist="38100" dir="2700000" algn="tl">
                    <a:srgbClr val="000000">
                      <a:alpha val="43137"/>
                    </a:srgbClr>
                  </a:outerShdw>
                </a:effectLst>
                <a:latin typeface="Helvetica" pitchFamily="34" charset="0"/>
                <a:cs typeface="+mn-cs"/>
              </a:rPr>
              <a:t>MIT Media Lab</a:t>
            </a:r>
            <a:endParaRPr lang="en-US" sz="1200" kern="1200">
              <a:solidFill>
                <a:srgbClr val="FFFFFF"/>
              </a:solidFill>
              <a:effectLst>
                <a:outerShdw blurRad="38100" dist="38100" dir="2700000" algn="tl">
                  <a:srgbClr val="000000">
                    <a:alpha val="43137"/>
                  </a:srgbClr>
                </a:outerShdw>
              </a:effectLst>
              <a:latin typeface="Helvetica" pitchFamily="34" charset="0"/>
              <a:cs typeface="+mn-cs"/>
            </a:endParaRPr>
          </a:p>
        </p:txBody>
      </p:sp>
      <p:pic>
        <p:nvPicPr>
          <p:cNvPr id="9222" name="Picture 6"/>
          <p:cNvPicPr>
            <a:picLocks noChangeAspect="1" noChangeArrowheads="1"/>
          </p:cNvPicPr>
          <p:nvPr/>
        </p:nvPicPr>
        <p:blipFill>
          <a:blip r:embed="rId13"/>
          <a:srcRect/>
          <a:stretch>
            <a:fillRect/>
          </a:stretch>
        </p:blipFill>
        <p:spPr bwMode="auto">
          <a:xfrm>
            <a:off x="0" y="381000"/>
            <a:ext cx="2741613" cy="42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pitchFamily="50" charset="-128"/>
        </a:defRPr>
      </a:lvl2pPr>
      <a:lvl3pPr algn="ctr" rtl="0" eaLnBrk="0" fontAlgn="base" hangingPunct="0">
        <a:spcBef>
          <a:spcPct val="0"/>
        </a:spcBef>
        <a:spcAft>
          <a:spcPct val="0"/>
        </a:spcAft>
        <a:defRPr sz="4400">
          <a:solidFill>
            <a:schemeClr val="bg1"/>
          </a:solidFill>
          <a:latin typeface="Arial" charset="0"/>
          <a:ea typeface="ＭＳ Ｐゴシック" pitchFamily="50" charset="-128"/>
        </a:defRPr>
      </a:lvl3pPr>
      <a:lvl4pPr algn="ctr" rtl="0" eaLnBrk="0" fontAlgn="base" hangingPunct="0">
        <a:spcBef>
          <a:spcPct val="0"/>
        </a:spcBef>
        <a:spcAft>
          <a:spcPct val="0"/>
        </a:spcAft>
        <a:defRPr sz="4400">
          <a:solidFill>
            <a:schemeClr val="bg1"/>
          </a:solidFill>
          <a:latin typeface="Arial" charset="0"/>
          <a:ea typeface="ＭＳ Ｐゴシック" pitchFamily="50" charset="-128"/>
        </a:defRPr>
      </a:lvl4pPr>
      <a:lvl5pPr algn="ctr" rtl="0" eaLnBrk="0" fontAlgn="base" hangingPunct="0">
        <a:spcBef>
          <a:spcPct val="0"/>
        </a:spcBef>
        <a:spcAft>
          <a:spcPct val="0"/>
        </a:spcAft>
        <a:defRPr sz="4400">
          <a:solidFill>
            <a:schemeClr val="bg1"/>
          </a:solidFill>
          <a:latin typeface="Arial" charset="0"/>
          <a:ea typeface="ＭＳ Ｐゴシック" pitchFamily="50" charset="-128"/>
        </a:defRPr>
      </a:lvl5pPr>
      <a:lvl6pPr marL="457200" algn="ctr" rtl="0" fontAlgn="base">
        <a:spcBef>
          <a:spcPct val="0"/>
        </a:spcBef>
        <a:spcAft>
          <a:spcPct val="0"/>
        </a:spcAft>
        <a:defRPr sz="4400">
          <a:solidFill>
            <a:schemeClr val="bg1"/>
          </a:solidFill>
          <a:latin typeface="Arial" charset="0"/>
          <a:ea typeface="ＭＳ Ｐゴシック" pitchFamily="50" charset="-128"/>
        </a:defRPr>
      </a:lvl6pPr>
      <a:lvl7pPr marL="914400" algn="ctr" rtl="0" fontAlgn="base">
        <a:spcBef>
          <a:spcPct val="0"/>
        </a:spcBef>
        <a:spcAft>
          <a:spcPct val="0"/>
        </a:spcAft>
        <a:defRPr sz="4400">
          <a:solidFill>
            <a:schemeClr val="bg1"/>
          </a:solidFill>
          <a:latin typeface="Arial" charset="0"/>
          <a:ea typeface="ＭＳ Ｐゴシック" pitchFamily="50" charset="-128"/>
        </a:defRPr>
      </a:lvl7pPr>
      <a:lvl8pPr marL="1371600" algn="ctr" rtl="0" fontAlgn="base">
        <a:spcBef>
          <a:spcPct val="0"/>
        </a:spcBef>
        <a:spcAft>
          <a:spcPct val="0"/>
        </a:spcAft>
        <a:defRPr sz="4400">
          <a:solidFill>
            <a:schemeClr val="bg1"/>
          </a:solidFill>
          <a:latin typeface="Arial" charset="0"/>
          <a:ea typeface="ＭＳ Ｐゴシック" pitchFamily="50" charset="-128"/>
        </a:defRPr>
      </a:lvl8pPr>
      <a:lvl9pPr marL="1828800" algn="ctr" rtl="0" fontAlgn="base">
        <a:spcBef>
          <a:spcPct val="0"/>
        </a:spcBef>
        <a:spcAft>
          <a:spcPct val="0"/>
        </a:spcAft>
        <a:defRPr sz="4400">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334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l" rtl="0" fontAlgn="base">
              <a:spcBef>
                <a:spcPct val="0"/>
              </a:spcBef>
              <a:spcAft>
                <a:spcPct val="0"/>
              </a:spcAft>
              <a:defRPr/>
            </a:pPr>
            <a:endParaRPr lang="en-US" kern="1200">
              <a:solidFill>
                <a:srgbClr val="000000"/>
              </a:solidFill>
              <a:latin typeface="Arial"/>
              <a:ea typeface="+mn-ea"/>
              <a:cs typeface="+mn-cs"/>
            </a:endParaRPr>
          </a:p>
        </p:txBody>
      </p:sp>
      <p:sp>
        <p:nvSpPr>
          <p:cNvPr id="233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334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defRPr/>
            </a:pPr>
            <a:fld id="{DA4D7A0D-D6D0-46C0-B035-9F14EA882FA4}"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47107" name="Line 3"/>
          <p:cNvSpPr>
            <a:spLocks noChangeShapeType="1"/>
          </p:cNvSpPr>
          <p:nvPr/>
        </p:nvSpPr>
        <p:spPr bwMode="auto">
          <a:xfrm>
            <a:off x="0" y="1219200"/>
            <a:ext cx="9144000" cy="0"/>
          </a:xfrm>
          <a:prstGeom prst="line">
            <a:avLst/>
          </a:prstGeom>
          <a:noFill/>
          <a:ln w="12700">
            <a:solidFill>
              <a:schemeClr val="accent1"/>
            </a:solidFill>
            <a:round/>
            <a:headEnd/>
            <a:tailEnd/>
          </a:ln>
          <a:effectLst/>
        </p:spPr>
        <p:txBody>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Times New Roman" pitchFamily="18" charset="0"/>
              <a:ea typeface="+mn-ea"/>
              <a:cs typeface="+mn-cs"/>
            </a:endParaRPr>
          </a:p>
        </p:txBody>
      </p:sp>
      <p:sp>
        <p:nvSpPr>
          <p:cNvPr id="47108" name="Rectangle 4"/>
          <p:cNvSpPr>
            <a:spLocks noGrp="1" noChangeArrowheads="1"/>
          </p:cNvSpPr>
          <p:nvPr>
            <p:ph type="title"/>
          </p:nvPr>
        </p:nvSpPr>
        <p:spPr bwMode="auto">
          <a:xfrm>
            <a:off x="76200" y="76200"/>
            <a:ext cx="8991600" cy="1066800"/>
          </a:xfrm>
          <a:prstGeom prst="rect">
            <a:avLst/>
          </a:prstGeom>
          <a:noFill/>
          <a:ln w="9525">
            <a:noFill/>
            <a:miter lim="800000"/>
            <a:headEnd/>
            <a:tailEnd/>
          </a:ln>
          <a:effectLst/>
        </p:spPr>
        <p:txBody>
          <a:bodyPr vert="horz" wrap="square" lIns="0" tIns="0" rIns="91440" bIns="0" numCol="1" anchor="ctr" anchorCtr="0" compatLnSpc="1">
            <a:prstTxWarp prst="textNoShape">
              <a:avLst/>
            </a:prstTxWarp>
          </a:bodyPr>
          <a:lstStyle/>
          <a:p>
            <a:pPr lvl="0"/>
            <a:r>
              <a:rPr lang="en-US" smtClean="0"/>
              <a:t>Click to edit Master title style; </a:t>
            </a:r>
            <a:br>
              <a:rPr lang="en-US" smtClean="0"/>
            </a:br>
            <a:r>
              <a:rPr lang="en-US" smtClean="0"/>
              <a:t>title may have second line.</a:t>
            </a:r>
          </a:p>
        </p:txBody>
      </p:sp>
      <p:sp>
        <p:nvSpPr>
          <p:cNvPr id="47109" name="Rectangle 5"/>
          <p:cNvSpPr>
            <a:spLocks noGrp="1" noChangeArrowheads="1"/>
          </p:cNvSpPr>
          <p:nvPr>
            <p:ph type="body" idx="1"/>
          </p:nvPr>
        </p:nvSpPr>
        <p:spPr bwMode="auto">
          <a:xfrm>
            <a:off x="152400" y="1219200"/>
            <a:ext cx="88392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rgbClr val="C0C0C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7170" name="Line 2"/>
          <p:cNvSpPr>
            <a:spLocks noChangeShapeType="1"/>
          </p:cNvSpPr>
          <p:nvPr/>
        </p:nvSpPr>
        <p:spPr bwMode="auto">
          <a:xfrm>
            <a:off x="0" y="1219200"/>
            <a:ext cx="9144000" cy="0"/>
          </a:xfrm>
          <a:prstGeom prst="line">
            <a:avLst/>
          </a:prstGeom>
          <a:noFill/>
          <a:ln w="12700">
            <a:solidFill>
              <a:schemeClr val="accent1"/>
            </a:solidFill>
            <a:round/>
            <a:headEnd/>
            <a:tailEnd/>
          </a:ln>
          <a:effectLst/>
        </p:spPr>
        <p:txBody>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7171" name="Rectangle 3"/>
          <p:cNvSpPr>
            <a:spLocks noGrp="1" noChangeArrowheads="1"/>
          </p:cNvSpPr>
          <p:nvPr>
            <p:ph type="title"/>
          </p:nvPr>
        </p:nvSpPr>
        <p:spPr bwMode="auto">
          <a:xfrm>
            <a:off x="76200" y="76200"/>
            <a:ext cx="8991600" cy="1066800"/>
          </a:xfrm>
          <a:prstGeom prst="rect">
            <a:avLst/>
          </a:prstGeom>
          <a:noFill/>
          <a:ln w="9525">
            <a:noFill/>
            <a:miter lim="800000"/>
            <a:headEnd/>
            <a:tailEnd/>
          </a:ln>
          <a:effectLst/>
        </p:spPr>
        <p:txBody>
          <a:bodyPr vert="horz" wrap="square" lIns="0" tIns="0" rIns="91440" bIns="0" numCol="1" anchor="ctr" anchorCtr="0" compatLnSpc="1">
            <a:prstTxWarp prst="textNoShape">
              <a:avLst/>
            </a:prstTxWarp>
          </a:bodyPr>
          <a:lstStyle/>
          <a:p>
            <a:pPr lvl="0"/>
            <a:r>
              <a:rPr lang="en-US" smtClean="0"/>
              <a:t>Click to edit Master title style; </a:t>
            </a:r>
            <a:br>
              <a:rPr lang="en-US" smtClean="0"/>
            </a:br>
            <a:r>
              <a:rPr lang="en-US" smtClean="0"/>
              <a:t>title may have second line.</a:t>
            </a:r>
          </a:p>
        </p:txBody>
      </p:sp>
      <p:sp>
        <p:nvSpPr>
          <p:cNvPr id="7172" name="Rectangle 4"/>
          <p:cNvSpPr>
            <a:spLocks noGrp="1" noChangeArrowheads="1"/>
          </p:cNvSpPr>
          <p:nvPr>
            <p:ph type="body" idx="1"/>
          </p:nvPr>
        </p:nvSpPr>
        <p:spPr bwMode="auto">
          <a:xfrm>
            <a:off x="152400" y="1219200"/>
            <a:ext cx="88392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rgbClr val="C0C0C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DDFF7"/>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body" idx="1"/>
          </p:nvPr>
        </p:nvSpPr>
        <p:spPr bwMode="auto">
          <a:xfrm>
            <a:off x="304800" y="1600200"/>
            <a:ext cx="8610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218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solidFill>
                  <a:srgbClr val="000000"/>
                </a:solidFill>
                <a:latin typeface="Arial" charset="0"/>
              </a:defRPr>
            </a:lvl1pPr>
          </a:lstStyle>
          <a:p>
            <a:pPr algn="l" rtl="0" fontAlgn="base">
              <a:spcBef>
                <a:spcPct val="0"/>
              </a:spcBef>
              <a:spcAft>
                <a:spcPct val="0"/>
              </a:spcAft>
              <a:defRPr/>
            </a:pPr>
            <a:endParaRPr lang="en-US" kern="1200">
              <a:effectLst>
                <a:outerShdw blurRad="38100" dist="38100" dir="2700000" algn="tl">
                  <a:srgbClr val="000000">
                    <a:alpha val="43137"/>
                  </a:srgbClr>
                </a:outerShdw>
              </a:effectLst>
              <a:ea typeface="+mn-ea"/>
              <a:cs typeface="+mn-cs"/>
            </a:endParaRPr>
          </a:p>
        </p:txBody>
      </p:sp>
      <p:sp>
        <p:nvSpPr>
          <p:cNvPr id="562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rtl="0" fontAlgn="base">
              <a:spcBef>
                <a:spcPct val="0"/>
              </a:spcBef>
              <a:spcAft>
                <a:spcPct val="0"/>
              </a:spcAft>
              <a:defRPr/>
            </a:pPr>
            <a:fld id="{8228B22E-06CE-4288-984C-B6A79EEB6C27}" type="slidenum">
              <a:rPr lang="en-US" kern="1200">
                <a:effectLst>
                  <a:outerShdw blurRad="38100" dist="38100" dir="2700000" algn="tl">
                    <a:srgbClr val="000000">
                      <a:alpha val="43137"/>
                    </a:srgbClr>
                  </a:outerShdw>
                </a:effectLst>
                <a:ea typeface="+mn-ea"/>
                <a:cs typeface="+mn-cs"/>
              </a:rPr>
              <a:pPr rtl="0" fontAlgn="base">
                <a:spcBef>
                  <a:spcPct val="0"/>
                </a:spcBef>
                <a:spcAft>
                  <a:spcPct val="0"/>
                </a:spcAft>
                <a:defRPr/>
              </a:pPr>
              <a:t>‹#›</a:t>
            </a:fld>
            <a:endParaRPr lang="en-US" kern="1200">
              <a:effectLst>
                <a:outerShdw blurRad="38100" dist="38100" dir="2700000" algn="tl">
                  <a:srgbClr val="000000">
                    <a:alpha val="43137"/>
                  </a:srgbClr>
                </a:outerShdw>
              </a:effectLst>
              <a:ea typeface="+mn-ea"/>
              <a:cs typeface="+mn-cs"/>
            </a:endParaRPr>
          </a:p>
        </p:txBody>
      </p:sp>
      <p:sp>
        <p:nvSpPr>
          <p:cNvPr id="56218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5pPr>
      <a:lvl6pPr marL="4572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6pPr>
      <a:lvl7pPr marL="9144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7pPr>
      <a:lvl8pPr marL="13716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8pPr>
      <a:lvl9pPr marL="18288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31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600">
          <a:solidFill>
            <a:schemeClr val="tx2"/>
          </a:solidFill>
          <a:latin typeface="+mn-lt"/>
        </a:defRPr>
      </a:lvl2pPr>
      <a:lvl3pPr marL="1085850" indent="-228600" algn="l" rtl="0" eaLnBrk="0" fontAlgn="base" hangingPunct="0">
        <a:spcBef>
          <a:spcPct val="20000"/>
        </a:spcBef>
        <a:spcAft>
          <a:spcPct val="0"/>
        </a:spcAft>
        <a:buClr>
          <a:srgbClr val="FF3300"/>
        </a:buClr>
        <a:buChar char="•"/>
        <a:defRPr sz="2100">
          <a:solidFill>
            <a:schemeClr val="tx2"/>
          </a:solidFill>
          <a:latin typeface="+mn-lt"/>
        </a:defRPr>
      </a:lvl3pPr>
      <a:lvl4pPr marL="1428750" indent="-228600" algn="l" rtl="0" eaLnBrk="0" fontAlgn="base" hangingPunct="0">
        <a:spcBef>
          <a:spcPct val="20000"/>
        </a:spcBef>
        <a:spcAft>
          <a:spcPct val="0"/>
        </a:spcAft>
        <a:buClr>
          <a:srgbClr val="FF3300"/>
        </a:buClr>
        <a:buChar char="–"/>
        <a:defRPr sz="2000">
          <a:solidFill>
            <a:schemeClr val="tx1"/>
          </a:solidFill>
          <a:latin typeface="Arial" charset="0"/>
        </a:defRPr>
      </a:lvl4pPr>
      <a:lvl5pPr marL="1771650" indent="-228600" algn="l" rtl="0" eaLnBrk="0" fontAlgn="base" hangingPunct="0">
        <a:spcBef>
          <a:spcPct val="20000"/>
        </a:spcBef>
        <a:spcAft>
          <a:spcPct val="0"/>
        </a:spcAft>
        <a:buClr>
          <a:srgbClr val="FF3300"/>
        </a:buClr>
        <a:buChar char="»"/>
        <a:defRPr sz="2000">
          <a:solidFill>
            <a:schemeClr val="tx1"/>
          </a:solidFill>
          <a:latin typeface="Arial" charset="0"/>
        </a:defRPr>
      </a:lvl5pPr>
      <a:lvl6pPr marL="2228850" indent="-228600" algn="l" rtl="0" fontAlgn="base">
        <a:spcBef>
          <a:spcPct val="20000"/>
        </a:spcBef>
        <a:spcAft>
          <a:spcPct val="0"/>
        </a:spcAft>
        <a:buClr>
          <a:srgbClr val="FF3300"/>
        </a:buClr>
        <a:buChar char="»"/>
        <a:defRPr sz="2000">
          <a:solidFill>
            <a:schemeClr val="tx1"/>
          </a:solidFill>
          <a:latin typeface="Arial" charset="0"/>
        </a:defRPr>
      </a:lvl6pPr>
      <a:lvl7pPr marL="2686050" indent="-228600" algn="l" rtl="0" fontAlgn="base">
        <a:spcBef>
          <a:spcPct val="20000"/>
        </a:spcBef>
        <a:spcAft>
          <a:spcPct val="0"/>
        </a:spcAft>
        <a:buClr>
          <a:srgbClr val="FF3300"/>
        </a:buClr>
        <a:buChar char="»"/>
        <a:defRPr sz="2000">
          <a:solidFill>
            <a:schemeClr val="tx1"/>
          </a:solidFill>
          <a:latin typeface="Arial" charset="0"/>
        </a:defRPr>
      </a:lvl7pPr>
      <a:lvl8pPr marL="3143250" indent="-228600" algn="l" rtl="0" fontAlgn="base">
        <a:spcBef>
          <a:spcPct val="20000"/>
        </a:spcBef>
        <a:spcAft>
          <a:spcPct val="0"/>
        </a:spcAft>
        <a:buClr>
          <a:srgbClr val="FF3300"/>
        </a:buClr>
        <a:buChar char="»"/>
        <a:defRPr sz="2000">
          <a:solidFill>
            <a:schemeClr val="tx1"/>
          </a:solidFill>
          <a:latin typeface="Arial" charset="0"/>
        </a:defRPr>
      </a:lvl8pPr>
      <a:lvl9pPr marL="3600450" indent="-228600" algn="l" rtl="0" fontAlgn="base">
        <a:spcBef>
          <a:spcPct val="20000"/>
        </a:spcBef>
        <a:spcAft>
          <a:spcPct val="0"/>
        </a:spcAft>
        <a:buClr>
          <a:srgbClr val="FF3300"/>
        </a:buClr>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2A3850"/>
        </a:solidFill>
        <a:effectLst/>
      </p:bgPr>
    </p:bg>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bwMode="auto">
          <a:xfrm>
            <a:off x="304800" y="1389063"/>
            <a:ext cx="8610600"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title"/>
          </p:nvPr>
        </p:nvSpPr>
        <p:spPr bwMode="auto">
          <a:xfrm>
            <a:off x="685800" y="415925"/>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29" name="Text Box 13"/>
          <p:cNvSpPr txBox="1">
            <a:spLocks noChangeArrowheads="1"/>
          </p:cNvSpPr>
          <p:nvPr userDrawn="1"/>
        </p:nvSpPr>
        <p:spPr bwMode="auto">
          <a:xfrm>
            <a:off x="7577138" y="0"/>
            <a:ext cx="1566862" cy="274638"/>
          </a:xfrm>
          <a:prstGeom prst="rect">
            <a:avLst/>
          </a:prstGeom>
          <a:noFill/>
          <a:ln w="9525">
            <a:noFill/>
            <a:miter lim="800000"/>
            <a:headEnd/>
            <a:tailEnd/>
          </a:ln>
          <a:effectLst/>
        </p:spPr>
        <p:txBody>
          <a:bodyPr>
            <a:spAutoFit/>
          </a:bodyPr>
          <a:lstStyle/>
          <a:p>
            <a:pPr algn="r" rtl="0" eaLnBrk="0" fontAlgn="base" hangingPunct="0">
              <a:spcBef>
                <a:spcPct val="50000"/>
              </a:spcBef>
              <a:spcAft>
                <a:spcPct val="0"/>
              </a:spcAft>
              <a:defRPr/>
            </a:pPr>
            <a:endParaRPr lang="en-US" sz="1200" kern="1200">
              <a:solidFill>
                <a:srgbClr val="FFFFFF"/>
              </a:solidFill>
              <a:latin typeface="Verdana" pitchFamily="34" charset="0"/>
              <a:ea typeface="+mn-ea"/>
              <a:cs typeface="+mn-cs"/>
            </a:endParaRPr>
          </a:p>
        </p:txBody>
      </p:sp>
    </p:spTree>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000">
          <a:solidFill>
            <a:schemeClr val="tx2"/>
          </a:solidFill>
          <a:latin typeface="+mn-lt"/>
        </a:defRPr>
      </a:lvl2pPr>
      <a:lvl3pPr marL="1085850" indent="-228600" algn="l" rtl="0" eaLnBrk="0" fontAlgn="base" hangingPunct="0">
        <a:spcBef>
          <a:spcPct val="20000"/>
        </a:spcBef>
        <a:spcAft>
          <a:spcPct val="0"/>
        </a:spcAft>
        <a:buClr>
          <a:srgbClr val="FF3300"/>
        </a:buClr>
        <a:buChar char="•"/>
        <a:defRPr>
          <a:solidFill>
            <a:schemeClr val="tx2"/>
          </a:solidFill>
          <a:latin typeface="+mn-lt"/>
        </a:defRPr>
      </a:lvl3pPr>
      <a:lvl4pPr marL="1428750" indent="-228600" algn="l" rtl="0" eaLnBrk="0" fontAlgn="base" hangingPunct="0">
        <a:spcBef>
          <a:spcPct val="20000"/>
        </a:spcBef>
        <a:spcAft>
          <a:spcPct val="0"/>
        </a:spcAft>
        <a:buClr>
          <a:srgbClr val="FF3300"/>
        </a:buClr>
        <a:buChar char="–"/>
        <a:defRPr>
          <a:solidFill>
            <a:schemeClr val="tx1"/>
          </a:solidFill>
          <a:latin typeface="+mn-lt"/>
        </a:defRPr>
      </a:lvl4pPr>
      <a:lvl5pPr marL="1771650" indent="-228600" algn="l" rtl="0" eaLnBrk="0" fontAlgn="base" hangingPunct="0">
        <a:spcBef>
          <a:spcPct val="20000"/>
        </a:spcBef>
        <a:spcAft>
          <a:spcPct val="0"/>
        </a:spcAft>
        <a:buClr>
          <a:srgbClr val="FF3300"/>
        </a:buClr>
        <a:buChar char="»"/>
        <a:defRPr>
          <a:solidFill>
            <a:schemeClr val="tx1"/>
          </a:solidFill>
          <a:latin typeface="+mn-lt"/>
        </a:defRPr>
      </a:lvl5pPr>
      <a:lvl6pPr marL="2228850" indent="-228600" algn="l" rtl="0" fontAlgn="base">
        <a:spcBef>
          <a:spcPct val="20000"/>
        </a:spcBef>
        <a:spcAft>
          <a:spcPct val="0"/>
        </a:spcAft>
        <a:buClr>
          <a:srgbClr val="FF3300"/>
        </a:buClr>
        <a:buChar char="»"/>
        <a:defRPr>
          <a:solidFill>
            <a:schemeClr val="tx1"/>
          </a:solidFill>
          <a:latin typeface="+mn-lt"/>
        </a:defRPr>
      </a:lvl6pPr>
      <a:lvl7pPr marL="2686050" indent="-228600" algn="l" rtl="0" fontAlgn="base">
        <a:spcBef>
          <a:spcPct val="20000"/>
        </a:spcBef>
        <a:spcAft>
          <a:spcPct val="0"/>
        </a:spcAft>
        <a:buClr>
          <a:srgbClr val="FF3300"/>
        </a:buClr>
        <a:buChar char="»"/>
        <a:defRPr>
          <a:solidFill>
            <a:schemeClr val="tx1"/>
          </a:solidFill>
          <a:latin typeface="+mn-lt"/>
        </a:defRPr>
      </a:lvl7pPr>
      <a:lvl8pPr marL="3143250" indent="-228600" algn="l" rtl="0" fontAlgn="base">
        <a:spcBef>
          <a:spcPct val="20000"/>
        </a:spcBef>
        <a:spcAft>
          <a:spcPct val="0"/>
        </a:spcAft>
        <a:buClr>
          <a:srgbClr val="FF3300"/>
        </a:buClr>
        <a:buChar char="»"/>
        <a:defRPr>
          <a:solidFill>
            <a:schemeClr val="tx1"/>
          </a:solidFill>
          <a:latin typeface="+mn-lt"/>
        </a:defRPr>
      </a:lvl8pPr>
      <a:lvl9pPr marL="3600450" indent="-228600" algn="l" rtl="0" fontAlgn="base">
        <a:spcBef>
          <a:spcPct val="20000"/>
        </a:spcBef>
        <a:spcAft>
          <a:spcPct val="0"/>
        </a:spcAft>
        <a:buClr>
          <a:srgbClr val="FF33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wmf"/><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0.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4.xml"/><Relationship Id="rId1" Type="http://schemas.openxmlformats.org/officeDocument/2006/relationships/video" Target="file:///C:\Documents%20and%20Settings\raskar\My%20Documents\Work\FromWDdisk\Ramesh\Siggr08\Glare\GlareDemonstration.mp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220200" cy="68580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3" name="Rectangle 3"/>
          <p:cNvSpPr>
            <a:spLocks noChangeArrowheads="1"/>
          </p:cNvSpPr>
          <p:nvPr/>
        </p:nvSpPr>
        <p:spPr bwMode="auto">
          <a:xfrm>
            <a:off x="685800" y="2438400"/>
            <a:ext cx="7772400" cy="1143000"/>
          </a:xfrm>
          <a:prstGeom prst="rect">
            <a:avLst/>
          </a:prstGeom>
          <a:noFill/>
          <a:ln w="9525">
            <a:noFill/>
            <a:miter lim="800000"/>
            <a:headEnd/>
            <a:tailEnd/>
          </a:ln>
        </p:spPr>
        <p:txBody>
          <a:bodyPr anchor="ctr"/>
          <a:lstStyle/>
          <a:p>
            <a:pPr algn="ctr" rtl="0" eaLnBrk="0" fontAlgn="base" hangingPunct="0">
              <a:spcBef>
                <a:spcPct val="0"/>
              </a:spcBef>
              <a:spcAft>
                <a:spcPct val="0"/>
              </a:spcAft>
              <a:defRPr/>
            </a:pPr>
            <a:r>
              <a:rPr lang="en-US" sz="4400" kern="1200">
                <a:solidFill>
                  <a:srgbClr val="FFFFFF"/>
                </a:solidFill>
                <a:effectLst>
                  <a:outerShdw blurRad="38100" dist="38100" dir="2700000" algn="tl">
                    <a:srgbClr val="000000">
                      <a:alpha val="43137"/>
                    </a:srgbClr>
                  </a:outerShdw>
                </a:effectLst>
                <a:latin typeface="Arial" charset="0"/>
                <a:cs typeface="+mn-cs"/>
              </a:rPr>
              <a:t>Camera Culture</a:t>
            </a:r>
          </a:p>
        </p:txBody>
      </p:sp>
      <p:sp>
        <p:nvSpPr>
          <p:cNvPr id="76804" name="Rectangle 4"/>
          <p:cNvSpPr>
            <a:spLocks noChangeArrowheads="1"/>
          </p:cNvSpPr>
          <p:nvPr/>
        </p:nvSpPr>
        <p:spPr bwMode="auto">
          <a:xfrm>
            <a:off x="1371600" y="4038600"/>
            <a:ext cx="6400800" cy="1752600"/>
          </a:xfrm>
          <a:prstGeom prst="rect">
            <a:avLst/>
          </a:prstGeom>
          <a:noFill/>
          <a:ln w="9525">
            <a:noFill/>
            <a:miter lim="800000"/>
            <a:headEnd/>
            <a:tailEnd/>
          </a:ln>
        </p:spPr>
        <p:txBody>
          <a:bodyPr/>
          <a:lstStyle/>
          <a:p>
            <a:pPr algn="ctr" rtl="0" eaLnBrk="0" fontAlgn="base" hangingPunct="0">
              <a:spcBef>
                <a:spcPct val="20000"/>
              </a:spcBef>
              <a:spcAft>
                <a:spcPct val="0"/>
              </a:spcAft>
              <a:defRPr/>
            </a:pPr>
            <a:r>
              <a:rPr lang="en-US" sz="3200" kern="1200">
                <a:solidFill>
                  <a:srgbClr val="FFFFFF"/>
                </a:solidFill>
                <a:effectLst>
                  <a:outerShdw blurRad="38100" dist="38100" dir="2700000" algn="tl">
                    <a:srgbClr val="000000">
                      <a:alpha val="43137"/>
                    </a:srgbClr>
                  </a:outerShdw>
                </a:effectLst>
                <a:latin typeface="Arial" charset="0"/>
                <a:cs typeface="+mn-cs"/>
              </a:rPr>
              <a:t>Ramesh  Raskar</a:t>
            </a:r>
          </a:p>
        </p:txBody>
      </p:sp>
      <p:pic>
        <p:nvPicPr>
          <p:cNvPr id="18437" name="Picture 5"/>
          <p:cNvPicPr>
            <a:picLocks noChangeAspect="1" noChangeArrowheads="1"/>
          </p:cNvPicPr>
          <p:nvPr/>
        </p:nvPicPr>
        <p:blipFill>
          <a:blip r:embed="rId3"/>
          <a:srcRect/>
          <a:stretch>
            <a:fillRect/>
          </a:stretch>
        </p:blipFill>
        <p:spPr bwMode="auto">
          <a:xfrm>
            <a:off x="0" y="542925"/>
            <a:ext cx="9144000" cy="5976938"/>
          </a:xfrm>
          <a:prstGeom prst="rect">
            <a:avLst/>
          </a:prstGeom>
          <a:noFill/>
          <a:ln w="9525">
            <a:noFill/>
            <a:miter lim="800000"/>
            <a:headEnd/>
            <a:tailEnd/>
          </a:ln>
        </p:spPr>
      </p:pic>
      <p:sp>
        <p:nvSpPr>
          <p:cNvPr id="76806" name="Rectangle 6"/>
          <p:cNvSpPr>
            <a:spLocks noChangeArrowheads="1"/>
          </p:cNvSpPr>
          <p:nvPr/>
        </p:nvSpPr>
        <p:spPr bwMode="auto">
          <a:xfrm>
            <a:off x="990600" y="5638800"/>
            <a:ext cx="1524000" cy="2286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7" name="Text Box 7"/>
          <p:cNvSpPr txBox="1">
            <a:spLocks noChangeArrowheads="1"/>
          </p:cNvSpPr>
          <p:nvPr/>
        </p:nvSpPr>
        <p:spPr bwMode="auto">
          <a:xfrm>
            <a:off x="944563" y="5703888"/>
            <a:ext cx="1652587" cy="41592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2100" kern="1200" dirty="0">
                <a:solidFill>
                  <a:srgbClr val="FFFFFF"/>
                </a:solidFill>
                <a:effectLst>
                  <a:outerShdw blurRad="38100" dist="38100" dir="2700000" algn="tl">
                    <a:srgbClr val="000000">
                      <a:alpha val="43137"/>
                    </a:srgbClr>
                  </a:outerShdw>
                </a:effectLst>
                <a:latin typeface="Berlin Sans FB" pitchFamily="34" charset="0"/>
                <a:cs typeface="+mn-cs"/>
              </a:rPr>
              <a:t>Jack </a:t>
            </a:r>
            <a:r>
              <a:rPr lang="en-US" sz="2100" kern="1200" dirty="0" err="1">
                <a:solidFill>
                  <a:srgbClr val="FFFFFF"/>
                </a:solidFill>
                <a:effectLst>
                  <a:outerShdw blurRad="38100" dist="38100" dir="2700000" algn="tl">
                    <a:srgbClr val="000000">
                      <a:alpha val="43137"/>
                    </a:srgbClr>
                  </a:outerShdw>
                </a:effectLst>
                <a:latin typeface="Berlin Sans FB" pitchFamily="34" charset="0"/>
                <a:cs typeface="+mn-cs"/>
              </a:rPr>
              <a:t>Tumblin</a:t>
            </a:r>
            <a:endParaRPr lang="en-US" sz="2100" kern="1200" dirty="0">
              <a:solidFill>
                <a:srgbClr val="FFFFFF"/>
              </a:solidFill>
              <a:effectLst>
                <a:outerShdw blurRad="38100" dist="38100" dir="2700000" algn="tl">
                  <a:srgbClr val="000000">
                    <a:alpha val="43137"/>
                  </a:srgbClr>
                </a:outerShdw>
              </a:effectLst>
              <a:latin typeface="Berlin Sans FB" pitchFamily="34" charset="0"/>
              <a:cs typeface="+mn-cs"/>
            </a:endParaRPr>
          </a:p>
        </p:txBody>
      </p:sp>
      <p:sp>
        <p:nvSpPr>
          <p:cNvPr id="8" name="Text Box 7"/>
          <p:cNvSpPr txBox="1">
            <a:spLocks noChangeArrowheads="1"/>
          </p:cNvSpPr>
          <p:nvPr/>
        </p:nvSpPr>
        <p:spPr bwMode="auto">
          <a:xfrm>
            <a:off x="0" y="528638"/>
            <a:ext cx="9144000" cy="1568450"/>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lgn="r" rtl="0" eaLnBrk="0" fontAlgn="base" hangingPunct="0">
              <a:spcBef>
                <a:spcPct val="0"/>
              </a:spcBef>
              <a:spcAft>
                <a:spcPct val="0"/>
              </a:spcAft>
              <a:defRPr/>
            </a:pPr>
            <a:r>
              <a:rPr lang="en-US" sz="4800" kern="1200" dirty="0">
                <a:solidFill>
                  <a:srgbClr val="FFFF00"/>
                </a:solidFill>
                <a:effectLst>
                  <a:outerShdw blurRad="38100" dist="38100" dir="2700000" algn="tl">
                    <a:srgbClr val="000000">
                      <a:alpha val="43137"/>
                    </a:srgbClr>
                  </a:outerShdw>
                </a:effectLst>
                <a:latin typeface="Berlin Sans FB" pitchFamily="34" charset="0"/>
                <a:cs typeface="+mn-cs"/>
              </a:rPr>
              <a:t>Computational  Photography:</a:t>
            </a:r>
          </a:p>
          <a:p>
            <a:pPr algn="r" rtl="0" eaLnBrk="0" fontAlgn="base" hangingPunct="0">
              <a:spcBef>
                <a:spcPct val="0"/>
              </a:spcBef>
              <a:spcAft>
                <a:spcPct val="0"/>
              </a:spcAft>
              <a:defRPr/>
            </a:pPr>
            <a:r>
              <a:rPr lang="en-US" sz="4800" kern="1200" dirty="0">
                <a:solidFill>
                  <a:srgbClr val="FFFF00"/>
                </a:solidFill>
                <a:effectLst>
                  <a:outerShdw blurRad="38100" dist="38100" dir="2700000" algn="tl">
                    <a:srgbClr val="000000">
                      <a:alpha val="43137"/>
                    </a:srgbClr>
                  </a:outerShdw>
                </a:effectLst>
                <a:latin typeface="Berlin Sans FB" pitchFamily="34" charset="0"/>
                <a:cs typeface="+mn-cs"/>
              </a:rPr>
              <a:t>Advanced  Topics</a:t>
            </a:r>
          </a:p>
        </p:txBody>
      </p:sp>
      <p:sp>
        <p:nvSpPr>
          <p:cNvPr id="9" name="Text Box 7"/>
          <p:cNvSpPr txBox="1">
            <a:spLocks noChangeArrowheads="1"/>
          </p:cNvSpPr>
          <p:nvPr/>
        </p:nvSpPr>
        <p:spPr bwMode="auto">
          <a:xfrm>
            <a:off x="944563" y="4751388"/>
            <a:ext cx="1744662" cy="414337"/>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2100" kern="1200" dirty="0">
                <a:solidFill>
                  <a:srgbClr val="FFFFFF"/>
                </a:solidFill>
                <a:effectLst>
                  <a:outerShdw blurRad="38100" dist="38100" dir="2700000" algn="tl">
                    <a:srgbClr val="000000">
                      <a:alpha val="43137"/>
                    </a:srgbClr>
                  </a:outerShdw>
                </a:effectLst>
                <a:latin typeface="Berlin Sans FB" pitchFamily="34" charset="0"/>
                <a:cs typeface="+mn-cs"/>
              </a:rPr>
              <a:t>Paul </a:t>
            </a:r>
            <a:r>
              <a:rPr lang="en-US" sz="2100" kern="1200" dirty="0" err="1">
                <a:solidFill>
                  <a:srgbClr val="FFFFFF"/>
                </a:solidFill>
                <a:effectLst>
                  <a:outerShdw blurRad="38100" dist="38100" dir="2700000" algn="tl">
                    <a:srgbClr val="000000">
                      <a:alpha val="43137"/>
                    </a:srgbClr>
                  </a:outerShdw>
                </a:effectLst>
                <a:latin typeface="Berlin Sans FB" pitchFamily="34" charset="0"/>
                <a:cs typeface="+mn-cs"/>
              </a:rPr>
              <a:t>Debevec</a:t>
            </a:r>
            <a:endParaRPr lang="en-US" sz="2100" kern="1200" dirty="0">
              <a:solidFill>
                <a:srgbClr val="FFFFFF"/>
              </a:solidFill>
              <a:effectLst>
                <a:outerShdw blurRad="38100" dist="38100" dir="2700000" algn="tl">
                  <a:srgbClr val="000000">
                    <a:alpha val="43137"/>
                  </a:srgbClr>
                </a:outerShdw>
              </a:effectLst>
              <a:latin typeface="Berlin Sans FB" pitchFamily="34" charset="0"/>
              <a:cs typeface="+mn-cs"/>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normAutofit fontScale="90000"/>
          </a:bodyPr>
          <a:lstStyle/>
          <a:p>
            <a:r>
              <a:rPr lang="en-US" dirty="0" smtClean="0"/>
              <a:t>User Generated Content Visualization</a:t>
            </a:r>
            <a:endParaRPr lang="en-US" dirty="0"/>
          </a:p>
        </p:txBody>
      </p:sp>
      <p:sp>
        <p:nvSpPr>
          <p:cNvPr id="3" name="Content Placeholder 2"/>
          <p:cNvSpPr>
            <a:spLocks noGrp="1"/>
          </p:cNvSpPr>
          <p:nvPr>
            <p:ph idx="1"/>
          </p:nvPr>
        </p:nvSpPr>
        <p:spPr>
          <a:xfrm>
            <a:off x="381000" y="4648200"/>
            <a:ext cx="3733800" cy="1173163"/>
          </a:xfrm>
        </p:spPr>
        <p:txBody>
          <a:bodyPr>
            <a:normAutofit fontScale="77500" lnSpcReduction="20000"/>
          </a:bodyPr>
          <a:lstStyle/>
          <a:p>
            <a:r>
              <a:rPr lang="en-US" dirty="0" smtClean="0"/>
              <a:t>Google Map </a:t>
            </a:r>
            <a:r>
              <a:rPr lang="en-US" dirty="0" err="1" smtClean="0"/>
              <a:t>overlayed</a:t>
            </a:r>
            <a:r>
              <a:rPr lang="en-US" dirty="0" smtClean="0"/>
              <a:t> with geo-tagged photos</a:t>
            </a:r>
          </a:p>
          <a:p>
            <a:r>
              <a:rPr lang="en-US" dirty="0" smtClean="0"/>
              <a:t>Image-based </a:t>
            </a:r>
            <a:r>
              <a:rPr lang="en-US" dirty="0" err="1" smtClean="0"/>
              <a:t>Mashups</a:t>
            </a:r>
            <a:endParaRPr lang="en-US" dirty="0"/>
          </a:p>
        </p:txBody>
      </p:sp>
      <p:pic>
        <p:nvPicPr>
          <p:cNvPr id="2051" name="Picture 3"/>
          <p:cNvPicPr>
            <a:picLocks noChangeAspect="1" noChangeArrowheads="1"/>
          </p:cNvPicPr>
          <p:nvPr/>
        </p:nvPicPr>
        <p:blipFill>
          <a:blip r:embed="rId3"/>
          <a:srcRect/>
          <a:stretch>
            <a:fillRect/>
          </a:stretch>
        </p:blipFill>
        <p:spPr bwMode="auto">
          <a:xfrm>
            <a:off x="4495800" y="3962400"/>
            <a:ext cx="4213926" cy="26955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2286000" y="914400"/>
            <a:ext cx="6696075" cy="2828925"/>
          </a:xfrm>
          <a:prstGeom prst="rect">
            <a:avLst/>
          </a:prstGeom>
          <a:noFill/>
          <a:ln w="9525">
            <a:solidFill>
              <a:schemeClr val="bg2"/>
            </a:solidFill>
            <a:miter lim="800000"/>
            <a:headEnd/>
            <a:tailEnd/>
          </a:ln>
          <a:effectLst/>
        </p:spPr>
      </p:pic>
      <p:sp>
        <p:nvSpPr>
          <p:cNvPr id="7" name="Rectangle 6"/>
          <p:cNvSpPr/>
          <p:nvPr/>
        </p:nvSpPr>
        <p:spPr>
          <a:xfrm>
            <a:off x="5257800" y="3429000"/>
            <a:ext cx="3641381" cy="369332"/>
          </a:xfrm>
          <a:prstGeom prst="rect">
            <a:avLst/>
          </a:prstGeom>
          <a:solidFill>
            <a:schemeClr val="bg1"/>
          </a:solidFill>
        </p:spPr>
        <p:txBody>
          <a:bodyPr wrap="none">
            <a:spAutoFit/>
          </a:bodyPr>
          <a:lstStyle/>
          <a:p>
            <a:r>
              <a:rPr lang="en-US" dirty="0" smtClean="0"/>
              <a:t>http://phototour.cs.washington.edu/</a:t>
            </a:r>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8146" name="Rectangle 2"/>
          <p:cNvSpPr>
            <a:spLocks noChangeArrowheads="1"/>
          </p:cNvSpPr>
          <p:nvPr/>
        </p:nvSpPr>
        <p:spPr bwMode="auto">
          <a:xfrm>
            <a:off x="152400" y="-152400"/>
            <a:ext cx="4800600" cy="1066800"/>
          </a:xfrm>
          <a:prstGeom prst="rect">
            <a:avLst/>
          </a:prstGeom>
          <a:noFill/>
          <a:ln w="9525">
            <a:noFill/>
            <a:miter lim="800000"/>
            <a:headEnd/>
            <a:tailEnd/>
          </a:ln>
          <a:effectLst/>
        </p:spPr>
        <p:txBody>
          <a:bodyPr lIns="0" tIns="0" bIns="0" anchor="ctr"/>
          <a:lstStyle/>
          <a:p>
            <a:r>
              <a:rPr lang="en-US" sz="2800">
                <a:solidFill>
                  <a:schemeClr val="tx2"/>
                </a:solidFill>
                <a:effectLst>
                  <a:outerShdw blurRad="38100" dist="38100" dir="2700000" algn="tl">
                    <a:srgbClr val="000000"/>
                  </a:outerShdw>
                </a:effectLst>
              </a:rPr>
              <a:t>Community Photo Collections</a:t>
            </a:r>
          </a:p>
        </p:txBody>
      </p:sp>
      <p:sp>
        <p:nvSpPr>
          <p:cNvPr id="518147" name="Rectangle 3"/>
          <p:cNvSpPr>
            <a:spLocks noChangeArrowheads="1"/>
          </p:cNvSpPr>
          <p:nvPr/>
        </p:nvSpPr>
        <p:spPr bwMode="auto">
          <a:xfrm>
            <a:off x="5029200" y="304800"/>
            <a:ext cx="4133850" cy="366713"/>
          </a:xfrm>
          <a:prstGeom prst="rect">
            <a:avLst/>
          </a:prstGeom>
          <a:noFill/>
          <a:ln w="9525">
            <a:noFill/>
            <a:miter lim="800000"/>
            <a:headEnd/>
            <a:tailEnd/>
          </a:ln>
          <a:effectLst/>
        </p:spPr>
        <p:txBody>
          <a:bodyPr wrap="none" anchor="ctr">
            <a:spAutoFit/>
          </a:bodyPr>
          <a:lstStyle/>
          <a:p>
            <a:r>
              <a:rPr lang="en-US"/>
              <a:t>U of Washington/Microsoft: Photosynth</a:t>
            </a:r>
          </a:p>
        </p:txBody>
      </p:sp>
      <p:pic>
        <p:nvPicPr>
          <p:cNvPr id="518152" name="Picture 8"/>
          <p:cNvPicPr>
            <a:picLocks noChangeAspect="1" noChangeArrowheads="1"/>
          </p:cNvPicPr>
          <p:nvPr/>
        </p:nvPicPr>
        <p:blipFill>
          <a:blip r:embed="rId2"/>
          <a:srcRect/>
          <a:stretch>
            <a:fillRect/>
          </a:stretch>
        </p:blipFill>
        <p:spPr bwMode="auto">
          <a:xfrm>
            <a:off x="1905000" y="533400"/>
            <a:ext cx="7086600" cy="6161087"/>
          </a:xfrm>
          <a:prstGeom prst="rect">
            <a:avLst/>
          </a:prstGeom>
          <a:noFill/>
          <a:ln w="9525">
            <a:noFill/>
            <a:miter lim="800000"/>
            <a:headEnd/>
            <a:tailEnd/>
          </a:ln>
          <a:effectLst/>
        </p:spPr>
      </p:pic>
      <p:sp>
        <p:nvSpPr>
          <p:cNvPr id="5" name="Rectangle 4"/>
          <p:cNvSpPr/>
          <p:nvPr/>
        </p:nvSpPr>
        <p:spPr>
          <a:xfrm>
            <a:off x="304800" y="6059269"/>
            <a:ext cx="4258410" cy="646331"/>
          </a:xfrm>
          <a:prstGeom prst="rect">
            <a:avLst/>
          </a:prstGeom>
        </p:spPr>
        <p:txBody>
          <a:bodyPr wrap="none">
            <a:spAutoFit/>
          </a:bodyPr>
          <a:lstStyle/>
          <a:p>
            <a:r>
              <a:rPr lang="en-US" dirty="0" smtClean="0"/>
              <a:t>Many CPC projects</a:t>
            </a:r>
          </a:p>
          <a:p>
            <a:r>
              <a:rPr lang="en-US" dirty="0" smtClean="0"/>
              <a:t>http://grail.cs.washington.edu/projects/cpc</a:t>
            </a:r>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lstStyle/>
          <a:p>
            <a:r>
              <a:rPr lang="en-US" dirty="0" smtClean="0"/>
              <a:t>Finding Paths through the World's Photos </a:t>
            </a:r>
          </a:p>
          <a:p>
            <a:pPr lvl="3"/>
            <a:r>
              <a:rPr lang="en-US" dirty="0" smtClean="0"/>
              <a:t>Noah </a:t>
            </a:r>
            <a:r>
              <a:rPr lang="en-US" dirty="0" err="1" smtClean="0"/>
              <a:t>Snavely</a:t>
            </a:r>
            <a:r>
              <a:rPr lang="en-US" dirty="0" smtClean="0"/>
              <a:t>, </a:t>
            </a:r>
            <a:r>
              <a:rPr lang="en-US" dirty="0" err="1" smtClean="0"/>
              <a:t>Rahul</a:t>
            </a:r>
            <a:r>
              <a:rPr lang="en-US" dirty="0" smtClean="0"/>
              <a:t> </a:t>
            </a:r>
            <a:r>
              <a:rPr lang="en-US" dirty="0" err="1" smtClean="0"/>
              <a:t>Garg</a:t>
            </a:r>
            <a:r>
              <a:rPr lang="en-US" dirty="0" smtClean="0"/>
              <a:t>, Steven M. Seitz, Richard </a:t>
            </a:r>
            <a:r>
              <a:rPr lang="en-US" dirty="0" err="1" smtClean="0"/>
              <a:t>Szeliski</a:t>
            </a:r>
            <a:endParaRPr lang="en-US" dirty="0" smtClean="0"/>
          </a:p>
          <a:p>
            <a:pPr lvl="3"/>
            <a:r>
              <a:rPr lang="en-US" dirty="0" err="1" smtClean="0"/>
              <a:t>Siggraph</a:t>
            </a:r>
            <a:r>
              <a:rPr lang="en-US" dirty="0" smtClean="0"/>
              <a:t> 2008</a:t>
            </a:r>
          </a:p>
          <a:p>
            <a:pPr lvl="3"/>
            <a:endParaRPr lang="en-US" dirty="0" smtClean="0"/>
          </a:p>
          <a:p>
            <a:pPr lvl="3"/>
            <a:endParaRPr lang="en-US" dirty="0" smtClean="0"/>
          </a:p>
          <a:p>
            <a:pPr lvl="3">
              <a:buNone/>
            </a:pPr>
            <a:endParaRPr lang="en-US" dirty="0" smtClean="0"/>
          </a:p>
        </p:txBody>
      </p:sp>
      <p:pic>
        <p:nvPicPr>
          <p:cNvPr id="2049" name="Picture 1"/>
          <p:cNvPicPr>
            <a:picLocks noChangeAspect="1" noChangeArrowheads="1"/>
          </p:cNvPicPr>
          <p:nvPr/>
        </p:nvPicPr>
        <p:blipFill>
          <a:blip r:embed="rId3"/>
          <a:srcRect/>
          <a:stretch>
            <a:fillRect/>
          </a:stretch>
        </p:blipFill>
        <p:spPr bwMode="auto">
          <a:xfrm>
            <a:off x="33051" y="2057400"/>
            <a:ext cx="3776949" cy="2058098"/>
          </a:xfrm>
          <a:prstGeom prst="rect">
            <a:avLst/>
          </a:prstGeom>
          <a:noFill/>
          <a:ln w="9525">
            <a:solidFill>
              <a:schemeClr val="bg1">
                <a:lumMod val="65000"/>
              </a:schemeClr>
            </a:solid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0" y="4191000"/>
            <a:ext cx="3810000" cy="2526151"/>
          </a:xfrm>
          <a:prstGeom prst="rect">
            <a:avLst/>
          </a:prstGeom>
          <a:noFill/>
          <a:ln w="9525">
            <a:solidFill>
              <a:schemeClr val="bg1">
                <a:lumMod val="65000"/>
              </a:schemeClr>
            </a:solid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4215546" y="2667000"/>
            <a:ext cx="4928454" cy="2928938"/>
          </a:xfrm>
          <a:prstGeom prst="rect">
            <a:avLst/>
          </a:prstGeom>
          <a:noFill/>
          <a:ln w="9525">
            <a:noFill/>
            <a:miter lim="800000"/>
            <a:headEnd/>
            <a:tailEnd/>
          </a:ln>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Photography</a:t>
            </a:r>
            <a:endParaRPr lang="en-US" dirty="0"/>
          </a:p>
        </p:txBody>
      </p:sp>
      <p:sp>
        <p:nvSpPr>
          <p:cNvPr id="3" name="Content Placeholder 2"/>
          <p:cNvSpPr>
            <a:spLocks noGrp="1"/>
          </p:cNvSpPr>
          <p:nvPr>
            <p:ph idx="1"/>
          </p:nvPr>
        </p:nvSpPr>
        <p:spPr>
          <a:xfrm>
            <a:off x="457200" y="1600200"/>
            <a:ext cx="5410200" cy="4525963"/>
          </a:xfrm>
        </p:spPr>
        <p:txBody>
          <a:bodyPr>
            <a:normAutofit fontScale="70000" lnSpcReduction="20000"/>
          </a:bodyPr>
          <a:lstStyle/>
          <a:p>
            <a:r>
              <a:rPr lang="en-US" dirty="0" err="1" smtClean="0"/>
              <a:t>Zurfer</a:t>
            </a:r>
            <a:endParaRPr lang="en-US" dirty="0" smtClean="0"/>
          </a:p>
          <a:p>
            <a:pPr lvl="1"/>
            <a:r>
              <a:rPr lang="en-US" dirty="0" smtClean="0"/>
              <a:t>(Yahoo Research)</a:t>
            </a:r>
          </a:p>
          <a:p>
            <a:pPr lvl="1"/>
            <a:r>
              <a:rPr lang="en-US" dirty="0" smtClean="0"/>
              <a:t>Spatial - social - topical mobile photo browser</a:t>
            </a:r>
          </a:p>
          <a:p>
            <a:pPr lvl="1"/>
            <a:r>
              <a:rPr lang="en-US" dirty="0" smtClean="0"/>
              <a:t>Mobile window to the world of multimedia</a:t>
            </a:r>
          </a:p>
          <a:p>
            <a:pPr lvl="1"/>
            <a:r>
              <a:rPr lang="en-US" dirty="0" smtClean="0"/>
              <a:t>Social interface based on </a:t>
            </a:r>
            <a:r>
              <a:rPr lang="en-US" dirty="0" err="1" smtClean="0"/>
              <a:t>Flickr</a:t>
            </a:r>
            <a:endParaRPr lang="en-US" dirty="0" smtClean="0"/>
          </a:p>
          <a:p>
            <a:pPr lvl="1"/>
            <a:endParaRPr lang="en-US" dirty="0" smtClean="0"/>
          </a:p>
          <a:p>
            <a:pPr lvl="1"/>
            <a:endParaRPr lang="en-US" dirty="0" smtClean="0"/>
          </a:p>
          <a:p>
            <a:pPr lvl="1">
              <a:buNone/>
            </a:pPr>
            <a:endParaRPr lang="en-US" dirty="0" smtClean="0"/>
          </a:p>
          <a:p>
            <a:r>
              <a:rPr lang="en-US" dirty="0" smtClean="0"/>
              <a:t>Mobile phone-based entrepreneurship</a:t>
            </a:r>
          </a:p>
          <a:p>
            <a:pPr lvl="1"/>
            <a:r>
              <a:rPr lang="en-US" dirty="0" smtClean="0"/>
              <a:t>Developing countries</a:t>
            </a:r>
          </a:p>
          <a:p>
            <a:pPr lvl="1"/>
            <a:r>
              <a:rPr lang="en-US" dirty="0" smtClean="0"/>
              <a:t>Many examples:  http://nextbillion.mit.edu/</a:t>
            </a:r>
          </a:p>
          <a:p>
            <a:pPr lvl="1"/>
            <a:endParaRPr lang="en-US" dirty="0"/>
          </a:p>
        </p:txBody>
      </p:sp>
      <p:pic>
        <p:nvPicPr>
          <p:cNvPr id="1026" name="Picture 2"/>
          <p:cNvPicPr>
            <a:picLocks noChangeAspect="1" noChangeArrowheads="1"/>
          </p:cNvPicPr>
          <p:nvPr/>
        </p:nvPicPr>
        <p:blipFill>
          <a:blip r:embed="rId3"/>
          <a:srcRect/>
          <a:stretch>
            <a:fillRect/>
          </a:stretch>
        </p:blipFill>
        <p:spPr bwMode="auto">
          <a:xfrm>
            <a:off x="5800725" y="1371600"/>
            <a:ext cx="3267075" cy="43529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pPr algn="l"/>
            <a:r>
              <a:rPr lang="en-US" dirty="0" smtClean="0"/>
              <a:t>Developing Countries: </a:t>
            </a:r>
            <a:br>
              <a:rPr lang="en-US" dirty="0" smtClean="0"/>
            </a:br>
            <a:r>
              <a:rPr lang="en-US" dirty="0" err="1" smtClean="0"/>
              <a:t>CAMForms</a:t>
            </a:r>
            <a:endParaRPr lang="en-US" dirty="0"/>
          </a:p>
        </p:txBody>
      </p:sp>
      <p:sp>
        <p:nvSpPr>
          <p:cNvPr id="84998" name="Rectangle 6"/>
          <p:cNvSpPr>
            <a:spLocks noGrp="1" noChangeArrowheads="1"/>
          </p:cNvSpPr>
          <p:nvPr>
            <p:ph type="body" sz="half" idx="1"/>
          </p:nvPr>
        </p:nvSpPr>
        <p:spPr>
          <a:xfrm>
            <a:off x="457200" y="1600200"/>
            <a:ext cx="3810000" cy="4530725"/>
          </a:xfrm>
        </p:spPr>
        <p:txBody>
          <a:bodyPr/>
          <a:lstStyle/>
          <a:p>
            <a:r>
              <a:rPr lang="en-US" sz="2800"/>
              <a:t>Paper forms with barcodes</a:t>
            </a:r>
          </a:p>
          <a:p>
            <a:r>
              <a:rPr lang="en-US" sz="2800"/>
              <a:t>83-bit 2D codes (including seven bits of error correction) </a:t>
            </a:r>
          </a:p>
        </p:txBody>
      </p:sp>
      <p:pic>
        <p:nvPicPr>
          <p:cNvPr id="84996" name="Picture 4"/>
          <p:cNvPicPr>
            <a:picLocks noChangeAspect="1" noChangeArrowheads="1"/>
          </p:cNvPicPr>
          <p:nvPr/>
        </p:nvPicPr>
        <p:blipFill>
          <a:blip r:embed="rId3"/>
          <a:srcRect/>
          <a:stretch>
            <a:fillRect/>
          </a:stretch>
        </p:blipFill>
        <p:spPr bwMode="auto">
          <a:xfrm>
            <a:off x="4583113" y="1600200"/>
            <a:ext cx="3722687" cy="4648200"/>
          </a:xfrm>
          <a:prstGeom prst="rect">
            <a:avLst/>
          </a:prstGeom>
          <a:noFill/>
          <a:ln w="9525">
            <a:noFill/>
            <a:miter lim="800000"/>
            <a:headEnd/>
            <a:tailEnd/>
          </a:ln>
          <a:effectLst/>
        </p:spPr>
      </p:pic>
      <p:pic>
        <p:nvPicPr>
          <p:cNvPr id="85000" name="Picture 8"/>
          <p:cNvPicPr>
            <a:picLocks noChangeAspect="1" noChangeArrowheads="1"/>
          </p:cNvPicPr>
          <p:nvPr/>
        </p:nvPicPr>
        <p:blipFill>
          <a:blip r:embed="rId4"/>
          <a:srcRect/>
          <a:stretch>
            <a:fillRect/>
          </a:stretch>
        </p:blipFill>
        <p:spPr bwMode="auto">
          <a:xfrm>
            <a:off x="914400" y="3962400"/>
            <a:ext cx="3263900" cy="2295525"/>
          </a:xfrm>
          <a:prstGeom prst="rect">
            <a:avLst/>
          </a:prstGeom>
          <a:noFill/>
          <a:ln w="9525">
            <a:noFill/>
            <a:miter lim="800000"/>
            <a:headEnd/>
            <a:tailEnd/>
          </a:ln>
          <a:effectLst/>
        </p:spPr>
      </p:pic>
      <p:sp>
        <p:nvSpPr>
          <p:cNvPr id="85001" name="Text Box 9"/>
          <p:cNvSpPr txBox="1">
            <a:spLocks noChangeArrowheads="1"/>
          </p:cNvSpPr>
          <p:nvPr/>
        </p:nvSpPr>
        <p:spPr bwMode="auto">
          <a:xfrm>
            <a:off x="609600" y="6216650"/>
            <a:ext cx="7848600" cy="336550"/>
          </a:xfrm>
          <a:prstGeom prst="rect">
            <a:avLst/>
          </a:prstGeom>
          <a:noFill/>
          <a:ln w="9525">
            <a:noFill/>
            <a:miter lim="800000"/>
            <a:headEnd/>
            <a:tailEnd/>
          </a:ln>
          <a:effectLst/>
        </p:spPr>
        <p:txBody>
          <a:bodyPr>
            <a:spAutoFit/>
          </a:bodyPr>
          <a:lstStyle/>
          <a:p>
            <a:pPr algn="r">
              <a:spcBef>
                <a:spcPct val="50000"/>
              </a:spcBef>
            </a:pPr>
            <a:r>
              <a:rPr lang="en-US" sz="1600"/>
              <a:t>Parikh (2005)</a:t>
            </a:r>
            <a:endParaRPr lang="en-US" sz="1600" i="1"/>
          </a:p>
        </p:txBody>
      </p:sp>
      <p:pic>
        <p:nvPicPr>
          <p:cNvPr id="7" name="Picture 4"/>
          <p:cNvPicPr>
            <a:picLocks noChangeAspect="1" noChangeArrowheads="1"/>
          </p:cNvPicPr>
          <p:nvPr/>
        </p:nvPicPr>
        <p:blipFill>
          <a:blip r:embed="rId5"/>
          <a:srcRect/>
          <a:stretch>
            <a:fillRect/>
          </a:stretch>
        </p:blipFill>
        <p:spPr bwMode="auto">
          <a:xfrm>
            <a:off x="6132855" y="185738"/>
            <a:ext cx="3011145" cy="3014662"/>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990600"/>
            <a:ext cx="4042381" cy="3124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762000" y="5257800"/>
            <a:ext cx="7848600" cy="1082173"/>
          </a:xfrm>
          <a:prstGeom prst="rect">
            <a:avLst/>
          </a:prstGeom>
          <a:noFill/>
          <a:ln w="9525">
            <a:noFill/>
            <a:miter lim="800000"/>
            <a:headEnd/>
            <a:tailEnd/>
          </a:ln>
          <a:effectLst/>
        </p:spPr>
      </p:pic>
      <p:pic>
        <p:nvPicPr>
          <p:cNvPr id="2052" name="Picture 4"/>
          <p:cNvPicPr>
            <a:picLocks noGrp="1" noChangeAspect="1" noChangeArrowheads="1"/>
          </p:cNvPicPr>
          <p:nvPr>
            <p:ph idx="1"/>
          </p:nvPr>
        </p:nvPicPr>
        <p:blipFill>
          <a:blip r:embed="rId4"/>
          <a:srcRect/>
          <a:stretch>
            <a:fillRect/>
          </a:stretch>
        </p:blipFill>
        <p:spPr bwMode="auto">
          <a:xfrm>
            <a:off x="4006468" y="1295400"/>
            <a:ext cx="5029200" cy="2140709"/>
          </a:xfrm>
          <a:prstGeom prst="rect">
            <a:avLst/>
          </a:prstGeom>
          <a:noFill/>
          <a:ln w="9525">
            <a:noFill/>
            <a:miter lim="800000"/>
            <a:headEnd/>
            <a:tailEnd/>
          </a:ln>
          <a:effectLst/>
        </p:spPr>
      </p:pic>
      <p:sp>
        <p:nvSpPr>
          <p:cNvPr id="7" name="TextBox 6"/>
          <p:cNvSpPr txBox="1"/>
          <p:nvPr/>
        </p:nvSpPr>
        <p:spPr>
          <a:xfrm>
            <a:off x="152400" y="152400"/>
            <a:ext cx="134434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err="1" smtClean="0"/>
              <a:t>LifeLogs</a:t>
            </a:r>
            <a:endParaRPr lang="en-US" sz="2800" dirty="0"/>
          </a:p>
        </p:txBody>
      </p:sp>
      <p:sp>
        <p:nvSpPr>
          <p:cNvPr id="8" name="Rectangle 7"/>
          <p:cNvSpPr/>
          <p:nvPr/>
        </p:nvSpPr>
        <p:spPr>
          <a:xfrm>
            <a:off x="0" y="6477000"/>
            <a:ext cx="9144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Kim et. Al. “Rewind: Leveraging Everyday Mobile Photos for Targeted Assisted Recall”</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4" name="Picture 4"/>
          <p:cNvPicPr>
            <a:picLocks noChangeAspect="1" noChangeArrowheads="1"/>
          </p:cNvPicPr>
          <p:nvPr/>
        </p:nvPicPr>
        <p:blipFill>
          <a:blip r:embed="rId3"/>
          <a:srcRect/>
          <a:stretch>
            <a:fillRect/>
          </a:stretch>
        </p:blipFill>
        <p:spPr bwMode="auto">
          <a:xfrm>
            <a:off x="228600" y="1676400"/>
            <a:ext cx="2743200" cy="2065338"/>
          </a:xfrm>
          <a:prstGeom prst="rect">
            <a:avLst/>
          </a:prstGeom>
          <a:noFill/>
          <a:ln w="9525">
            <a:noFill/>
            <a:miter lim="800000"/>
            <a:headEnd/>
            <a:tailEnd/>
          </a:ln>
          <a:effectLst/>
        </p:spPr>
      </p:pic>
      <p:pic>
        <p:nvPicPr>
          <p:cNvPr id="102405" name="Picture 5"/>
          <p:cNvPicPr>
            <a:picLocks noChangeAspect="1" noChangeArrowheads="1"/>
          </p:cNvPicPr>
          <p:nvPr/>
        </p:nvPicPr>
        <p:blipFill>
          <a:blip r:embed="rId4"/>
          <a:srcRect/>
          <a:stretch>
            <a:fillRect/>
          </a:stretch>
        </p:blipFill>
        <p:spPr bwMode="auto">
          <a:xfrm>
            <a:off x="3048000" y="1676400"/>
            <a:ext cx="2743200" cy="2049463"/>
          </a:xfrm>
          <a:prstGeom prst="rect">
            <a:avLst/>
          </a:prstGeom>
          <a:noFill/>
          <a:ln w="9525">
            <a:noFill/>
            <a:miter lim="800000"/>
            <a:headEnd/>
            <a:tailEnd/>
          </a:ln>
          <a:effectLst/>
        </p:spPr>
      </p:pic>
      <p:pic>
        <p:nvPicPr>
          <p:cNvPr id="102407" name="Picture 7"/>
          <p:cNvPicPr>
            <a:picLocks noChangeAspect="1" noChangeArrowheads="1"/>
          </p:cNvPicPr>
          <p:nvPr/>
        </p:nvPicPr>
        <p:blipFill>
          <a:blip r:embed="rId5"/>
          <a:srcRect/>
          <a:stretch>
            <a:fillRect/>
          </a:stretch>
        </p:blipFill>
        <p:spPr bwMode="auto">
          <a:xfrm>
            <a:off x="5867400" y="1600200"/>
            <a:ext cx="2849563" cy="2133600"/>
          </a:xfrm>
          <a:prstGeom prst="rect">
            <a:avLst/>
          </a:prstGeom>
          <a:noFill/>
          <a:ln w="9525">
            <a:noFill/>
            <a:miter lim="800000"/>
            <a:headEnd/>
            <a:tailEnd/>
          </a:ln>
          <a:effectLst/>
        </p:spPr>
      </p:pic>
      <p:pic>
        <p:nvPicPr>
          <p:cNvPr id="102408" name="Picture 8"/>
          <p:cNvPicPr>
            <a:picLocks noChangeAspect="1" noChangeArrowheads="1"/>
          </p:cNvPicPr>
          <p:nvPr/>
        </p:nvPicPr>
        <p:blipFill>
          <a:blip r:embed="rId6"/>
          <a:srcRect/>
          <a:stretch>
            <a:fillRect/>
          </a:stretch>
        </p:blipFill>
        <p:spPr bwMode="auto">
          <a:xfrm>
            <a:off x="152400" y="3886200"/>
            <a:ext cx="1638300" cy="2133600"/>
          </a:xfrm>
          <a:prstGeom prst="rect">
            <a:avLst/>
          </a:prstGeom>
          <a:noFill/>
          <a:ln w="9525">
            <a:noFill/>
            <a:miter lim="800000"/>
            <a:headEnd/>
            <a:tailEnd/>
          </a:ln>
          <a:effectLst/>
        </p:spPr>
      </p:pic>
      <p:pic>
        <p:nvPicPr>
          <p:cNvPr id="102409" name="Picture 9"/>
          <p:cNvPicPr>
            <a:picLocks noChangeAspect="1" noChangeArrowheads="1"/>
          </p:cNvPicPr>
          <p:nvPr/>
        </p:nvPicPr>
        <p:blipFill>
          <a:blip r:embed="rId7"/>
          <a:srcRect/>
          <a:stretch>
            <a:fillRect/>
          </a:stretch>
        </p:blipFill>
        <p:spPr bwMode="auto">
          <a:xfrm>
            <a:off x="1905000" y="3886200"/>
            <a:ext cx="2941638" cy="1958975"/>
          </a:xfrm>
          <a:prstGeom prst="rect">
            <a:avLst/>
          </a:prstGeom>
          <a:noFill/>
          <a:ln w="9525">
            <a:noFill/>
            <a:miter lim="800000"/>
            <a:headEnd/>
            <a:tailEnd/>
          </a:ln>
          <a:effectLst/>
        </p:spPr>
      </p:pic>
      <p:pic>
        <p:nvPicPr>
          <p:cNvPr id="102410" name="Picture 10"/>
          <p:cNvPicPr>
            <a:picLocks noChangeAspect="1" noChangeArrowheads="1"/>
          </p:cNvPicPr>
          <p:nvPr/>
        </p:nvPicPr>
        <p:blipFill>
          <a:blip r:embed="rId8"/>
          <a:srcRect l="7771" r="9337"/>
          <a:stretch>
            <a:fillRect/>
          </a:stretch>
        </p:blipFill>
        <p:spPr bwMode="auto">
          <a:xfrm>
            <a:off x="4953000" y="3886200"/>
            <a:ext cx="2438400" cy="1943100"/>
          </a:xfrm>
          <a:prstGeom prst="rect">
            <a:avLst/>
          </a:prstGeom>
          <a:noFill/>
          <a:ln w="9525">
            <a:noFill/>
            <a:miter lim="800000"/>
            <a:headEnd/>
            <a:tailEnd/>
          </a:ln>
          <a:effectLst/>
        </p:spPr>
      </p:pic>
      <p:pic>
        <p:nvPicPr>
          <p:cNvPr id="102411" name="Picture 11"/>
          <p:cNvPicPr>
            <a:picLocks noChangeAspect="1" noChangeArrowheads="1"/>
          </p:cNvPicPr>
          <p:nvPr/>
        </p:nvPicPr>
        <p:blipFill>
          <a:blip r:embed="rId9"/>
          <a:srcRect/>
          <a:stretch>
            <a:fillRect/>
          </a:stretch>
        </p:blipFill>
        <p:spPr bwMode="auto">
          <a:xfrm>
            <a:off x="7543800" y="3886200"/>
            <a:ext cx="1393825" cy="2133600"/>
          </a:xfrm>
          <a:prstGeom prst="rect">
            <a:avLst/>
          </a:prstGeom>
          <a:noFill/>
          <a:ln w="9525">
            <a:noFill/>
            <a:miter lim="800000"/>
            <a:headEnd/>
            <a:tailEnd/>
          </a:ln>
          <a:effectLst/>
        </p:spPr>
      </p:pic>
      <p:sp>
        <p:nvSpPr>
          <p:cNvPr id="102412" name="Rectangle 12"/>
          <p:cNvSpPr>
            <a:spLocks noGrp="1" noChangeArrowheads="1"/>
          </p:cNvSpPr>
          <p:nvPr>
            <p:ph type="title"/>
          </p:nvPr>
        </p:nvSpPr>
        <p:spPr/>
        <p:txBody>
          <a:bodyPr/>
          <a:lstStyle/>
          <a:p>
            <a:r>
              <a:rPr lang="en-US" dirty="0" smtClean="0"/>
              <a:t>Socio-Political Goals: </a:t>
            </a:r>
            <a:r>
              <a:rPr lang="en-US" dirty="0" err="1" smtClean="0"/>
              <a:t>B’Tselem</a:t>
            </a:r>
            <a:endParaRPr lang="en-US" dirty="0"/>
          </a:p>
        </p:txBody>
      </p:sp>
      <p:sp>
        <p:nvSpPr>
          <p:cNvPr id="10" name="Rectangle 9"/>
          <p:cNvSpPr/>
          <p:nvPr/>
        </p:nvSpPr>
        <p:spPr>
          <a:xfrm>
            <a:off x="381000" y="6336268"/>
            <a:ext cx="8534400" cy="369332"/>
          </a:xfrm>
          <a:prstGeom prst="rect">
            <a:avLst/>
          </a:prstGeom>
        </p:spPr>
        <p:txBody>
          <a:bodyPr wrap="square">
            <a:spAutoFit/>
          </a:bodyPr>
          <a:lstStyle/>
          <a:p>
            <a:r>
              <a:rPr lang="en-US" dirty="0" smtClean="0"/>
              <a:t>From </a:t>
            </a:r>
            <a:r>
              <a:rPr lang="en-US" dirty="0" err="1" smtClean="0"/>
              <a:t>websiteof</a:t>
            </a:r>
            <a:r>
              <a:rPr lang="en-US" dirty="0" smtClean="0"/>
              <a:t> : Israeli Information Center for Human Rights in the Occupied Territories </a:t>
            </a:r>
            <a:endParaRPr 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Trust, Privacy and Authentication in Imaging</a:t>
            </a:r>
            <a:endParaRPr lang="en-US" sz="3200" dirty="0"/>
          </a:p>
        </p:txBody>
      </p:sp>
      <p:sp>
        <p:nvSpPr>
          <p:cNvPr id="4" name="Content Placeholder 3"/>
          <p:cNvSpPr>
            <a:spLocks noGrp="1"/>
          </p:cNvSpPr>
          <p:nvPr>
            <p:ph idx="1"/>
          </p:nvPr>
        </p:nvSpPr>
        <p:spPr>
          <a:xfrm>
            <a:off x="152400" y="1600200"/>
            <a:ext cx="8839200" cy="4525963"/>
          </a:xfrm>
        </p:spPr>
        <p:txBody>
          <a:bodyPr>
            <a:normAutofit fontScale="92500" lnSpcReduction="10000"/>
          </a:bodyPr>
          <a:lstStyle/>
          <a:p>
            <a:endParaRPr lang="en-US" dirty="0" smtClean="0"/>
          </a:p>
          <a:p>
            <a:r>
              <a:rPr lang="en-US" dirty="0" smtClean="0"/>
              <a:t>Transmitting and processing images</a:t>
            </a:r>
          </a:p>
          <a:p>
            <a:pPr lvl="1">
              <a:buFontTx/>
              <a:buChar char="•"/>
            </a:pPr>
            <a:r>
              <a:rPr lang="en-US" dirty="0" smtClean="0"/>
              <a:t>Blind Vision [S. </a:t>
            </a:r>
            <a:r>
              <a:rPr lang="en-US" dirty="0" err="1" smtClean="0"/>
              <a:t>Avidan</a:t>
            </a:r>
            <a:r>
              <a:rPr lang="en-US" dirty="0" smtClean="0"/>
              <a:t> and M. </a:t>
            </a:r>
            <a:r>
              <a:rPr lang="en-US" dirty="0" err="1" smtClean="0"/>
              <a:t>Butman</a:t>
            </a:r>
            <a:r>
              <a:rPr lang="en-US" dirty="0" smtClean="0"/>
              <a:t> 2005]</a:t>
            </a:r>
          </a:p>
          <a:p>
            <a:pPr lvl="1">
              <a:buFontTx/>
              <a:buChar char="•"/>
            </a:pPr>
            <a:r>
              <a:rPr lang="en-US" dirty="0" smtClean="0"/>
              <a:t>Apply secure multi-party techniques to vision algorithms</a:t>
            </a:r>
          </a:p>
          <a:p>
            <a:pPr>
              <a:buFontTx/>
              <a:buChar char="•"/>
            </a:pPr>
            <a:r>
              <a:rPr lang="en-US" dirty="0" smtClean="0"/>
              <a:t>Authentication</a:t>
            </a:r>
          </a:p>
          <a:p>
            <a:pPr lvl="1">
              <a:buFontTx/>
              <a:buChar char="•"/>
            </a:pPr>
            <a:r>
              <a:rPr lang="en-US" dirty="0" smtClean="0"/>
              <a:t>Camera forensics</a:t>
            </a:r>
          </a:p>
          <a:p>
            <a:pPr>
              <a:buFontTx/>
              <a:buChar char="•"/>
            </a:pPr>
            <a:r>
              <a:rPr lang="en-US" dirty="0" smtClean="0"/>
              <a:t>Preventing unauthorized capture</a:t>
            </a:r>
          </a:p>
          <a:p>
            <a:pPr lvl="1">
              <a:buFontTx/>
              <a:buChar char="•"/>
            </a:pPr>
            <a:r>
              <a:rPr lang="en-US" dirty="0" smtClean="0"/>
              <a:t>Privacy preserving camera</a:t>
            </a:r>
          </a:p>
          <a:p>
            <a:pPr lvl="1">
              <a:buFontTx/>
              <a:buChar char="•"/>
            </a:pPr>
            <a:r>
              <a:rPr lang="en-US" dirty="0" smtClean="0"/>
              <a:t>Anti-paparazzi flash</a:t>
            </a:r>
          </a:p>
          <a:p>
            <a:pPr>
              <a:buNone/>
            </a:pPr>
            <a:endParaRPr lang="en-US"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0" y="0"/>
            <a:ext cx="8991600" cy="1066800"/>
          </a:xfrm>
          <a:prstGeom prst="rect">
            <a:avLst/>
          </a:prstGeom>
          <a:noFill/>
          <a:ln w="9525">
            <a:noFill/>
            <a:miter lim="800000"/>
            <a:headEnd/>
            <a:tailEnd/>
          </a:ln>
          <a:effectLst/>
        </p:spPr>
        <p:txBody>
          <a:bodyPr lIns="0" tIns="0" bIns="0" anchor="ctr"/>
          <a:lstStyle/>
          <a:p>
            <a:pPr algn="ctr"/>
            <a:r>
              <a:rPr lang="en-US" sz="3600">
                <a:solidFill>
                  <a:schemeClr val="tx2"/>
                </a:solidFill>
                <a:effectLst>
                  <a:outerShdw blurRad="38100" dist="38100" dir="2700000" algn="tl">
                    <a:srgbClr val="000000"/>
                  </a:outerShdw>
                </a:effectLst>
              </a:rPr>
              <a:t>Trust in Images</a:t>
            </a:r>
          </a:p>
        </p:txBody>
      </p:sp>
      <p:pic>
        <p:nvPicPr>
          <p:cNvPr id="515075" name="Picture 3"/>
          <p:cNvPicPr>
            <a:picLocks noChangeAspect="1" noChangeArrowheads="1"/>
          </p:cNvPicPr>
          <p:nvPr/>
        </p:nvPicPr>
        <p:blipFill>
          <a:blip r:embed="rId2"/>
          <a:srcRect/>
          <a:stretch>
            <a:fillRect/>
          </a:stretch>
        </p:blipFill>
        <p:spPr bwMode="auto">
          <a:xfrm>
            <a:off x="838200" y="1447800"/>
            <a:ext cx="7239000" cy="4992688"/>
          </a:xfrm>
          <a:prstGeom prst="rect">
            <a:avLst/>
          </a:prstGeom>
          <a:noFill/>
          <a:ln w="9525">
            <a:noFill/>
            <a:miter lim="800000"/>
            <a:headEnd/>
            <a:tailEnd/>
          </a:ln>
          <a:effectLst/>
        </p:spPr>
      </p:pic>
      <p:sp>
        <p:nvSpPr>
          <p:cNvPr id="515076" name="Rectangle 4"/>
          <p:cNvSpPr>
            <a:spLocks noChangeArrowheads="1"/>
          </p:cNvSpPr>
          <p:nvPr/>
        </p:nvSpPr>
        <p:spPr bwMode="auto">
          <a:xfrm>
            <a:off x="7245350" y="6491288"/>
            <a:ext cx="1898650" cy="366712"/>
          </a:xfrm>
          <a:prstGeom prst="rect">
            <a:avLst/>
          </a:prstGeom>
          <a:noFill/>
          <a:ln w="9525">
            <a:noFill/>
            <a:miter lim="800000"/>
            <a:headEnd/>
            <a:tailEnd/>
          </a:ln>
          <a:effectLst/>
        </p:spPr>
        <p:txBody>
          <a:bodyPr wrap="none" anchor="ctr">
            <a:spAutoFit/>
          </a:bodyPr>
          <a:lstStyle/>
          <a:p>
            <a:r>
              <a:rPr lang="en-US"/>
              <a:t>From Hany Farid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ChangeArrowheads="1"/>
          </p:cNvSpPr>
          <p:nvPr/>
        </p:nvSpPr>
        <p:spPr bwMode="auto">
          <a:xfrm>
            <a:off x="0" y="0"/>
            <a:ext cx="8991600" cy="1066800"/>
          </a:xfrm>
          <a:prstGeom prst="rect">
            <a:avLst/>
          </a:prstGeom>
          <a:noFill/>
          <a:ln w="9525">
            <a:noFill/>
            <a:miter lim="800000"/>
            <a:headEnd/>
            <a:tailEnd/>
          </a:ln>
          <a:effectLst/>
        </p:spPr>
        <p:txBody>
          <a:bodyPr lIns="0" tIns="0" bIns="0" anchor="ctr"/>
          <a:lstStyle/>
          <a:p>
            <a:pPr algn="ctr"/>
            <a:r>
              <a:rPr lang="en-US" sz="3600" dirty="0" smtClean="0">
                <a:solidFill>
                  <a:schemeClr val="tx2"/>
                </a:solidFill>
                <a:effectLst>
                  <a:outerShdw blurRad="38100" dist="38100" dir="2700000" algn="tl">
                    <a:srgbClr val="000000"/>
                  </a:outerShdw>
                </a:effectLst>
              </a:rPr>
              <a:t>Truth in </a:t>
            </a:r>
            <a:r>
              <a:rPr lang="en-US" sz="3600" dirty="0">
                <a:solidFill>
                  <a:schemeClr val="tx2"/>
                </a:solidFill>
                <a:effectLst>
                  <a:outerShdw blurRad="38100" dist="38100" dir="2700000" algn="tl">
                    <a:srgbClr val="000000"/>
                  </a:outerShdw>
                </a:effectLst>
              </a:rPr>
              <a:t>Images</a:t>
            </a:r>
          </a:p>
        </p:txBody>
      </p:sp>
      <p:sp>
        <p:nvSpPr>
          <p:cNvPr id="514052" name="Rectangle 4"/>
          <p:cNvSpPr>
            <a:spLocks noChangeArrowheads="1"/>
          </p:cNvSpPr>
          <p:nvPr/>
        </p:nvSpPr>
        <p:spPr bwMode="auto">
          <a:xfrm>
            <a:off x="7245350" y="6491288"/>
            <a:ext cx="1898650" cy="366712"/>
          </a:xfrm>
          <a:prstGeom prst="rect">
            <a:avLst/>
          </a:prstGeom>
          <a:noFill/>
          <a:ln w="9525">
            <a:noFill/>
            <a:miter lim="800000"/>
            <a:headEnd/>
            <a:tailEnd/>
          </a:ln>
          <a:effectLst/>
        </p:spPr>
        <p:txBody>
          <a:bodyPr wrap="none" anchor="ctr">
            <a:spAutoFit/>
          </a:bodyPr>
          <a:lstStyle/>
          <a:p>
            <a:r>
              <a:rPr lang="en-US"/>
              <a:t>From Hany Farid</a:t>
            </a:r>
          </a:p>
        </p:txBody>
      </p:sp>
      <p:pic>
        <p:nvPicPr>
          <p:cNvPr id="514054" name="Picture 6"/>
          <p:cNvPicPr>
            <a:picLocks noChangeAspect="1" noChangeArrowheads="1"/>
          </p:cNvPicPr>
          <p:nvPr/>
        </p:nvPicPr>
        <p:blipFill>
          <a:blip r:embed="rId2"/>
          <a:srcRect/>
          <a:stretch>
            <a:fillRect/>
          </a:stretch>
        </p:blipFill>
        <p:spPr bwMode="auto">
          <a:xfrm>
            <a:off x="457200" y="2362200"/>
            <a:ext cx="4095750" cy="2862263"/>
          </a:xfrm>
          <a:prstGeom prst="rect">
            <a:avLst/>
          </a:prstGeom>
          <a:noFill/>
          <a:ln w="9525">
            <a:noFill/>
            <a:miter lim="800000"/>
            <a:headEnd/>
            <a:tailEnd/>
          </a:ln>
          <a:effectLst/>
        </p:spPr>
      </p:pic>
      <p:pic>
        <p:nvPicPr>
          <p:cNvPr id="514055" name="Picture 7"/>
          <p:cNvPicPr>
            <a:picLocks noChangeAspect="1" noChangeArrowheads="1"/>
          </p:cNvPicPr>
          <p:nvPr/>
        </p:nvPicPr>
        <p:blipFill>
          <a:blip r:embed="rId3"/>
          <a:srcRect/>
          <a:stretch>
            <a:fillRect/>
          </a:stretch>
        </p:blipFill>
        <p:spPr bwMode="auto">
          <a:xfrm>
            <a:off x="4800600" y="914400"/>
            <a:ext cx="4094163" cy="5472113"/>
          </a:xfrm>
          <a:prstGeom prst="rect">
            <a:avLst/>
          </a:prstGeom>
          <a:noFill/>
          <a:ln w="9525">
            <a:noFill/>
            <a:miter lim="800000"/>
            <a:headEnd/>
            <a:tailEnd/>
          </a:ln>
          <a:effectLst/>
        </p:spPr>
      </p:pic>
      <p:sp>
        <p:nvSpPr>
          <p:cNvPr id="514056" name="Rectangle 8"/>
          <p:cNvSpPr>
            <a:spLocks noChangeArrowheads="1"/>
          </p:cNvSpPr>
          <p:nvPr/>
        </p:nvSpPr>
        <p:spPr bwMode="auto">
          <a:xfrm>
            <a:off x="2057400" y="5410200"/>
            <a:ext cx="2152650" cy="366713"/>
          </a:xfrm>
          <a:prstGeom prst="rect">
            <a:avLst/>
          </a:prstGeom>
          <a:noFill/>
          <a:ln w="9525">
            <a:noFill/>
            <a:miter lim="800000"/>
            <a:headEnd/>
            <a:tailEnd/>
          </a:ln>
          <a:effectLst/>
        </p:spPr>
        <p:txBody>
          <a:bodyPr wrap="none" anchor="ctr">
            <a:spAutoFit/>
          </a:bodyPr>
          <a:lstStyle/>
          <a:p>
            <a:r>
              <a:rPr lang="en-US"/>
              <a:t>LA Times March’03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220200" cy="68580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3" name="Rectangle 3"/>
          <p:cNvSpPr>
            <a:spLocks noChangeArrowheads="1"/>
          </p:cNvSpPr>
          <p:nvPr/>
        </p:nvSpPr>
        <p:spPr bwMode="auto">
          <a:xfrm>
            <a:off x="685800" y="2438400"/>
            <a:ext cx="7772400" cy="1143000"/>
          </a:xfrm>
          <a:prstGeom prst="rect">
            <a:avLst/>
          </a:prstGeom>
          <a:noFill/>
          <a:ln w="9525">
            <a:noFill/>
            <a:miter lim="800000"/>
            <a:headEnd/>
            <a:tailEnd/>
          </a:ln>
        </p:spPr>
        <p:txBody>
          <a:bodyPr anchor="ctr"/>
          <a:lstStyle/>
          <a:p>
            <a:pPr algn="ctr" rtl="0" eaLnBrk="0" fontAlgn="base" hangingPunct="0">
              <a:spcBef>
                <a:spcPct val="0"/>
              </a:spcBef>
              <a:spcAft>
                <a:spcPct val="0"/>
              </a:spcAft>
              <a:defRPr/>
            </a:pPr>
            <a:r>
              <a:rPr lang="en-US" sz="4400" kern="1200">
                <a:solidFill>
                  <a:srgbClr val="FFFFFF"/>
                </a:solidFill>
                <a:effectLst>
                  <a:outerShdw blurRad="38100" dist="38100" dir="2700000" algn="tl">
                    <a:srgbClr val="000000">
                      <a:alpha val="43137"/>
                    </a:srgbClr>
                  </a:outerShdw>
                </a:effectLst>
                <a:latin typeface="Arial" charset="0"/>
                <a:cs typeface="+mn-cs"/>
              </a:rPr>
              <a:t>Camera Culture</a:t>
            </a:r>
          </a:p>
        </p:txBody>
      </p:sp>
      <p:sp>
        <p:nvSpPr>
          <p:cNvPr id="76804" name="Rectangle 4"/>
          <p:cNvSpPr>
            <a:spLocks noChangeArrowheads="1"/>
          </p:cNvSpPr>
          <p:nvPr/>
        </p:nvSpPr>
        <p:spPr bwMode="auto">
          <a:xfrm>
            <a:off x="1371600" y="4038600"/>
            <a:ext cx="6400800" cy="1752600"/>
          </a:xfrm>
          <a:prstGeom prst="rect">
            <a:avLst/>
          </a:prstGeom>
          <a:noFill/>
          <a:ln w="9525">
            <a:noFill/>
            <a:miter lim="800000"/>
            <a:headEnd/>
            <a:tailEnd/>
          </a:ln>
        </p:spPr>
        <p:txBody>
          <a:bodyPr/>
          <a:lstStyle/>
          <a:p>
            <a:pPr algn="ctr" rtl="0" eaLnBrk="0" fontAlgn="base" hangingPunct="0">
              <a:spcBef>
                <a:spcPct val="20000"/>
              </a:spcBef>
              <a:spcAft>
                <a:spcPct val="0"/>
              </a:spcAft>
              <a:defRPr/>
            </a:pPr>
            <a:r>
              <a:rPr lang="en-US" sz="3200" kern="1200">
                <a:solidFill>
                  <a:srgbClr val="FFFFFF"/>
                </a:solidFill>
                <a:effectLst>
                  <a:outerShdw blurRad="38100" dist="38100" dir="2700000" algn="tl">
                    <a:srgbClr val="000000">
                      <a:alpha val="43137"/>
                    </a:srgbClr>
                  </a:outerShdw>
                </a:effectLst>
                <a:latin typeface="Arial" charset="0"/>
                <a:cs typeface="+mn-cs"/>
              </a:rPr>
              <a:t>Ramesh  Raskar</a:t>
            </a:r>
          </a:p>
        </p:txBody>
      </p:sp>
      <p:pic>
        <p:nvPicPr>
          <p:cNvPr id="18437" name="Picture 5"/>
          <p:cNvPicPr>
            <a:picLocks noChangeAspect="1" noChangeArrowheads="1"/>
          </p:cNvPicPr>
          <p:nvPr/>
        </p:nvPicPr>
        <p:blipFill>
          <a:blip r:embed="rId3"/>
          <a:srcRect/>
          <a:stretch>
            <a:fillRect/>
          </a:stretch>
        </p:blipFill>
        <p:spPr bwMode="auto">
          <a:xfrm>
            <a:off x="0" y="542925"/>
            <a:ext cx="9144000" cy="5976938"/>
          </a:xfrm>
          <a:prstGeom prst="rect">
            <a:avLst/>
          </a:prstGeom>
          <a:noFill/>
          <a:ln w="9525">
            <a:noFill/>
            <a:miter lim="800000"/>
            <a:headEnd/>
            <a:tailEnd/>
          </a:ln>
        </p:spPr>
      </p:pic>
      <p:sp>
        <p:nvSpPr>
          <p:cNvPr id="76806" name="Rectangle 6"/>
          <p:cNvSpPr>
            <a:spLocks noChangeArrowheads="1"/>
          </p:cNvSpPr>
          <p:nvPr/>
        </p:nvSpPr>
        <p:spPr bwMode="auto">
          <a:xfrm>
            <a:off x="990600" y="5638800"/>
            <a:ext cx="1524000" cy="2286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7" name="Text Box 7"/>
          <p:cNvSpPr txBox="1">
            <a:spLocks noChangeArrowheads="1"/>
          </p:cNvSpPr>
          <p:nvPr/>
        </p:nvSpPr>
        <p:spPr bwMode="auto">
          <a:xfrm>
            <a:off x="944563" y="5703888"/>
            <a:ext cx="1872629" cy="415498"/>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2100" kern="1200" dirty="0" smtClean="0">
                <a:solidFill>
                  <a:srgbClr val="FFFFFF"/>
                </a:solidFill>
                <a:effectLst>
                  <a:outerShdw blurRad="38100" dist="38100" dir="2700000" algn="tl">
                    <a:srgbClr val="000000">
                      <a:alpha val="43137"/>
                    </a:srgbClr>
                  </a:outerShdw>
                </a:effectLst>
                <a:latin typeface="Berlin Sans FB" pitchFamily="34" charset="0"/>
                <a:cs typeface="+mn-cs"/>
              </a:rPr>
              <a:t>MIT Media Lab</a:t>
            </a:r>
            <a:endParaRPr lang="en-US" sz="2100" kern="1200" dirty="0">
              <a:solidFill>
                <a:srgbClr val="FFFFFF"/>
              </a:solidFill>
              <a:effectLst>
                <a:outerShdw blurRad="38100" dist="38100" dir="2700000" algn="tl">
                  <a:srgbClr val="000000">
                    <a:alpha val="43137"/>
                  </a:srgbClr>
                </a:outerShdw>
              </a:effectLst>
              <a:latin typeface="Berlin Sans FB" pitchFamily="34" charset="0"/>
              <a:cs typeface="+mn-cs"/>
            </a:endParaRPr>
          </a:p>
        </p:txBody>
      </p:sp>
      <p:sp>
        <p:nvSpPr>
          <p:cNvPr id="8" name="Text Box 7"/>
          <p:cNvSpPr txBox="1">
            <a:spLocks noChangeArrowheads="1"/>
          </p:cNvSpPr>
          <p:nvPr/>
        </p:nvSpPr>
        <p:spPr bwMode="auto">
          <a:xfrm>
            <a:off x="0" y="528638"/>
            <a:ext cx="9144000" cy="1568450"/>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lgn="r" rtl="0" eaLnBrk="0" fontAlgn="base" hangingPunct="0">
              <a:spcBef>
                <a:spcPct val="0"/>
              </a:spcBef>
              <a:spcAft>
                <a:spcPct val="0"/>
              </a:spcAft>
              <a:defRPr/>
            </a:pPr>
            <a:r>
              <a:rPr lang="en-US" sz="4800" kern="1200" dirty="0">
                <a:solidFill>
                  <a:schemeClr val="bg1">
                    <a:lumMod val="75000"/>
                  </a:schemeClr>
                </a:solidFill>
                <a:effectLst>
                  <a:outerShdw blurRad="38100" dist="38100" dir="2700000" algn="tl">
                    <a:srgbClr val="000000">
                      <a:alpha val="43137"/>
                    </a:srgbClr>
                  </a:outerShdw>
                </a:effectLst>
                <a:latin typeface="Berlin Sans FB" pitchFamily="34" charset="0"/>
                <a:cs typeface="+mn-cs"/>
              </a:rPr>
              <a:t>Computational  Photography:</a:t>
            </a:r>
          </a:p>
          <a:p>
            <a:pPr algn="r" rtl="0" eaLnBrk="0" fontAlgn="base" hangingPunct="0">
              <a:spcBef>
                <a:spcPct val="0"/>
              </a:spcBef>
              <a:spcAft>
                <a:spcPct val="0"/>
              </a:spcAft>
              <a:defRPr/>
            </a:pPr>
            <a:r>
              <a:rPr lang="en-US" sz="4800" kern="1200" dirty="0">
                <a:solidFill>
                  <a:schemeClr val="bg1">
                    <a:lumMod val="75000"/>
                  </a:schemeClr>
                </a:solidFill>
                <a:effectLst>
                  <a:outerShdw blurRad="38100" dist="38100" dir="2700000" algn="tl">
                    <a:srgbClr val="000000">
                      <a:alpha val="43137"/>
                    </a:srgbClr>
                  </a:outerShdw>
                </a:effectLst>
                <a:latin typeface="Berlin Sans FB" pitchFamily="34" charset="0"/>
                <a:cs typeface="+mn-cs"/>
              </a:rPr>
              <a:t>Advanced  Topics</a:t>
            </a:r>
          </a:p>
        </p:txBody>
      </p:sp>
      <p:sp>
        <p:nvSpPr>
          <p:cNvPr id="10" name="Text Box 7"/>
          <p:cNvSpPr txBox="1">
            <a:spLocks noChangeArrowheads="1"/>
          </p:cNvSpPr>
          <p:nvPr/>
        </p:nvSpPr>
        <p:spPr bwMode="auto">
          <a:xfrm>
            <a:off x="0" y="2590800"/>
            <a:ext cx="9144000" cy="830997"/>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rtl="0" eaLnBrk="0" fontAlgn="base" hangingPunct="0">
              <a:spcBef>
                <a:spcPct val="0"/>
              </a:spcBef>
              <a:spcAft>
                <a:spcPct val="0"/>
              </a:spcAft>
              <a:defRPr/>
            </a:pPr>
            <a:r>
              <a:rPr lang="en-US" sz="4800" kern="1200" dirty="0" smtClean="0">
                <a:solidFill>
                  <a:srgbClr val="FFFF00"/>
                </a:solidFill>
                <a:effectLst>
                  <a:outerShdw blurRad="38100" dist="38100" dir="2700000" algn="tl">
                    <a:srgbClr val="000000">
                      <a:alpha val="43137"/>
                    </a:srgbClr>
                  </a:outerShdw>
                </a:effectLst>
                <a:latin typeface="Berlin Sans FB" pitchFamily="34" charset="0"/>
                <a:cs typeface="+mn-cs"/>
              </a:rPr>
              <a:t>	Community and Social Impact</a:t>
            </a:r>
            <a:endParaRPr lang="en-US" sz="4800" kern="1200" dirty="0">
              <a:solidFill>
                <a:srgbClr val="FFFF00"/>
              </a:solidFill>
              <a:effectLst>
                <a:outerShdw blurRad="38100" dist="38100" dir="2700000" algn="tl">
                  <a:srgbClr val="000000">
                    <a:alpha val="43137"/>
                  </a:srgbClr>
                </a:outerShdw>
              </a:effectLst>
              <a:latin typeface="Berlin Sans FB" pitchFamily="34" charset="0"/>
              <a:cs typeface="+mn-cs"/>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Anti-Paparazzi Flash</a:t>
            </a:r>
            <a:br>
              <a:rPr lang="en-US" dirty="0" smtClean="0"/>
            </a:br>
            <a:endParaRPr lang="en-US" dirty="0"/>
          </a:p>
        </p:txBody>
      </p:sp>
      <p:pic>
        <p:nvPicPr>
          <p:cNvPr id="46082" name="Picture 2"/>
          <p:cNvPicPr>
            <a:picLocks noChangeAspect="1" noChangeArrowheads="1"/>
          </p:cNvPicPr>
          <p:nvPr/>
        </p:nvPicPr>
        <p:blipFill>
          <a:blip r:embed="rId2"/>
          <a:srcRect/>
          <a:stretch>
            <a:fillRect/>
          </a:stretch>
        </p:blipFill>
        <p:spPr bwMode="auto">
          <a:xfrm>
            <a:off x="685800" y="990600"/>
            <a:ext cx="7239000" cy="5134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286000" y="6172200"/>
            <a:ext cx="4572000" cy="600164"/>
          </a:xfrm>
          <a:prstGeom prst="rect">
            <a:avLst/>
          </a:prstGeom>
        </p:spPr>
        <p:txBody>
          <a:bodyPr>
            <a:spAutoFit/>
          </a:bodyPr>
          <a:lstStyle/>
          <a:p>
            <a:r>
              <a:rPr lang="en-US" sz="1100" dirty="0" smtClean="0"/>
              <a:t>The anti-paparazzi flash: 1. The celebrity prey. 2. The lurking photographer. 3. The offending camera is detected and then bombed with a beam of light. 4. Voila! A blurry image of nothing much.</a:t>
            </a:r>
            <a:endParaRPr lang="en-US" sz="1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Anti-Paparazzi Flash</a:t>
            </a:r>
            <a:endParaRPr lang="en-US" dirty="0"/>
          </a:p>
        </p:txBody>
      </p:sp>
      <p:sp>
        <p:nvSpPr>
          <p:cNvPr id="5" name="Rectangle 4"/>
          <p:cNvSpPr/>
          <p:nvPr/>
        </p:nvSpPr>
        <p:spPr>
          <a:xfrm>
            <a:off x="5257800" y="3352800"/>
            <a:ext cx="3810000" cy="338554"/>
          </a:xfrm>
          <a:prstGeom prst="rect">
            <a:avLst/>
          </a:prstGeom>
        </p:spPr>
        <p:txBody>
          <a:bodyPr wrap="square">
            <a:spAutoFit/>
          </a:bodyPr>
          <a:lstStyle/>
          <a:p>
            <a:r>
              <a:rPr lang="en-US" sz="1600" dirty="0" err="1" smtClean="0"/>
              <a:t>Retroreflective</a:t>
            </a:r>
            <a:r>
              <a:rPr lang="en-US" sz="1600" dirty="0" smtClean="0"/>
              <a:t> CCD of </a:t>
            </a:r>
            <a:r>
              <a:rPr lang="en-US" sz="1600" dirty="0" err="1" smtClean="0"/>
              <a:t>cellphone</a:t>
            </a:r>
            <a:r>
              <a:rPr lang="en-US" sz="1600" dirty="0" smtClean="0"/>
              <a:t> camera</a:t>
            </a:r>
            <a:endParaRPr lang="en-US" sz="1600" dirty="0"/>
          </a:p>
        </p:txBody>
      </p:sp>
      <p:pic>
        <p:nvPicPr>
          <p:cNvPr id="47106" name="Picture 2"/>
          <p:cNvPicPr>
            <a:picLocks noChangeAspect="1" noChangeArrowheads="1"/>
          </p:cNvPicPr>
          <p:nvPr/>
        </p:nvPicPr>
        <p:blipFill>
          <a:blip r:embed="rId2"/>
          <a:srcRect/>
          <a:stretch>
            <a:fillRect/>
          </a:stretch>
        </p:blipFill>
        <p:spPr bwMode="auto">
          <a:xfrm>
            <a:off x="228600" y="152400"/>
            <a:ext cx="4648200" cy="3486150"/>
          </a:xfrm>
          <a:prstGeom prst="rect">
            <a:avLst/>
          </a:prstGeom>
          <a:ln>
            <a:noFill/>
          </a:ln>
          <a:effectLst>
            <a:outerShdw blurRad="292100" dist="139700" dir="2700000" algn="tl" rotWithShape="0">
              <a:srgbClr val="333333">
                <a:alpha val="65000"/>
              </a:srgbClr>
            </a:outerShdw>
          </a:effectLst>
        </p:spPr>
      </p:pic>
      <p:pic>
        <p:nvPicPr>
          <p:cNvPr id="47107" name="Picture 3"/>
          <p:cNvPicPr>
            <a:picLocks noChangeAspect="1" noChangeArrowheads="1"/>
          </p:cNvPicPr>
          <p:nvPr/>
        </p:nvPicPr>
        <p:blipFill>
          <a:blip r:embed="rId3"/>
          <a:srcRect/>
          <a:stretch>
            <a:fillRect/>
          </a:stretch>
        </p:blipFill>
        <p:spPr bwMode="auto">
          <a:xfrm>
            <a:off x="5181600" y="990600"/>
            <a:ext cx="3810000" cy="2305050"/>
          </a:xfrm>
          <a:prstGeom prst="rect">
            <a:avLst/>
          </a:prstGeom>
          <a:ln>
            <a:noFill/>
          </a:ln>
          <a:effectLst>
            <a:outerShdw blurRad="292100" dist="139700" dir="2700000" algn="tl" rotWithShape="0">
              <a:srgbClr val="333333">
                <a:alpha val="65000"/>
              </a:srgbClr>
            </a:outerShdw>
          </a:effectLst>
        </p:spPr>
      </p:pic>
      <p:pic>
        <p:nvPicPr>
          <p:cNvPr id="47108" name="Picture 4"/>
          <p:cNvPicPr>
            <a:picLocks noChangeAspect="1" noChangeArrowheads="1"/>
          </p:cNvPicPr>
          <p:nvPr/>
        </p:nvPicPr>
        <p:blipFill>
          <a:blip r:embed="rId4"/>
          <a:srcRect/>
          <a:stretch>
            <a:fillRect/>
          </a:stretch>
        </p:blipFill>
        <p:spPr bwMode="auto">
          <a:xfrm>
            <a:off x="1066800" y="4048698"/>
            <a:ext cx="2286000" cy="1714500"/>
          </a:xfrm>
          <a:prstGeom prst="rect">
            <a:avLst/>
          </a:prstGeom>
          <a:ln>
            <a:noFill/>
          </a:ln>
          <a:effectLst>
            <a:outerShdw blurRad="292100" dist="139700" dir="2700000" algn="tl" rotWithShape="0">
              <a:srgbClr val="333333">
                <a:alpha val="65000"/>
              </a:srgbClr>
            </a:outerShdw>
          </a:effectLst>
        </p:spPr>
      </p:pic>
      <p:pic>
        <p:nvPicPr>
          <p:cNvPr id="47109" name="Picture 5"/>
          <p:cNvPicPr>
            <a:picLocks noChangeAspect="1" noChangeArrowheads="1"/>
          </p:cNvPicPr>
          <p:nvPr/>
        </p:nvPicPr>
        <p:blipFill>
          <a:blip r:embed="rId5" cstate="print"/>
          <a:srcRect/>
          <a:stretch>
            <a:fillRect/>
          </a:stretch>
        </p:blipFill>
        <p:spPr bwMode="auto">
          <a:xfrm>
            <a:off x="3886200" y="4038600"/>
            <a:ext cx="2311400" cy="1733550"/>
          </a:xfrm>
          <a:prstGeom prst="rect">
            <a:avLst/>
          </a:prstGeom>
          <a:ln>
            <a:noFill/>
          </a:ln>
          <a:effectLst>
            <a:outerShdw blurRad="292100" dist="139700" dir="2700000" algn="tl" rotWithShape="0">
              <a:srgbClr val="333333">
                <a:alpha val="65000"/>
              </a:srgbClr>
            </a:outerShdw>
          </a:effectLst>
        </p:spPr>
      </p:pic>
      <p:pic>
        <p:nvPicPr>
          <p:cNvPr id="47110" name="Picture 6"/>
          <p:cNvPicPr>
            <a:picLocks noChangeAspect="1" noChangeArrowheads="1"/>
          </p:cNvPicPr>
          <p:nvPr/>
        </p:nvPicPr>
        <p:blipFill>
          <a:blip r:embed="rId6"/>
          <a:srcRect/>
          <a:stretch>
            <a:fillRect/>
          </a:stretch>
        </p:blipFill>
        <p:spPr bwMode="auto">
          <a:xfrm>
            <a:off x="6705600" y="4017485"/>
            <a:ext cx="2362200" cy="177165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143000" y="6043136"/>
            <a:ext cx="7315200" cy="738664"/>
          </a:xfrm>
          <a:prstGeom prst="rect">
            <a:avLst/>
          </a:prstGeom>
        </p:spPr>
        <p:txBody>
          <a:bodyPr wrap="square">
            <a:spAutoFit/>
          </a:bodyPr>
          <a:lstStyle/>
          <a:p>
            <a:r>
              <a:rPr lang="en-US" sz="1400" dirty="0" smtClean="0"/>
              <a:t>Preventing Camera Recording by Designing a Capture-Resistant Environment</a:t>
            </a:r>
            <a:br>
              <a:rPr lang="en-US" sz="1400" dirty="0" smtClean="0"/>
            </a:br>
            <a:r>
              <a:rPr lang="en-US" sz="1400" dirty="0" err="1" smtClean="0"/>
              <a:t>Khai</a:t>
            </a:r>
            <a:r>
              <a:rPr lang="en-US" sz="1400" dirty="0" smtClean="0"/>
              <a:t> N. Truong, </a:t>
            </a:r>
            <a:r>
              <a:rPr lang="en-US" sz="1400" dirty="0" err="1" smtClean="0"/>
              <a:t>Shwetak</a:t>
            </a:r>
            <a:r>
              <a:rPr lang="en-US" sz="1400" dirty="0" smtClean="0"/>
              <a:t> N. Patel, Jay W. </a:t>
            </a:r>
            <a:r>
              <a:rPr lang="en-US" sz="1400" dirty="0" err="1" smtClean="0"/>
              <a:t>Summet</a:t>
            </a:r>
            <a:r>
              <a:rPr lang="en-US" sz="1400" dirty="0" smtClean="0"/>
              <a:t>, and Gregory D. </a:t>
            </a:r>
            <a:r>
              <a:rPr lang="en-US" sz="1400" dirty="0" err="1" smtClean="0"/>
              <a:t>Abowd</a:t>
            </a:r>
            <a:r>
              <a:rPr lang="en-US" sz="1400" dirty="0" smtClean="0"/>
              <a:t>.</a:t>
            </a:r>
            <a:br>
              <a:rPr lang="en-US" sz="1400" dirty="0" smtClean="0"/>
            </a:br>
            <a:r>
              <a:rPr lang="en-US" sz="1400" dirty="0" err="1" smtClean="0"/>
              <a:t>Ubicomp</a:t>
            </a:r>
            <a:r>
              <a:rPr lang="en-US" sz="1400" dirty="0" smtClean="0"/>
              <a:t> 2005</a:t>
            </a:r>
            <a:endParaRPr 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in Public Places</a:t>
            </a:r>
            <a:endParaRPr lang="en-US" dirty="0"/>
          </a:p>
        </p:txBody>
      </p:sp>
      <p:pic>
        <p:nvPicPr>
          <p:cNvPr id="1026" name="Picture 2"/>
          <p:cNvPicPr>
            <a:picLocks noChangeAspect="1" noChangeArrowheads="1"/>
          </p:cNvPicPr>
          <p:nvPr/>
        </p:nvPicPr>
        <p:blipFill>
          <a:blip r:embed="rId2"/>
          <a:srcRect/>
          <a:stretch>
            <a:fillRect/>
          </a:stretch>
        </p:blipFill>
        <p:spPr bwMode="auto">
          <a:xfrm>
            <a:off x="152400" y="2133600"/>
            <a:ext cx="3891189" cy="2628900"/>
          </a:xfrm>
          <a:prstGeom prst="rect">
            <a:avLst/>
          </a:prstGeom>
          <a:noFill/>
          <a:ln w="9525">
            <a:solidFill>
              <a:schemeClr val="bg1">
                <a:lumMod val="85000"/>
              </a:schemeClr>
            </a:solidFill>
            <a:miter lim="800000"/>
            <a:headEnd/>
            <a:tailEnd/>
          </a:ln>
          <a:effectLst/>
        </p:spPr>
      </p:pic>
      <p:sp>
        <p:nvSpPr>
          <p:cNvPr id="5" name="Rectangle 4"/>
          <p:cNvSpPr/>
          <p:nvPr/>
        </p:nvSpPr>
        <p:spPr>
          <a:xfrm>
            <a:off x="762000" y="4953000"/>
            <a:ext cx="2661626" cy="646331"/>
          </a:xfrm>
          <a:prstGeom prst="rect">
            <a:avLst/>
          </a:prstGeom>
        </p:spPr>
        <p:txBody>
          <a:bodyPr wrap="none">
            <a:spAutoFit/>
          </a:bodyPr>
          <a:lstStyle/>
          <a:p>
            <a:r>
              <a:rPr lang="en-US" b="1" dirty="0" smtClean="0"/>
              <a:t>Privacy Enhanced Camera</a:t>
            </a:r>
          </a:p>
          <a:p>
            <a:pPr algn="r"/>
            <a:r>
              <a:rPr lang="en-US" dirty="0" smtClean="0"/>
              <a:t>[</a:t>
            </a:r>
            <a:r>
              <a:rPr lang="en-US" dirty="0" err="1" smtClean="0"/>
              <a:t>Boult</a:t>
            </a:r>
            <a:r>
              <a:rPr lang="en-US" dirty="0" smtClean="0"/>
              <a:t> et al ]</a:t>
            </a:r>
            <a:endParaRPr lang="en-US" dirty="0"/>
          </a:p>
        </p:txBody>
      </p:sp>
      <p:pic>
        <p:nvPicPr>
          <p:cNvPr id="1029" name="Picture 5"/>
          <p:cNvPicPr>
            <a:picLocks noChangeAspect="1" noChangeArrowheads="1"/>
          </p:cNvPicPr>
          <p:nvPr/>
        </p:nvPicPr>
        <p:blipFill>
          <a:blip r:embed="rId3"/>
          <a:srcRect/>
          <a:stretch>
            <a:fillRect/>
          </a:stretch>
        </p:blipFill>
        <p:spPr bwMode="auto">
          <a:xfrm>
            <a:off x="4181475" y="2057400"/>
            <a:ext cx="4886325" cy="2743200"/>
          </a:xfrm>
          <a:prstGeom prst="rect">
            <a:avLst/>
          </a:prstGeom>
          <a:noFill/>
          <a:ln w="9525">
            <a:solidFill>
              <a:schemeClr val="bg1">
                <a:lumMod val="85000"/>
              </a:schemeClr>
            </a:solidFill>
            <a:miter lim="800000"/>
            <a:headEnd/>
            <a:tailEnd/>
          </a:ln>
          <a:effectLst/>
        </p:spPr>
      </p:pic>
      <p:sp>
        <p:nvSpPr>
          <p:cNvPr id="8" name="Rectangle 7"/>
          <p:cNvSpPr/>
          <p:nvPr/>
        </p:nvSpPr>
        <p:spPr>
          <a:xfrm>
            <a:off x="5105400" y="4953000"/>
            <a:ext cx="3133294" cy="923330"/>
          </a:xfrm>
          <a:prstGeom prst="rect">
            <a:avLst/>
          </a:prstGeom>
        </p:spPr>
        <p:txBody>
          <a:bodyPr wrap="none">
            <a:spAutoFit/>
          </a:bodyPr>
          <a:lstStyle/>
          <a:p>
            <a:r>
              <a:rPr lang="en-US" dirty="0" smtClean="0"/>
              <a:t>Google Maps </a:t>
            </a:r>
            <a:r>
              <a:rPr lang="en-US" dirty="0" err="1" smtClean="0"/>
              <a:t>Streetview</a:t>
            </a:r>
            <a:endParaRPr lang="en-US" dirty="0" smtClean="0"/>
          </a:p>
          <a:p>
            <a:endParaRPr lang="en-US" dirty="0" smtClean="0"/>
          </a:p>
          <a:p>
            <a:r>
              <a:rPr lang="en-US" dirty="0" smtClean="0"/>
              <a:t>Blurred faces and license plates</a:t>
            </a:r>
            <a:endParaRPr lang="en-US" dirty="0"/>
          </a:p>
        </p:txBody>
      </p:sp>
      <p:sp>
        <p:nvSpPr>
          <p:cNvPr id="9" name="Rectangle 8"/>
          <p:cNvSpPr/>
          <p:nvPr/>
        </p:nvSpPr>
        <p:spPr>
          <a:xfrm>
            <a:off x="76200" y="5983069"/>
            <a:ext cx="4572000" cy="584775"/>
          </a:xfrm>
          <a:prstGeom prst="rect">
            <a:avLst/>
          </a:prstGeom>
        </p:spPr>
        <p:txBody>
          <a:bodyPr>
            <a:spAutoFit/>
          </a:bodyPr>
          <a:lstStyle/>
          <a:p>
            <a:r>
              <a:rPr lang="en-US" sz="1600" dirty="0" smtClean="0"/>
              <a:t>Detect pixels that require "privacy" protection, </a:t>
            </a:r>
            <a:br>
              <a:rPr lang="en-US" sz="1600" dirty="0" smtClean="0"/>
            </a:br>
            <a:r>
              <a:rPr lang="en-US" sz="1600" dirty="0" smtClean="0"/>
              <a:t>Use in-place public-key based encryption</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Swapping for De-identification</a:t>
            </a:r>
            <a:endParaRPr lang="en-US" dirty="0"/>
          </a:p>
        </p:txBody>
      </p:sp>
      <p:sp>
        <p:nvSpPr>
          <p:cNvPr id="3" name="Content Placeholder 2"/>
          <p:cNvSpPr>
            <a:spLocks noGrp="1"/>
          </p:cNvSpPr>
          <p:nvPr>
            <p:ph idx="1"/>
          </p:nvPr>
        </p:nvSpPr>
        <p:spPr>
          <a:xfrm>
            <a:off x="6248400" y="1600200"/>
            <a:ext cx="2667000" cy="4495800"/>
          </a:xfrm>
        </p:spPr>
        <p:txBody>
          <a:bodyPr/>
          <a:lstStyle/>
          <a:p>
            <a:r>
              <a:rPr lang="en-US" sz="2000" dirty="0" smtClean="0"/>
              <a:t>Find Candidate face and align</a:t>
            </a:r>
          </a:p>
          <a:p>
            <a:r>
              <a:rPr lang="en-US" sz="2000" dirty="0" smtClean="0"/>
              <a:t>Tune pose, lighting, color and blend</a:t>
            </a:r>
          </a:p>
          <a:p>
            <a:r>
              <a:rPr lang="en-US" sz="2000" dirty="0" smtClean="0"/>
              <a:t>Keep result with optimized matching cost</a:t>
            </a:r>
          </a:p>
          <a:p>
            <a:endParaRPr lang="en-US" sz="2000" dirty="0" smtClean="0"/>
          </a:p>
          <a:p>
            <a:endParaRPr lang="en-US" sz="2000" dirty="0"/>
          </a:p>
        </p:txBody>
      </p:sp>
      <p:pic>
        <p:nvPicPr>
          <p:cNvPr id="289794" name="Picture 2"/>
          <p:cNvPicPr>
            <a:picLocks noChangeAspect="1" noChangeArrowheads="1"/>
          </p:cNvPicPr>
          <p:nvPr/>
        </p:nvPicPr>
        <p:blipFill>
          <a:blip r:embed="rId2"/>
          <a:srcRect/>
          <a:stretch>
            <a:fillRect/>
          </a:stretch>
        </p:blipFill>
        <p:spPr bwMode="auto">
          <a:xfrm>
            <a:off x="228600" y="1371600"/>
            <a:ext cx="5724525" cy="11363325"/>
          </a:xfrm>
          <a:prstGeom prst="rect">
            <a:avLst/>
          </a:prstGeom>
          <a:noFill/>
          <a:ln w="38100" cap="flat" cmpd="sng">
            <a:noFill/>
            <a:prstDash val="solid"/>
            <a:miter lim="800000"/>
            <a:headEnd type="none" w="med" len="med"/>
            <a:tailEnd type="none" w="lg" len="lg"/>
          </a:ln>
          <a:effectLst/>
        </p:spPr>
      </p:pic>
      <p:sp>
        <p:nvSpPr>
          <p:cNvPr id="5" name="Rectangle 4"/>
          <p:cNvSpPr/>
          <p:nvPr/>
        </p:nvSpPr>
        <p:spPr>
          <a:xfrm>
            <a:off x="6087667" y="6138446"/>
            <a:ext cx="3137397" cy="338554"/>
          </a:xfrm>
          <a:prstGeom prst="rect">
            <a:avLst/>
          </a:prstGeom>
        </p:spPr>
        <p:txBody>
          <a:bodyPr wrap="none">
            <a:spAutoFit/>
          </a:bodyPr>
          <a:lstStyle/>
          <a:p>
            <a:r>
              <a:rPr lang="en-US" sz="1600" kern="0" dirty="0">
                <a:solidFill>
                  <a:srgbClr val="000000"/>
                </a:solidFill>
                <a:effectLst/>
                <a:latin typeface="Verdana"/>
              </a:rPr>
              <a:t>[</a:t>
            </a:r>
            <a:r>
              <a:rPr lang="en-US" sz="1600" kern="0" dirty="0" err="1">
                <a:solidFill>
                  <a:srgbClr val="000000"/>
                </a:solidFill>
                <a:effectLst/>
                <a:latin typeface="Verdana"/>
              </a:rPr>
              <a:t>Bitouk</a:t>
            </a:r>
            <a:r>
              <a:rPr lang="en-US" sz="1600" kern="0" dirty="0">
                <a:solidFill>
                  <a:srgbClr val="000000"/>
                </a:solidFill>
                <a:effectLst/>
                <a:latin typeface="Verdana"/>
              </a:rPr>
              <a:t> et al </a:t>
            </a:r>
            <a:r>
              <a:rPr lang="en-US" sz="1600" kern="0" dirty="0" err="1" smtClean="0">
                <a:solidFill>
                  <a:srgbClr val="000000"/>
                </a:solidFill>
                <a:effectLst/>
                <a:latin typeface="Verdana"/>
              </a:rPr>
              <a:t>Siggraph</a:t>
            </a:r>
            <a:r>
              <a:rPr lang="en-US" sz="1600" kern="0" dirty="0" smtClean="0">
                <a:solidFill>
                  <a:srgbClr val="000000"/>
                </a:solidFill>
                <a:effectLst/>
                <a:latin typeface="Verdana"/>
              </a:rPr>
              <a:t> 2008</a:t>
            </a:r>
            <a:r>
              <a:rPr lang="en-US" sz="1600" kern="0" dirty="0">
                <a:solidFill>
                  <a:srgbClr val="000000"/>
                </a:solidFill>
                <a:effectLst/>
                <a:latin typeface="Verdana"/>
              </a:rPr>
              <a:t>]</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Trust, Privacy and Authentication in Imaging</a:t>
            </a:r>
            <a:endParaRPr lang="en-US" sz="3200" dirty="0"/>
          </a:p>
        </p:txBody>
      </p:sp>
      <p:sp>
        <p:nvSpPr>
          <p:cNvPr id="4" name="Content Placeholder 3"/>
          <p:cNvSpPr>
            <a:spLocks noGrp="1"/>
          </p:cNvSpPr>
          <p:nvPr>
            <p:ph idx="1"/>
          </p:nvPr>
        </p:nvSpPr>
        <p:spPr>
          <a:xfrm>
            <a:off x="152400" y="1600200"/>
            <a:ext cx="8839200" cy="4525963"/>
          </a:xfrm>
        </p:spPr>
        <p:txBody>
          <a:bodyPr>
            <a:normAutofit fontScale="92500" lnSpcReduction="10000"/>
          </a:bodyPr>
          <a:lstStyle/>
          <a:p>
            <a:endParaRPr lang="en-US" dirty="0" smtClean="0"/>
          </a:p>
          <a:p>
            <a:r>
              <a:rPr lang="en-US" dirty="0" smtClean="0"/>
              <a:t>Transmitting and processing images</a:t>
            </a:r>
          </a:p>
          <a:p>
            <a:pPr lvl="1">
              <a:buFontTx/>
              <a:buChar char="•"/>
            </a:pPr>
            <a:r>
              <a:rPr lang="en-US" dirty="0" smtClean="0"/>
              <a:t>Blind Vision [S. </a:t>
            </a:r>
            <a:r>
              <a:rPr lang="en-US" dirty="0" err="1" smtClean="0"/>
              <a:t>Avidan</a:t>
            </a:r>
            <a:r>
              <a:rPr lang="en-US" dirty="0" smtClean="0"/>
              <a:t> and M. </a:t>
            </a:r>
            <a:r>
              <a:rPr lang="en-US" dirty="0" err="1" smtClean="0"/>
              <a:t>Butman</a:t>
            </a:r>
            <a:r>
              <a:rPr lang="en-US" dirty="0" smtClean="0"/>
              <a:t> 2005]</a:t>
            </a:r>
          </a:p>
          <a:p>
            <a:pPr lvl="1">
              <a:buFontTx/>
              <a:buChar char="•"/>
            </a:pPr>
            <a:r>
              <a:rPr lang="en-US" dirty="0" smtClean="0"/>
              <a:t>Apply secure multi-party techniques to vision algorithms</a:t>
            </a:r>
          </a:p>
          <a:p>
            <a:pPr>
              <a:buFontTx/>
              <a:buChar char="•"/>
            </a:pPr>
            <a:r>
              <a:rPr lang="en-US" dirty="0" smtClean="0"/>
              <a:t>Authentication</a:t>
            </a:r>
          </a:p>
          <a:p>
            <a:pPr lvl="1">
              <a:buFontTx/>
              <a:buChar char="•"/>
            </a:pPr>
            <a:r>
              <a:rPr lang="en-US" dirty="0" smtClean="0"/>
              <a:t>Camera forensics</a:t>
            </a:r>
          </a:p>
          <a:p>
            <a:pPr>
              <a:buFontTx/>
              <a:buChar char="•"/>
            </a:pPr>
            <a:r>
              <a:rPr lang="en-US" dirty="0" smtClean="0"/>
              <a:t>Preventing unauthorized capture</a:t>
            </a:r>
          </a:p>
          <a:p>
            <a:pPr lvl="1">
              <a:buFontTx/>
              <a:buChar char="•"/>
            </a:pPr>
            <a:r>
              <a:rPr lang="en-US" dirty="0" smtClean="0"/>
              <a:t>Privacy preserving camera</a:t>
            </a:r>
          </a:p>
          <a:p>
            <a:pPr lvl="1">
              <a:buFontTx/>
              <a:buChar char="•"/>
            </a:pPr>
            <a:r>
              <a:rPr lang="en-US" dirty="0" smtClean="0"/>
              <a:t>Anti-paparazzi flash</a:t>
            </a:r>
          </a:p>
          <a:p>
            <a:pPr>
              <a:buNone/>
            </a:pPr>
            <a:endParaRPr lang="en-US"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3200" dirty="0" smtClean="0">
                <a:effectLst/>
              </a:rPr>
              <a:t>Unwrap Mosaics + Video Editing</a:t>
            </a:r>
            <a:endParaRPr lang="en-US" sz="3200" dirty="0">
              <a:effectLst/>
            </a:endParaRPr>
          </a:p>
        </p:txBody>
      </p:sp>
      <p:pic>
        <p:nvPicPr>
          <p:cNvPr id="287746" name="Picture 2"/>
          <p:cNvPicPr>
            <a:picLocks noChangeAspect="1" noChangeArrowheads="1"/>
          </p:cNvPicPr>
          <p:nvPr/>
        </p:nvPicPr>
        <p:blipFill>
          <a:blip r:embed="rId2"/>
          <a:srcRect/>
          <a:stretch>
            <a:fillRect/>
          </a:stretch>
        </p:blipFill>
        <p:spPr bwMode="auto">
          <a:xfrm>
            <a:off x="990600" y="699753"/>
            <a:ext cx="7132379" cy="3124200"/>
          </a:xfrm>
          <a:prstGeom prst="rect">
            <a:avLst/>
          </a:prstGeom>
          <a:noFill/>
          <a:ln w="38100" cap="flat" cmpd="sng">
            <a:noFill/>
            <a:prstDash val="solid"/>
            <a:miter lim="800000"/>
            <a:headEnd type="none" w="med" len="med"/>
            <a:tailEnd type="none" w="lg" len="lg"/>
          </a:ln>
          <a:effectLst/>
        </p:spPr>
      </p:pic>
      <p:sp>
        <p:nvSpPr>
          <p:cNvPr id="5" name="Rectangle 4"/>
          <p:cNvSpPr/>
          <p:nvPr/>
        </p:nvSpPr>
        <p:spPr>
          <a:xfrm>
            <a:off x="6930791" y="5791200"/>
            <a:ext cx="2289409" cy="830997"/>
          </a:xfrm>
          <a:prstGeom prst="rect">
            <a:avLst/>
          </a:prstGeom>
        </p:spPr>
        <p:txBody>
          <a:bodyPr wrap="none">
            <a:spAutoFit/>
          </a:bodyPr>
          <a:lstStyle/>
          <a:p>
            <a:pPr algn="l" rtl="0" fontAlgn="base">
              <a:spcBef>
                <a:spcPct val="0"/>
              </a:spcBef>
              <a:spcAft>
                <a:spcPct val="0"/>
              </a:spcAft>
            </a:pPr>
            <a:r>
              <a:rPr lang="en-US" sz="2400" kern="1200" dirty="0" err="1">
                <a:solidFill>
                  <a:srgbClr val="000000"/>
                </a:solidFill>
                <a:latin typeface="Arial" pitchFamily="34" charset="0"/>
                <a:ea typeface="+mn-ea"/>
                <a:cs typeface="Arial" pitchFamily="34" charset="0"/>
              </a:rPr>
              <a:t>Rav-Acha</a:t>
            </a:r>
            <a:r>
              <a:rPr lang="en-US" sz="2400" kern="1200" dirty="0">
                <a:solidFill>
                  <a:srgbClr val="000000"/>
                </a:solidFill>
                <a:latin typeface="Arial" pitchFamily="34" charset="0"/>
                <a:ea typeface="+mn-ea"/>
                <a:cs typeface="Arial" pitchFamily="34" charset="0"/>
              </a:rPr>
              <a:t> et al </a:t>
            </a:r>
            <a:br>
              <a:rPr lang="en-US" sz="2400" kern="1200" dirty="0">
                <a:solidFill>
                  <a:srgbClr val="000000"/>
                </a:solidFill>
                <a:latin typeface="Arial" pitchFamily="34" charset="0"/>
                <a:ea typeface="+mn-ea"/>
                <a:cs typeface="Arial" pitchFamily="34" charset="0"/>
              </a:rPr>
            </a:br>
            <a:r>
              <a:rPr lang="en-US" sz="2400" kern="1200" dirty="0" err="1">
                <a:solidFill>
                  <a:srgbClr val="000000"/>
                </a:solidFill>
                <a:latin typeface="Arial" pitchFamily="34" charset="0"/>
                <a:ea typeface="+mn-ea"/>
                <a:cs typeface="Arial" pitchFamily="34" charset="0"/>
              </a:rPr>
              <a:t>Siggraph</a:t>
            </a:r>
            <a:r>
              <a:rPr lang="en-US" sz="2400" kern="1200" dirty="0">
                <a:solidFill>
                  <a:srgbClr val="000000"/>
                </a:solidFill>
                <a:latin typeface="Arial" pitchFamily="34" charset="0"/>
                <a:ea typeface="+mn-ea"/>
                <a:cs typeface="Arial" pitchFamily="34" charset="0"/>
              </a:rPr>
              <a:t> 2008</a:t>
            </a:r>
          </a:p>
        </p:txBody>
      </p:sp>
      <p:pic>
        <p:nvPicPr>
          <p:cNvPr id="287747" name="Picture 3"/>
          <p:cNvPicPr>
            <a:picLocks noChangeAspect="1" noChangeArrowheads="1"/>
          </p:cNvPicPr>
          <p:nvPr/>
        </p:nvPicPr>
        <p:blipFill>
          <a:blip r:embed="rId3"/>
          <a:srcRect/>
          <a:stretch>
            <a:fillRect/>
          </a:stretch>
        </p:blipFill>
        <p:spPr bwMode="auto">
          <a:xfrm>
            <a:off x="990600" y="3962400"/>
            <a:ext cx="6019800" cy="2681174"/>
          </a:xfrm>
          <a:prstGeom prst="rect">
            <a:avLst/>
          </a:prstGeom>
          <a:noFill/>
          <a:ln w="38100" cap="flat" cmpd="sng">
            <a:noFill/>
            <a:prstDash val="solid"/>
            <a:miter lim="800000"/>
            <a:headEnd type="none" w="med" len="med"/>
            <a:tailEnd type="none" w="lg" len="lg"/>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Data-Driven Enhancement of Facial Attractiveness</a:t>
            </a:r>
            <a:br>
              <a:rPr lang="en-US" dirty="0" smtClean="0"/>
            </a:br>
            <a:endParaRPr lang="en-US" dirty="0"/>
          </a:p>
        </p:txBody>
      </p:sp>
      <p:sp>
        <p:nvSpPr>
          <p:cNvPr id="5" name="Rectangle 4"/>
          <p:cNvSpPr/>
          <p:nvPr/>
        </p:nvSpPr>
        <p:spPr>
          <a:xfrm>
            <a:off x="533400" y="1371600"/>
            <a:ext cx="8305800" cy="369332"/>
          </a:xfrm>
          <a:prstGeom prst="rect">
            <a:avLst/>
          </a:prstGeom>
        </p:spPr>
        <p:txBody>
          <a:bodyPr wrap="square">
            <a:spAutoFit/>
          </a:bodyPr>
          <a:lstStyle/>
          <a:p>
            <a:r>
              <a:rPr lang="en-US" dirty="0" err="1" smtClean="0"/>
              <a:t>Tommer</a:t>
            </a:r>
            <a:r>
              <a:rPr lang="en-US" dirty="0" smtClean="0"/>
              <a:t> </a:t>
            </a:r>
            <a:r>
              <a:rPr lang="en-US" dirty="0" err="1" smtClean="0"/>
              <a:t>Leyvand</a:t>
            </a:r>
            <a:r>
              <a:rPr lang="en-US" dirty="0" smtClean="0"/>
              <a:t>, Daniel Cohen-Or, Gideon </a:t>
            </a:r>
            <a:r>
              <a:rPr lang="en-US" dirty="0" err="1" smtClean="0"/>
              <a:t>Dror</a:t>
            </a:r>
            <a:r>
              <a:rPr lang="en-US" dirty="0" smtClean="0"/>
              <a:t> and </a:t>
            </a:r>
            <a:r>
              <a:rPr lang="en-US" dirty="0" err="1" smtClean="0"/>
              <a:t>Dani</a:t>
            </a:r>
            <a:r>
              <a:rPr lang="en-US" dirty="0" smtClean="0"/>
              <a:t> </a:t>
            </a:r>
            <a:r>
              <a:rPr lang="en-US" dirty="0" err="1" smtClean="0"/>
              <a:t>Lischinski</a:t>
            </a:r>
            <a:endParaRPr lang="en-US" dirty="0"/>
          </a:p>
        </p:txBody>
      </p:sp>
      <p:pic>
        <p:nvPicPr>
          <p:cNvPr id="161793" name="Picture 1" descr="Before"/>
          <p:cNvPicPr>
            <a:picLocks noChangeAspect="1" noChangeArrowheads="1"/>
          </p:cNvPicPr>
          <p:nvPr/>
        </p:nvPicPr>
        <p:blipFill>
          <a:blip r:embed="rId2"/>
          <a:srcRect/>
          <a:stretch>
            <a:fillRect/>
          </a:stretch>
        </p:blipFill>
        <p:spPr bwMode="auto">
          <a:xfrm>
            <a:off x="3124200" y="1828800"/>
            <a:ext cx="1695450" cy="2286000"/>
          </a:xfrm>
          <a:prstGeom prst="rect">
            <a:avLst/>
          </a:prstGeom>
          <a:noFill/>
        </p:spPr>
      </p:pic>
      <p:pic>
        <p:nvPicPr>
          <p:cNvPr id="161794" name="Picture 2" descr="After"/>
          <p:cNvPicPr>
            <a:picLocks noChangeAspect="1" noChangeArrowheads="1"/>
          </p:cNvPicPr>
          <p:nvPr/>
        </p:nvPicPr>
        <p:blipFill>
          <a:blip r:embed="rId3"/>
          <a:srcRect/>
          <a:stretch>
            <a:fillRect/>
          </a:stretch>
        </p:blipFill>
        <p:spPr bwMode="auto">
          <a:xfrm>
            <a:off x="5162550" y="1828800"/>
            <a:ext cx="1695450" cy="2286000"/>
          </a:xfrm>
          <a:prstGeom prst="rect">
            <a:avLst/>
          </a:prstGeom>
          <a:noFill/>
        </p:spPr>
      </p:pic>
      <p:pic>
        <p:nvPicPr>
          <p:cNvPr id="161795" name="Picture 3" descr="Before"/>
          <p:cNvPicPr>
            <a:picLocks noChangeAspect="1" noChangeArrowheads="1"/>
          </p:cNvPicPr>
          <p:nvPr/>
        </p:nvPicPr>
        <p:blipFill>
          <a:blip r:embed="rId4"/>
          <a:srcRect/>
          <a:stretch>
            <a:fillRect/>
          </a:stretch>
        </p:blipFill>
        <p:spPr bwMode="auto">
          <a:xfrm>
            <a:off x="3124200" y="4191000"/>
            <a:ext cx="1695450" cy="2286000"/>
          </a:xfrm>
          <a:prstGeom prst="rect">
            <a:avLst/>
          </a:prstGeom>
          <a:noFill/>
        </p:spPr>
      </p:pic>
      <p:pic>
        <p:nvPicPr>
          <p:cNvPr id="161796" name="Picture 4" descr="After"/>
          <p:cNvPicPr>
            <a:picLocks noChangeAspect="1" noChangeArrowheads="1"/>
          </p:cNvPicPr>
          <p:nvPr/>
        </p:nvPicPr>
        <p:blipFill>
          <a:blip r:embed="rId5"/>
          <a:srcRect/>
          <a:stretch>
            <a:fillRect/>
          </a:stretch>
        </p:blipFill>
        <p:spPr bwMode="auto">
          <a:xfrm>
            <a:off x="5181600" y="4267200"/>
            <a:ext cx="1695450" cy="2286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Motion Invariant Photography</a:t>
            </a:r>
            <a:endParaRPr lang="en-US" sz="3200" dirty="0"/>
          </a:p>
        </p:txBody>
      </p:sp>
      <p:sp>
        <p:nvSpPr>
          <p:cNvPr id="3" name="Content Placeholder 2"/>
          <p:cNvSpPr>
            <a:spLocks noGrp="1"/>
          </p:cNvSpPr>
          <p:nvPr>
            <p:ph idx="1"/>
          </p:nvPr>
        </p:nvSpPr>
        <p:spPr>
          <a:xfrm>
            <a:off x="304800" y="1219200"/>
            <a:ext cx="8534400" cy="685800"/>
          </a:xfrm>
        </p:spPr>
        <p:txBody>
          <a:bodyPr/>
          <a:lstStyle/>
          <a:p>
            <a:pPr algn="ctr">
              <a:buNone/>
            </a:pPr>
            <a:r>
              <a:rPr lang="en-US" sz="2000" dirty="0" smtClean="0"/>
              <a:t>Levin, Sand, Cho, Durand, Freeman [</a:t>
            </a:r>
            <a:r>
              <a:rPr lang="en-US" sz="2000" dirty="0" err="1" smtClean="0"/>
              <a:t>Siggraph</a:t>
            </a:r>
            <a:r>
              <a:rPr lang="en-US" sz="2000" dirty="0" smtClean="0"/>
              <a:t> 2008] </a:t>
            </a:r>
            <a:endParaRPr lang="en-US" sz="2000" dirty="0"/>
          </a:p>
        </p:txBody>
      </p:sp>
      <p:pic>
        <p:nvPicPr>
          <p:cNvPr id="16388" name="Picture 4" descr="http://groups.csail.mit.edu/graphics/pubs/MotionInvariant/motionInv_files/teaser.jpg"/>
          <p:cNvPicPr>
            <a:picLocks noChangeAspect="1" noChangeArrowheads="1"/>
          </p:cNvPicPr>
          <p:nvPr/>
        </p:nvPicPr>
        <p:blipFill>
          <a:blip r:embed="rId2" cstate="print"/>
          <a:srcRect/>
          <a:stretch>
            <a:fillRect/>
          </a:stretch>
        </p:blipFill>
        <p:spPr bwMode="auto">
          <a:xfrm>
            <a:off x="53008" y="2362201"/>
            <a:ext cx="8991600" cy="232009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52400"/>
            <a:ext cx="7772400" cy="739775"/>
          </a:xfrm>
        </p:spPr>
        <p:txBody>
          <a:bodyPr/>
          <a:lstStyle/>
          <a:p>
            <a:pPr eaLnBrk="1" hangingPunct="1">
              <a:defRPr/>
            </a:pPr>
            <a:r>
              <a:rPr lang="en-US" dirty="0" smtClean="0">
                <a:effectLst/>
              </a:rPr>
              <a:t>Lens Glare Reduction </a:t>
            </a:r>
            <a:br>
              <a:rPr lang="en-US" dirty="0" smtClean="0">
                <a:effectLst/>
              </a:rPr>
            </a:br>
            <a:r>
              <a:rPr lang="en-US" sz="1600" b="0" dirty="0" smtClean="0">
                <a:effectLst/>
              </a:rPr>
              <a:t>[</a:t>
            </a:r>
            <a:r>
              <a:rPr lang="en-US" sz="1600" b="0" dirty="0" err="1" smtClean="0">
                <a:effectLst/>
              </a:rPr>
              <a:t>Raskar</a:t>
            </a:r>
            <a:r>
              <a:rPr lang="en-US" sz="1600" b="0" dirty="0" smtClean="0">
                <a:effectLst/>
              </a:rPr>
              <a:t>, </a:t>
            </a:r>
            <a:r>
              <a:rPr lang="en-US" sz="1600" b="0" dirty="0" err="1" smtClean="0">
                <a:effectLst/>
              </a:rPr>
              <a:t>Agrawal</a:t>
            </a:r>
            <a:r>
              <a:rPr lang="en-US" sz="1600" b="0" dirty="0" smtClean="0">
                <a:effectLst/>
              </a:rPr>
              <a:t>, Wilson, </a:t>
            </a:r>
            <a:r>
              <a:rPr lang="en-US" sz="1600" b="0" dirty="0" err="1" smtClean="0">
                <a:effectLst/>
              </a:rPr>
              <a:t>Veeraraghavan</a:t>
            </a:r>
            <a:r>
              <a:rPr lang="en-US" sz="1600" b="0" dirty="0" smtClean="0">
                <a:effectLst/>
              </a:rPr>
              <a:t> SIGGRAPH 2008]</a:t>
            </a:r>
            <a:endParaRPr lang="en-US" sz="2000" b="0" dirty="0" smtClean="0">
              <a:effectLst/>
            </a:endParaRPr>
          </a:p>
        </p:txBody>
      </p:sp>
      <p:sp>
        <p:nvSpPr>
          <p:cNvPr id="163843" name="Rectangle 3"/>
          <p:cNvSpPr>
            <a:spLocks noGrp="1" noChangeArrowheads="1"/>
          </p:cNvSpPr>
          <p:nvPr>
            <p:ph type="body" idx="1"/>
          </p:nvPr>
        </p:nvSpPr>
        <p:spPr/>
        <p:txBody>
          <a:bodyPr/>
          <a:lstStyle/>
          <a:p>
            <a:pPr algn="ctr" eaLnBrk="1" hangingPunct="1">
              <a:buFontTx/>
              <a:buNone/>
            </a:pPr>
            <a:r>
              <a:rPr lang="en-US" smtClean="0"/>
              <a:t>Glare/Flare due to camera lenses reduces contrast</a:t>
            </a:r>
          </a:p>
        </p:txBody>
      </p:sp>
      <p:pic>
        <p:nvPicPr>
          <p:cNvPr id="5" name="GlareDemonstration.mpg">
            <a:hlinkClick r:id="" action="ppaction://media"/>
          </p:cNvPr>
          <p:cNvPicPr>
            <a:picLocks noRot="1" noChangeAspect="1"/>
          </p:cNvPicPr>
          <p:nvPr>
            <a:videoFile r:link="rId1"/>
          </p:nvPr>
        </p:nvPicPr>
        <p:blipFill>
          <a:blip r:embed="rId3"/>
          <a:srcRect/>
          <a:stretch>
            <a:fillRect/>
          </a:stretch>
        </p:blipFill>
        <p:spPr bwMode="auto">
          <a:xfrm>
            <a:off x="1600200" y="20574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Glare Reduction/Enhancement using </a:t>
            </a:r>
            <a:br>
              <a:rPr lang="en-US" sz="2400" dirty="0" smtClean="0"/>
            </a:br>
            <a:r>
              <a:rPr lang="en-US" sz="2400" dirty="0" smtClean="0"/>
              <a:t>4D Ray Sampling</a:t>
            </a:r>
          </a:p>
        </p:txBody>
      </p:sp>
      <p:pic>
        <p:nvPicPr>
          <p:cNvPr id="164867" name="Picture 3" descr="GlareTeaser"/>
          <p:cNvPicPr>
            <a:picLocks noChangeAspect="1" noChangeArrowheads="1"/>
          </p:cNvPicPr>
          <p:nvPr/>
        </p:nvPicPr>
        <p:blipFill>
          <a:blip r:embed="rId2"/>
          <a:srcRect/>
          <a:stretch>
            <a:fillRect/>
          </a:stretch>
        </p:blipFill>
        <p:spPr bwMode="auto">
          <a:xfrm>
            <a:off x="0" y="2057400"/>
            <a:ext cx="9191625" cy="2286000"/>
          </a:xfrm>
          <a:prstGeom prst="rect">
            <a:avLst/>
          </a:prstGeom>
          <a:noFill/>
          <a:ln w="9525">
            <a:noFill/>
            <a:miter lim="800000"/>
            <a:headEnd/>
            <a:tailEnd/>
          </a:ln>
        </p:spPr>
      </p:pic>
      <p:sp>
        <p:nvSpPr>
          <p:cNvPr id="164868" name="Text Box 4"/>
          <p:cNvSpPr txBox="1">
            <a:spLocks noChangeArrowheads="1"/>
          </p:cNvSpPr>
          <p:nvPr/>
        </p:nvSpPr>
        <p:spPr bwMode="auto">
          <a:xfrm>
            <a:off x="3786188" y="4656138"/>
            <a:ext cx="1885950"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Captured</a:t>
            </a:r>
          </a:p>
        </p:txBody>
      </p:sp>
      <p:sp>
        <p:nvSpPr>
          <p:cNvPr id="164869" name="Text Box 5"/>
          <p:cNvSpPr txBox="1">
            <a:spLocks noChangeArrowheads="1"/>
          </p:cNvSpPr>
          <p:nvPr/>
        </p:nvSpPr>
        <p:spPr bwMode="auto">
          <a:xfrm>
            <a:off x="6724650" y="4656138"/>
            <a:ext cx="1885950"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Glare Reduced</a:t>
            </a:r>
          </a:p>
        </p:txBody>
      </p:sp>
      <p:sp>
        <p:nvSpPr>
          <p:cNvPr id="164870" name="Text Box 6"/>
          <p:cNvSpPr txBox="1">
            <a:spLocks noChangeArrowheads="1"/>
          </p:cNvSpPr>
          <p:nvPr/>
        </p:nvSpPr>
        <p:spPr bwMode="auto">
          <a:xfrm>
            <a:off x="533400" y="4656138"/>
            <a:ext cx="2201863"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Glare Enhanced</a:t>
            </a:r>
          </a:p>
        </p:txBody>
      </p:sp>
      <p:sp>
        <p:nvSpPr>
          <p:cNvPr id="7" name="Rectangle 2"/>
          <p:cNvSpPr txBox="1">
            <a:spLocks noChangeArrowheads="1"/>
          </p:cNvSpPr>
          <p:nvPr/>
        </p:nvSpPr>
        <p:spPr bwMode="auto">
          <a:xfrm>
            <a:off x="685800" y="152400"/>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chemeClr val="tx2"/>
                </a:solidFill>
                <a:effectLst/>
                <a:uLnTx/>
                <a:uFillTx/>
                <a:latin typeface="+mj-lt"/>
                <a:ea typeface="+mj-ea"/>
                <a:cs typeface="+mj-cs"/>
              </a:rPr>
              <a:t>Lens Glare Reduction </a:t>
            </a:r>
            <a:br>
              <a:rPr kumimoji="0" lang="en-US" sz="2800" b="1" i="0" u="none" strike="noStrike" kern="0" cap="none" spc="0" normalizeH="0" baseline="0" noProof="0" smtClean="0">
                <a:ln>
                  <a:noFill/>
                </a:ln>
                <a:solidFill>
                  <a:schemeClr val="tx2"/>
                </a:solidFill>
                <a:effectLst/>
                <a:uLnTx/>
                <a:uFillTx/>
                <a:latin typeface="+mj-lt"/>
                <a:ea typeface="+mj-ea"/>
                <a:cs typeface="+mj-cs"/>
              </a:rPr>
            </a:br>
            <a:r>
              <a:rPr kumimoji="0" lang="en-US" sz="1600" b="0" i="0" u="none" strike="noStrike" kern="0" cap="none" spc="0" normalizeH="0" baseline="0" noProof="0" smtClean="0">
                <a:ln>
                  <a:noFill/>
                </a:ln>
                <a:solidFill>
                  <a:schemeClr val="tx2"/>
                </a:solidFill>
                <a:effectLst/>
                <a:uLnTx/>
                <a:uFillTx/>
                <a:latin typeface="+mj-lt"/>
                <a:ea typeface="+mj-ea"/>
                <a:cs typeface="+mj-cs"/>
              </a:rPr>
              <a:t>[Raskar, Agrawal, Wilson, Veeraraghavan SIGGRAPH 2008]</a:t>
            </a:r>
            <a:endParaRPr kumimoji="0" lang="en-US" sz="20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and Social Impact</a:t>
            </a:r>
            <a:endParaRPr lang="en-US" dirty="0"/>
          </a:p>
        </p:txBody>
      </p:sp>
      <p:sp>
        <p:nvSpPr>
          <p:cNvPr id="3" name="Content Placeholder 2"/>
          <p:cNvSpPr>
            <a:spLocks noGrp="1"/>
          </p:cNvSpPr>
          <p:nvPr>
            <p:ph idx="1"/>
          </p:nvPr>
        </p:nvSpPr>
        <p:spPr>
          <a:xfrm>
            <a:off x="457200" y="1371600"/>
            <a:ext cx="8229600" cy="5029200"/>
          </a:xfrm>
        </p:spPr>
        <p:txBody>
          <a:bodyPr>
            <a:normAutofit fontScale="62500" lnSpcReduction="20000"/>
          </a:bodyPr>
          <a:lstStyle/>
          <a:p>
            <a:r>
              <a:rPr lang="en-US" dirty="0" smtClean="0"/>
              <a:t>How will a billion cameras + online access change the social fabric?</a:t>
            </a:r>
          </a:p>
          <a:p>
            <a:r>
              <a:rPr lang="en-US" dirty="0" err="1" smtClean="0"/>
              <a:t>Crowdsourcing</a:t>
            </a:r>
            <a:endParaRPr lang="en-US" dirty="0" smtClean="0"/>
          </a:p>
          <a:p>
            <a:pPr lvl="1"/>
            <a:r>
              <a:rPr lang="en-US" dirty="0" smtClean="0"/>
              <a:t>Object Recognition</a:t>
            </a:r>
          </a:p>
          <a:p>
            <a:pPr lvl="1"/>
            <a:r>
              <a:rPr lang="en-US" dirty="0" smtClean="0"/>
              <a:t>CMU's </a:t>
            </a:r>
            <a:r>
              <a:rPr lang="en-US" dirty="0" err="1" smtClean="0"/>
              <a:t>captcha</a:t>
            </a:r>
            <a:r>
              <a:rPr lang="en-US" dirty="0" smtClean="0"/>
              <a:t>-like games</a:t>
            </a:r>
          </a:p>
          <a:p>
            <a:pPr lvl="1"/>
            <a:r>
              <a:rPr lang="en-US" dirty="0" smtClean="0"/>
              <a:t>MIT’s </a:t>
            </a:r>
            <a:r>
              <a:rPr lang="en-US" dirty="0" err="1" smtClean="0"/>
              <a:t>LabelMe</a:t>
            </a:r>
            <a:endParaRPr lang="en-US" dirty="0" smtClean="0"/>
          </a:p>
          <a:p>
            <a:pPr lvl="1"/>
            <a:r>
              <a:rPr lang="en-US" dirty="0" smtClean="0"/>
              <a:t>Distributed Search</a:t>
            </a:r>
          </a:p>
          <a:p>
            <a:pPr lvl="1"/>
            <a:r>
              <a:rPr lang="en-US" dirty="0" smtClean="0"/>
              <a:t>Community Participatory Sensing</a:t>
            </a:r>
          </a:p>
          <a:p>
            <a:r>
              <a:rPr lang="en-US" dirty="0" smtClean="0"/>
              <a:t>Cross-sources Image Visualization</a:t>
            </a:r>
          </a:p>
          <a:p>
            <a:pPr lvl="1"/>
            <a:r>
              <a:rPr lang="en-US" dirty="0" smtClean="0"/>
              <a:t>Google/Virtual Earth problems</a:t>
            </a:r>
          </a:p>
          <a:p>
            <a:pPr lvl="1"/>
            <a:r>
              <a:rPr lang="en-US" dirty="0" smtClean="0"/>
              <a:t>From street maps to street-level photos to 3D models </a:t>
            </a:r>
          </a:p>
          <a:p>
            <a:r>
              <a:rPr lang="en-US" dirty="0" smtClean="0"/>
              <a:t>Mobile Phones</a:t>
            </a:r>
          </a:p>
          <a:p>
            <a:pPr lvl="1"/>
            <a:r>
              <a:rPr lang="en-US" dirty="0" err="1" smtClean="0"/>
              <a:t>ZoneSurfer</a:t>
            </a:r>
            <a:r>
              <a:rPr lang="en-US" dirty="0" smtClean="0"/>
              <a:t>: social tagging of photos</a:t>
            </a:r>
          </a:p>
          <a:p>
            <a:pPr lvl="1"/>
            <a:r>
              <a:rPr lang="en-US" dirty="0" err="1" smtClean="0"/>
              <a:t>Govt</a:t>
            </a:r>
            <a:r>
              <a:rPr lang="en-US" dirty="0" smtClean="0"/>
              <a:t> forms in developing counties</a:t>
            </a:r>
          </a:p>
          <a:p>
            <a:r>
              <a:rPr lang="en-US" dirty="0" smtClean="0"/>
              <a:t>Trust and Privacy </a:t>
            </a:r>
          </a:p>
          <a:p>
            <a:pPr lvl="1"/>
            <a:r>
              <a:rPr lang="en-US" dirty="0" smtClean="0"/>
              <a:t>Verification and Forensics</a:t>
            </a:r>
          </a:p>
          <a:p>
            <a:pPr lvl="1"/>
            <a:r>
              <a:rPr lang="en-US" dirty="0" smtClean="0"/>
              <a:t>Privacy-preserving Computation</a:t>
            </a:r>
          </a:p>
          <a:p>
            <a:r>
              <a:rPr lang="en-US" dirty="0" smtClean="0"/>
              <a:t>Social/Political Goals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852488" y="3503613"/>
            <a:ext cx="6884987" cy="2536825"/>
          </a:xfrm>
          <a:prstGeom prst="rect">
            <a:avLst/>
          </a:prstGeom>
          <a:solidFill>
            <a:schemeClr val="tx1"/>
          </a:solidFill>
          <a:ln w="9525" algn="ctr">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50179" name="Rectangle 3"/>
          <p:cNvSpPr>
            <a:spLocks noGrp="1" noChangeArrowheads="1"/>
          </p:cNvSpPr>
          <p:nvPr>
            <p:ph type="title"/>
          </p:nvPr>
        </p:nvSpPr>
        <p:spPr/>
        <p:txBody>
          <a:bodyPr/>
          <a:lstStyle/>
          <a:p>
            <a:pPr eaLnBrk="1" hangingPunct="1">
              <a:defRPr/>
            </a:pPr>
            <a:endParaRPr lang="en-US" smtClean="0"/>
          </a:p>
        </p:txBody>
      </p:sp>
      <p:grpSp>
        <p:nvGrpSpPr>
          <p:cNvPr id="2" name="Group 4"/>
          <p:cNvGrpSpPr>
            <a:grpSpLocks/>
          </p:cNvGrpSpPr>
          <p:nvPr/>
        </p:nvGrpSpPr>
        <p:grpSpPr bwMode="auto">
          <a:xfrm>
            <a:off x="1125538" y="3625850"/>
            <a:ext cx="6400800" cy="2438400"/>
            <a:chOff x="672" y="720"/>
            <a:chExt cx="4032" cy="1536"/>
          </a:xfrm>
        </p:grpSpPr>
        <p:sp>
          <p:nvSpPr>
            <p:cNvPr id="165894" name="Freeform 5"/>
            <p:cNvSpPr>
              <a:spLocks/>
            </p:cNvSpPr>
            <p:nvPr/>
          </p:nvSpPr>
          <p:spPr bwMode="auto">
            <a:xfrm>
              <a:off x="757" y="835"/>
              <a:ext cx="2037" cy="1118"/>
            </a:xfrm>
            <a:custGeom>
              <a:avLst/>
              <a:gdLst>
                <a:gd name="T0" fmla="*/ 0 w 2037"/>
                <a:gd name="T1" fmla="*/ 405 h 1118"/>
                <a:gd name="T2" fmla="*/ 2037 w 2037"/>
                <a:gd name="T3" fmla="*/ 0 h 1118"/>
                <a:gd name="T4" fmla="*/ 2016 w 2037"/>
                <a:gd name="T5" fmla="*/ 1118 h 1118"/>
                <a:gd name="T6" fmla="*/ 0 w 2037"/>
                <a:gd name="T7" fmla="*/ 405 h 1118"/>
                <a:gd name="T8" fmla="*/ 0 60000 65536"/>
                <a:gd name="T9" fmla="*/ 0 60000 65536"/>
                <a:gd name="T10" fmla="*/ 0 60000 65536"/>
                <a:gd name="T11" fmla="*/ 0 60000 65536"/>
                <a:gd name="T12" fmla="*/ 0 w 2037"/>
                <a:gd name="T13" fmla="*/ 0 h 1118"/>
                <a:gd name="T14" fmla="*/ 2037 w 2037"/>
                <a:gd name="T15" fmla="*/ 1118 h 1118"/>
              </a:gdLst>
              <a:ahLst/>
              <a:cxnLst>
                <a:cxn ang="T8">
                  <a:pos x="T0" y="T1"/>
                </a:cxn>
                <a:cxn ang="T9">
                  <a:pos x="T2" y="T3"/>
                </a:cxn>
                <a:cxn ang="T10">
                  <a:pos x="T4" y="T5"/>
                </a:cxn>
                <a:cxn ang="T11">
                  <a:pos x="T6" y="T7"/>
                </a:cxn>
              </a:cxnLst>
              <a:rect l="T12" t="T13" r="T14" b="T15"/>
              <a:pathLst>
                <a:path w="2037" h="1118">
                  <a:moveTo>
                    <a:pt x="0" y="405"/>
                  </a:moveTo>
                  <a:lnTo>
                    <a:pt x="2037" y="0"/>
                  </a:lnTo>
                  <a:lnTo>
                    <a:pt x="2016" y="1118"/>
                  </a:lnTo>
                  <a:lnTo>
                    <a:pt x="0" y="405"/>
                  </a:lnTo>
                  <a:close/>
                </a:path>
              </a:pathLst>
            </a:custGeom>
            <a:solidFill>
              <a:srgbClr val="CCCCFF"/>
            </a:solidFill>
            <a:ln w="12700">
              <a:no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895" name="Freeform 6"/>
            <p:cNvSpPr>
              <a:spLocks/>
            </p:cNvSpPr>
            <p:nvPr/>
          </p:nvSpPr>
          <p:spPr bwMode="auto">
            <a:xfrm>
              <a:off x="2784" y="846"/>
              <a:ext cx="1654" cy="1109"/>
            </a:xfrm>
            <a:custGeom>
              <a:avLst/>
              <a:gdLst>
                <a:gd name="T0" fmla="*/ 31756 w 916"/>
                <a:gd name="T1" fmla="*/ 457 h 1139"/>
                <a:gd name="T2" fmla="*/ 137 w 916"/>
                <a:gd name="T3" fmla="*/ 0 h 1139"/>
                <a:gd name="T4" fmla="*/ 0 w 916"/>
                <a:gd name="T5" fmla="*/ 971 h 1139"/>
                <a:gd name="T6" fmla="*/ 31756 w 916"/>
                <a:gd name="T7" fmla="*/ 457 h 1139"/>
                <a:gd name="T8" fmla="*/ 0 60000 65536"/>
                <a:gd name="T9" fmla="*/ 0 60000 65536"/>
                <a:gd name="T10" fmla="*/ 0 60000 65536"/>
                <a:gd name="T11" fmla="*/ 0 60000 65536"/>
                <a:gd name="T12" fmla="*/ 0 w 916"/>
                <a:gd name="T13" fmla="*/ 0 h 1139"/>
                <a:gd name="T14" fmla="*/ 916 w 916"/>
                <a:gd name="T15" fmla="*/ 1139 h 1139"/>
              </a:gdLst>
              <a:ahLst/>
              <a:cxnLst>
                <a:cxn ang="T8">
                  <a:pos x="T0" y="T1"/>
                </a:cxn>
                <a:cxn ang="T9">
                  <a:pos x="T2" y="T3"/>
                </a:cxn>
                <a:cxn ang="T10">
                  <a:pos x="T4" y="T5"/>
                </a:cxn>
                <a:cxn ang="T11">
                  <a:pos x="T6" y="T7"/>
                </a:cxn>
              </a:cxnLst>
              <a:rect l="T12" t="T13" r="T14" b="T15"/>
              <a:pathLst>
                <a:path w="916" h="1139">
                  <a:moveTo>
                    <a:pt x="916" y="536"/>
                  </a:moveTo>
                  <a:lnTo>
                    <a:pt x="4" y="0"/>
                  </a:lnTo>
                  <a:lnTo>
                    <a:pt x="0" y="1139"/>
                  </a:lnTo>
                  <a:lnTo>
                    <a:pt x="916" y="536"/>
                  </a:lnTo>
                  <a:close/>
                </a:path>
              </a:pathLst>
            </a:custGeom>
            <a:solidFill>
              <a:srgbClr val="CCCCFF"/>
            </a:solidFill>
            <a:ln w="12700">
              <a:no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896" name="Line 7"/>
            <p:cNvSpPr>
              <a:spLocks noChangeShapeType="1"/>
            </p:cNvSpPr>
            <p:nvPr/>
          </p:nvSpPr>
          <p:spPr bwMode="auto">
            <a:xfrm>
              <a:off x="4440" y="849"/>
              <a:ext cx="0" cy="1112"/>
            </a:xfrm>
            <a:prstGeom prst="line">
              <a:avLst/>
            </a:prstGeom>
            <a:noFill/>
            <a:ln w="57150">
              <a:solidFill>
                <a:srgbClr val="0099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897" name="Rectangle 8"/>
            <p:cNvSpPr>
              <a:spLocks noChangeArrowheads="1"/>
            </p:cNvSpPr>
            <p:nvPr/>
          </p:nvSpPr>
          <p:spPr bwMode="auto">
            <a:xfrm>
              <a:off x="696" y="1186"/>
              <a:ext cx="68" cy="100"/>
            </a:xfrm>
            <a:prstGeom prst="rect">
              <a:avLst/>
            </a:prstGeom>
            <a:solidFill>
              <a:srgbClr val="3333CC"/>
            </a:solidFill>
            <a:ln w="12700">
              <a:solidFill>
                <a:srgbClr val="3333CC"/>
              </a:solidFill>
              <a:miter lim="800000"/>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898" name="Line 9"/>
            <p:cNvSpPr>
              <a:spLocks noChangeShapeType="1"/>
            </p:cNvSpPr>
            <p:nvPr/>
          </p:nvSpPr>
          <p:spPr bwMode="auto">
            <a:xfrm flipV="1">
              <a:off x="672" y="753"/>
              <a:ext cx="0" cy="1215"/>
            </a:xfrm>
            <a:prstGeom prst="line">
              <a:avLst/>
            </a:prstGeom>
            <a:noFill/>
            <a:ln w="57150">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899" name="Freeform 10"/>
            <p:cNvSpPr>
              <a:spLocks/>
            </p:cNvSpPr>
            <p:nvPr/>
          </p:nvSpPr>
          <p:spPr bwMode="auto">
            <a:xfrm>
              <a:off x="2782" y="720"/>
              <a:ext cx="1682" cy="1344"/>
            </a:xfrm>
            <a:custGeom>
              <a:avLst/>
              <a:gdLst>
                <a:gd name="T0" fmla="*/ 0 w 1682"/>
                <a:gd name="T1" fmla="*/ 125 h 1344"/>
                <a:gd name="T2" fmla="*/ 186 w 1682"/>
                <a:gd name="T3" fmla="*/ 125 h 1344"/>
                <a:gd name="T4" fmla="*/ 182 w 1682"/>
                <a:gd name="T5" fmla="*/ 0 h 1344"/>
                <a:gd name="T6" fmla="*/ 1682 w 1682"/>
                <a:gd name="T7" fmla="*/ 0 h 1344"/>
                <a:gd name="T8" fmla="*/ 1682 w 1682"/>
                <a:gd name="T9" fmla="*/ 1344 h 1344"/>
                <a:gd name="T10" fmla="*/ 194 w 1682"/>
                <a:gd name="T11" fmla="*/ 1344 h 1344"/>
                <a:gd name="T12" fmla="*/ 194 w 1682"/>
                <a:gd name="T13" fmla="*/ 1248 h 1344"/>
                <a:gd name="T14" fmla="*/ 2 w 1682"/>
                <a:gd name="T15" fmla="*/ 1248 h 1344"/>
                <a:gd name="T16" fmla="*/ 0 60000 65536"/>
                <a:gd name="T17" fmla="*/ 0 60000 65536"/>
                <a:gd name="T18" fmla="*/ 0 60000 65536"/>
                <a:gd name="T19" fmla="*/ 0 60000 65536"/>
                <a:gd name="T20" fmla="*/ 0 60000 65536"/>
                <a:gd name="T21" fmla="*/ 0 60000 65536"/>
                <a:gd name="T22" fmla="*/ 0 60000 65536"/>
                <a:gd name="T23" fmla="*/ 0 60000 65536"/>
                <a:gd name="T24" fmla="*/ 0 w 1682"/>
                <a:gd name="T25" fmla="*/ 0 h 1344"/>
                <a:gd name="T26" fmla="*/ 1682 w 1682"/>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2" h="1344">
                  <a:moveTo>
                    <a:pt x="0" y="125"/>
                  </a:moveTo>
                  <a:lnTo>
                    <a:pt x="186" y="125"/>
                  </a:lnTo>
                  <a:lnTo>
                    <a:pt x="182" y="0"/>
                  </a:lnTo>
                  <a:lnTo>
                    <a:pt x="1682" y="0"/>
                  </a:lnTo>
                  <a:lnTo>
                    <a:pt x="1682" y="1344"/>
                  </a:lnTo>
                  <a:lnTo>
                    <a:pt x="194" y="1344"/>
                  </a:lnTo>
                  <a:lnTo>
                    <a:pt x="194" y="1248"/>
                  </a:lnTo>
                  <a:lnTo>
                    <a:pt x="2" y="1248"/>
                  </a:lnTo>
                </a:path>
              </a:pathLst>
            </a:custGeom>
            <a:noFill/>
            <a:ln w="12700">
              <a:solidFill>
                <a:srgbClr val="80808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0" name="Text Box 11"/>
            <p:cNvSpPr txBox="1">
              <a:spLocks noChangeArrowheads="1"/>
            </p:cNvSpPr>
            <p:nvPr/>
          </p:nvSpPr>
          <p:spPr bwMode="auto">
            <a:xfrm>
              <a:off x="4416" y="1248"/>
              <a:ext cx="240" cy="212"/>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3333CC"/>
                  </a:solidFill>
                  <a:latin typeface="Arial" charset="0"/>
                  <a:ea typeface="+mn-ea"/>
                  <a:cs typeface="+mn-cs"/>
                </a:rPr>
                <a:t>i</a:t>
              </a:r>
            </a:p>
          </p:txBody>
        </p:sp>
        <p:sp>
          <p:nvSpPr>
            <p:cNvPr id="165901" name="Text Box 12"/>
            <p:cNvSpPr txBox="1">
              <a:spLocks noChangeArrowheads="1"/>
            </p:cNvSpPr>
            <p:nvPr/>
          </p:nvSpPr>
          <p:spPr bwMode="auto">
            <a:xfrm>
              <a:off x="4464" y="1680"/>
              <a:ext cx="240" cy="212"/>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FF5050"/>
                  </a:solidFill>
                  <a:latin typeface="Arial" charset="0"/>
                  <a:ea typeface="+mn-ea"/>
                  <a:cs typeface="+mn-cs"/>
                </a:rPr>
                <a:t>j</a:t>
              </a:r>
            </a:p>
          </p:txBody>
        </p:sp>
        <p:sp>
          <p:nvSpPr>
            <p:cNvPr id="165902" name="Rectangle 13"/>
            <p:cNvSpPr>
              <a:spLocks noChangeArrowheads="1"/>
            </p:cNvSpPr>
            <p:nvPr/>
          </p:nvSpPr>
          <p:spPr bwMode="auto">
            <a:xfrm>
              <a:off x="696" y="879"/>
              <a:ext cx="68" cy="99"/>
            </a:xfrm>
            <a:prstGeom prst="rect">
              <a:avLst/>
            </a:prstGeom>
            <a:solidFill>
              <a:srgbClr val="FF5050"/>
            </a:solidFill>
            <a:ln w="12700">
              <a:solidFill>
                <a:srgbClr val="D4B6B4"/>
              </a:solidFill>
              <a:miter lim="800000"/>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3" name="Text Box 14"/>
            <p:cNvSpPr txBox="1">
              <a:spLocks noChangeArrowheads="1"/>
            </p:cNvSpPr>
            <p:nvPr/>
          </p:nvSpPr>
          <p:spPr bwMode="auto">
            <a:xfrm>
              <a:off x="4320" y="2007"/>
              <a:ext cx="168" cy="249"/>
            </a:xfrm>
            <a:prstGeom prst="rect">
              <a:avLst/>
            </a:prstGeom>
            <a:noFill/>
            <a:ln w="9525">
              <a:noFill/>
              <a:miter lim="800000"/>
              <a:headEnd/>
              <a:tailEnd/>
            </a:ln>
          </p:spPr>
          <p:txBody>
            <a:bodyPr lIns="121755" tIns="60877" rIns="121755" bIns="60877">
              <a:spAutoFit/>
            </a:bodyPr>
            <a:lstStyle/>
            <a:p>
              <a:pPr algn="l" defTabSz="1217613" rtl="0" eaLnBrk="0" fontAlgn="base" hangingPunct="0">
                <a:spcBef>
                  <a:spcPct val="50000"/>
                </a:spcBef>
                <a:spcAft>
                  <a:spcPct val="0"/>
                </a:spcAft>
              </a:pPr>
              <a:r>
                <a:rPr lang="en-US" sz="2400" i="1" kern="1200">
                  <a:solidFill>
                    <a:srgbClr val="336600"/>
                  </a:solidFill>
                  <a:latin typeface="Arial" charset="0"/>
                  <a:ea typeface="+mn-ea"/>
                  <a:cs typeface="+mn-cs"/>
                </a:rPr>
                <a:t>x</a:t>
              </a:r>
              <a:endParaRPr lang="en-US" sz="2400" kern="1200">
                <a:solidFill>
                  <a:srgbClr val="336600"/>
                </a:solidFill>
                <a:latin typeface="Arial" charset="0"/>
                <a:ea typeface="+mn-ea"/>
                <a:cs typeface="+mn-cs"/>
              </a:endParaRPr>
            </a:p>
          </p:txBody>
        </p:sp>
        <p:sp>
          <p:nvSpPr>
            <p:cNvPr id="165904" name="Text Box 15"/>
            <p:cNvSpPr txBox="1">
              <a:spLocks noChangeArrowheads="1"/>
            </p:cNvSpPr>
            <p:nvPr/>
          </p:nvSpPr>
          <p:spPr bwMode="auto">
            <a:xfrm>
              <a:off x="3600" y="864"/>
              <a:ext cx="816" cy="211"/>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kern="1200">
                  <a:solidFill>
                    <a:srgbClr val="009999"/>
                  </a:solidFill>
                  <a:latin typeface="Arial" charset="0"/>
                  <a:ea typeface="+mn-ea"/>
                  <a:cs typeface="+mn-cs"/>
                </a:rPr>
                <a:t>Sensor</a:t>
              </a:r>
            </a:p>
          </p:txBody>
        </p:sp>
        <p:sp>
          <p:nvSpPr>
            <p:cNvPr id="165905" name="Text Box 16"/>
            <p:cNvSpPr txBox="1">
              <a:spLocks noChangeArrowheads="1"/>
            </p:cNvSpPr>
            <p:nvPr/>
          </p:nvSpPr>
          <p:spPr bwMode="auto">
            <a:xfrm>
              <a:off x="2644" y="2007"/>
              <a:ext cx="188" cy="249"/>
            </a:xfrm>
            <a:prstGeom prst="rect">
              <a:avLst/>
            </a:prstGeom>
            <a:noFill/>
            <a:ln w="9525">
              <a:noFill/>
              <a:miter lim="800000"/>
              <a:headEnd/>
              <a:tailEnd/>
            </a:ln>
          </p:spPr>
          <p:txBody>
            <a:bodyPr lIns="121755" tIns="60877" rIns="121755" bIns="60877">
              <a:spAutoFit/>
            </a:bodyPr>
            <a:lstStyle/>
            <a:p>
              <a:pPr algn="l" defTabSz="1217613" rtl="0" eaLnBrk="0" fontAlgn="base" hangingPunct="0">
                <a:spcBef>
                  <a:spcPct val="50000"/>
                </a:spcBef>
                <a:spcAft>
                  <a:spcPct val="0"/>
                </a:spcAft>
              </a:pPr>
              <a:r>
                <a:rPr lang="en-US" sz="2400" i="1" kern="1200">
                  <a:solidFill>
                    <a:srgbClr val="336600"/>
                  </a:solidFill>
                  <a:latin typeface="Arial" charset="0"/>
                  <a:ea typeface="+mn-ea"/>
                  <a:cs typeface="+mn-cs"/>
                </a:rPr>
                <a:t>u</a:t>
              </a:r>
              <a:endParaRPr lang="en-US" sz="2400" kern="1200">
                <a:solidFill>
                  <a:srgbClr val="336600"/>
                </a:solidFill>
                <a:latin typeface="Arial" charset="0"/>
                <a:ea typeface="+mn-ea"/>
                <a:cs typeface="+mn-cs"/>
              </a:endParaRPr>
            </a:p>
          </p:txBody>
        </p:sp>
        <p:sp>
          <p:nvSpPr>
            <p:cNvPr id="165906" name="Freeform 17"/>
            <p:cNvSpPr>
              <a:spLocks/>
            </p:cNvSpPr>
            <p:nvPr/>
          </p:nvSpPr>
          <p:spPr bwMode="auto">
            <a:xfrm>
              <a:off x="2777" y="846"/>
              <a:ext cx="1661" cy="1122"/>
            </a:xfrm>
            <a:custGeom>
              <a:avLst/>
              <a:gdLst>
                <a:gd name="T0" fmla="*/ 1661 w 1661"/>
                <a:gd name="T1" fmla="*/ 876 h 1139"/>
                <a:gd name="T2" fmla="*/ 4 w 1661"/>
                <a:gd name="T3" fmla="*/ 0 h 1139"/>
                <a:gd name="T4" fmla="*/ 0 w 1661"/>
                <a:gd name="T5" fmla="*/ 1041 h 1139"/>
                <a:gd name="T6" fmla="*/ 1661 w 1661"/>
                <a:gd name="T7" fmla="*/ 876 h 1139"/>
                <a:gd name="T8" fmla="*/ 0 60000 65536"/>
                <a:gd name="T9" fmla="*/ 0 60000 65536"/>
                <a:gd name="T10" fmla="*/ 0 60000 65536"/>
                <a:gd name="T11" fmla="*/ 0 60000 65536"/>
                <a:gd name="T12" fmla="*/ 0 w 1661"/>
                <a:gd name="T13" fmla="*/ 0 h 1139"/>
                <a:gd name="T14" fmla="*/ 1661 w 1661"/>
                <a:gd name="T15" fmla="*/ 1139 h 1139"/>
              </a:gdLst>
              <a:ahLst/>
              <a:cxnLst>
                <a:cxn ang="T8">
                  <a:pos x="T0" y="T1"/>
                </a:cxn>
                <a:cxn ang="T9">
                  <a:pos x="T2" y="T3"/>
                </a:cxn>
                <a:cxn ang="T10">
                  <a:pos x="T4" y="T5"/>
                </a:cxn>
                <a:cxn ang="T11">
                  <a:pos x="T6" y="T7"/>
                </a:cxn>
              </a:cxnLst>
              <a:rect l="T12" t="T13" r="T14" b="T15"/>
              <a:pathLst>
                <a:path w="1661" h="1139">
                  <a:moveTo>
                    <a:pt x="1661" y="958"/>
                  </a:moveTo>
                  <a:lnTo>
                    <a:pt x="4" y="0"/>
                  </a:lnTo>
                  <a:lnTo>
                    <a:pt x="0" y="1139"/>
                  </a:lnTo>
                  <a:lnTo>
                    <a:pt x="1661" y="958"/>
                  </a:lnTo>
                  <a:close/>
                </a:path>
              </a:pathLst>
            </a:custGeom>
            <a:solidFill>
              <a:srgbClr val="FFCCCC"/>
            </a:solidFill>
            <a:ln w="12700">
              <a:solidFill>
                <a:srgbClr val="FF9595"/>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7" name="Freeform 18"/>
            <p:cNvSpPr>
              <a:spLocks/>
            </p:cNvSpPr>
            <p:nvPr/>
          </p:nvSpPr>
          <p:spPr bwMode="auto">
            <a:xfrm>
              <a:off x="757" y="849"/>
              <a:ext cx="2031" cy="1106"/>
            </a:xfrm>
            <a:custGeom>
              <a:avLst/>
              <a:gdLst>
                <a:gd name="T0" fmla="*/ 0 w 2021"/>
                <a:gd name="T1" fmla="*/ 80 h 1139"/>
                <a:gd name="T2" fmla="*/ 2077 w 2021"/>
                <a:gd name="T3" fmla="*/ 0 h 1139"/>
                <a:gd name="T4" fmla="*/ 2081 w 2021"/>
                <a:gd name="T5" fmla="*/ 955 h 1139"/>
                <a:gd name="T6" fmla="*/ 0 w 2021"/>
                <a:gd name="T7" fmla="*/ 80 h 1139"/>
                <a:gd name="T8" fmla="*/ 0 60000 65536"/>
                <a:gd name="T9" fmla="*/ 0 60000 65536"/>
                <a:gd name="T10" fmla="*/ 0 60000 65536"/>
                <a:gd name="T11" fmla="*/ 0 60000 65536"/>
                <a:gd name="T12" fmla="*/ 0 w 2021"/>
                <a:gd name="T13" fmla="*/ 0 h 1139"/>
                <a:gd name="T14" fmla="*/ 2021 w 2021"/>
                <a:gd name="T15" fmla="*/ 1139 h 1139"/>
              </a:gdLst>
              <a:ahLst/>
              <a:cxnLst>
                <a:cxn ang="T8">
                  <a:pos x="T0" y="T1"/>
                </a:cxn>
                <a:cxn ang="T9">
                  <a:pos x="T2" y="T3"/>
                </a:cxn>
                <a:cxn ang="T10">
                  <a:pos x="T4" y="T5"/>
                </a:cxn>
                <a:cxn ang="T11">
                  <a:pos x="T6" y="T7"/>
                </a:cxn>
              </a:cxnLst>
              <a:rect l="T12" t="T13" r="T14" b="T15"/>
              <a:pathLst>
                <a:path w="2021" h="1139">
                  <a:moveTo>
                    <a:pt x="0" y="96"/>
                  </a:moveTo>
                  <a:lnTo>
                    <a:pt x="2017" y="0"/>
                  </a:lnTo>
                  <a:lnTo>
                    <a:pt x="2021" y="1139"/>
                  </a:lnTo>
                  <a:lnTo>
                    <a:pt x="0" y="96"/>
                  </a:lnTo>
                  <a:close/>
                </a:path>
              </a:pathLst>
            </a:custGeom>
            <a:solidFill>
              <a:srgbClr val="FFCCCC"/>
            </a:solidFill>
            <a:ln w="12700">
              <a:solidFill>
                <a:srgbClr val="FF9595"/>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8" name="Line 19"/>
            <p:cNvSpPr>
              <a:spLocks noChangeShapeType="1"/>
            </p:cNvSpPr>
            <p:nvPr/>
          </p:nvSpPr>
          <p:spPr bwMode="auto">
            <a:xfrm>
              <a:off x="2909" y="1666"/>
              <a:ext cx="868" cy="63"/>
            </a:xfrm>
            <a:prstGeom prst="line">
              <a:avLst/>
            </a:prstGeom>
            <a:noFill/>
            <a:ln w="12700">
              <a:solidFill>
                <a:srgbClr val="CC00CC"/>
              </a:solidFill>
              <a:round/>
              <a:headEnd type="none" w="sm" len="sm"/>
              <a:tailEnd type="triangle" w="lg" len="lg"/>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09" name="Arc 20"/>
            <p:cNvSpPr>
              <a:spLocks/>
            </p:cNvSpPr>
            <p:nvPr/>
          </p:nvSpPr>
          <p:spPr bwMode="auto">
            <a:xfrm flipV="1">
              <a:off x="2788" y="1398"/>
              <a:ext cx="14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0" name="Arc 21"/>
            <p:cNvSpPr>
              <a:spLocks/>
            </p:cNvSpPr>
            <p:nvPr/>
          </p:nvSpPr>
          <p:spPr bwMode="auto">
            <a:xfrm flipH="1" flipV="1">
              <a:off x="2640" y="1398"/>
              <a:ext cx="15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1" name="Arc 22"/>
            <p:cNvSpPr>
              <a:spLocks/>
            </p:cNvSpPr>
            <p:nvPr/>
          </p:nvSpPr>
          <p:spPr bwMode="auto">
            <a:xfrm>
              <a:off x="2788" y="846"/>
              <a:ext cx="14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2" name="Arc 23"/>
            <p:cNvSpPr>
              <a:spLocks/>
            </p:cNvSpPr>
            <p:nvPr/>
          </p:nvSpPr>
          <p:spPr bwMode="auto">
            <a:xfrm flipH="1">
              <a:off x="2640" y="846"/>
              <a:ext cx="15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3" name="Line 24"/>
            <p:cNvSpPr>
              <a:spLocks noChangeShapeType="1"/>
            </p:cNvSpPr>
            <p:nvPr/>
          </p:nvSpPr>
          <p:spPr bwMode="auto">
            <a:xfrm flipV="1">
              <a:off x="2680" y="1748"/>
              <a:ext cx="224" cy="20"/>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4" name="Line 25"/>
            <p:cNvSpPr>
              <a:spLocks noChangeShapeType="1"/>
            </p:cNvSpPr>
            <p:nvPr/>
          </p:nvSpPr>
          <p:spPr bwMode="auto">
            <a:xfrm flipH="1" flipV="1">
              <a:off x="2654" y="1693"/>
              <a:ext cx="250" cy="53"/>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5" name="Line 26"/>
            <p:cNvSpPr>
              <a:spLocks noChangeShapeType="1"/>
            </p:cNvSpPr>
            <p:nvPr/>
          </p:nvSpPr>
          <p:spPr bwMode="auto">
            <a:xfrm flipV="1">
              <a:off x="2654" y="1667"/>
              <a:ext cx="255" cy="26"/>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6" name="Line 27"/>
            <p:cNvSpPr>
              <a:spLocks noChangeShapeType="1"/>
            </p:cNvSpPr>
            <p:nvPr/>
          </p:nvSpPr>
          <p:spPr bwMode="auto">
            <a:xfrm>
              <a:off x="3772" y="1729"/>
              <a:ext cx="659" cy="58"/>
            </a:xfrm>
            <a:prstGeom prst="line">
              <a:avLst/>
            </a:prstGeom>
            <a:noFill/>
            <a:ln w="12700">
              <a:solidFill>
                <a:srgbClr val="CC00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7" name="Freeform 28"/>
            <p:cNvSpPr>
              <a:spLocks/>
            </p:cNvSpPr>
            <p:nvPr/>
          </p:nvSpPr>
          <p:spPr bwMode="auto">
            <a:xfrm>
              <a:off x="3980" y="1572"/>
              <a:ext cx="76" cy="252"/>
            </a:xfrm>
            <a:custGeom>
              <a:avLst/>
              <a:gdLst>
                <a:gd name="T0" fmla="*/ 52 w 76"/>
                <a:gd name="T1" fmla="*/ 252 h 252"/>
                <a:gd name="T2" fmla="*/ 4 w 76"/>
                <a:gd name="T3" fmla="*/ 118 h 252"/>
                <a:gd name="T4" fmla="*/ 76 w 76"/>
                <a:gd name="T5" fmla="*/ 0 h 252"/>
                <a:gd name="T6" fmla="*/ 0 60000 65536"/>
                <a:gd name="T7" fmla="*/ 0 60000 65536"/>
                <a:gd name="T8" fmla="*/ 0 60000 65536"/>
                <a:gd name="T9" fmla="*/ 0 w 76"/>
                <a:gd name="T10" fmla="*/ 0 h 252"/>
                <a:gd name="T11" fmla="*/ 76 w 76"/>
                <a:gd name="T12" fmla="*/ 252 h 252"/>
              </a:gdLst>
              <a:ahLst/>
              <a:cxnLst>
                <a:cxn ang="T6">
                  <a:pos x="T0" y="T1"/>
                </a:cxn>
                <a:cxn ang="T7">
                  <a:pos x="T2" y="T3"/>
                </a:cxn>
                <a:cxn ang="T8">
                  <a:pos x="T4" y="T5"/>
                </a:cxn>
              </a:cxnLst>
              <a:rect l="T9" t="T10" r="T11" b="T12"/>
              <a:pathLst>
                <a:path w="76" h="252">
                  <a:moveTo>
                    <a:pt x="52" y="252"/>
                  </a:moveTo>
                  <a:cubicBezTo>
                    <a:pt x="44" y="230"/>
                    <a:pt x="0" y="160"/>
                    <a:pt x="4" y="118"/>
                  </a:cubicBezTo>
                  <a:cubicBezTo>
                    <a:pt x="8" y="76"/>
                    <a:pt x="61" y="25"/>
                    <a:pt x="76" y="0"/>
                  </a:cubicBezTo>
                </a:path>
              </a:pathLst>
            </a:custGeom>
            <a:noFill/>
            <a:ln w="12700">
              <a:solidFill>
                <a:srgbClr val="000000"/>
              </a:solidFill>
              <a:round/>
              <a:headEnd type="triangle" w="med" len="me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8" name="Line 29"/>
            <p:cNvSpPr>
              <a:spLocks noChangeShapeType="1"/>
            </p:cNvSpPr>
            <p:nvPr/>
          </p:nvSpPr>
          <p:spPr bwMode="auto">
            <a:xfrm>
              <a:off x="2790" y="845"/>
              <a:ext cx="1656" cy="525"/>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9" name="Line 30"/>
            <p:cNvSpPr>
              <a:spLocks noChangeShapeType="1"/>
            </p:cNvSpPr>
            <p:nvPr/>
          </p:nvSpPr>
          <p:spPr bwMode="auto">
            <a:xfrm flipV="1">
              <a:off x="2777" y="1370"/>
              <a:ext cx="1661" cy="588"/>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20" name="Line 31"/>
            <p:cNvSpPr>
              <a:spLocks noChangeShapeType="1"/>
            </p:cNvSpPr>
            <p:nvPr/>
          </p:nvSpPr>
          <p:spPr bwMode="auto">
            <a:xfrm>
              <a:off x="757" y="1242"/>
              <a:ext cx="2027" cy="713"/>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21" name="Line 32"/>
            <p:cNvSpPr>
              <a:spLocks noChangeShapeType="1"/>
            </p:cNvSpPr>
            <p:nvPr/>
          </p:nvSpPr>
          <p:spPr bwMode="auto">
            <a:xfrm flipV="1">
              <a:off x="768" y="835"/>
              <a:ext cx="2014" cy="407"/>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22" name="Line 33"/>
            <p:cNvSpPr>
              <a:spLocks noChangeShapeType="1"/>
            </p:cNvSpPr>
            <p:nvPr/>
          </p:nvSpPr>
          <p:spPr bwMode="auto">
            <a:xfrm>
              <a:off x="768" y="1242"/>
              <a:ext cx="1920" cy="534"/>
            </a:xfrm>
            <a:prstGeom prst="line">
              <a:avLst/>
            </a:prstGeom>
            <a:noFill/>
            <a:ln w="12700">
              <a:solidFill>
                <a:srgbClr val="CC00CC"/>
              </a:solidFill>
              <a:round/>
              <a:headEnd type="none" w="sm" len="sm"/>
              <a:tailEnd type="none" w="lg" len="lg"/>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65893" name="Text Box 34"/>
          <p:cNvSpPr txBox="1">
            <a:spLocks noChangeArrowheads="1"/>
          </p:cNvSpPr>
          <p:nvPr/>
        </p:nvSpPr>
        <p:spPr bwMode="auto">
          <a:xfrm>
            <a:off x="485775" y="1371600"/>
            <a:ext cx="8405813" cy="1570038"/>
          </a:xfrm>
          <a:prstGeom prst="rect">
            <a:avLst/>
          </a:prstGeom>
          <a:noFill/>
          <a:ln w="9525" algn="ctr">
            <a:noFill/>
            <a:miter lim="800000"/>
            <a:headEnd/>
            <a:tailEnd/>
          </a:ln>
        </p:spPr>
        <p:txBody>
          <a:bodyPr>
            <a:spAutoFit/>
          </a:bodyPr>
          <a:lstStyle/>
          <a:p>
            <a:pPr algn="l" rtl="0" eaLnBrk="0" fontAlgn="base" hangingPunct="0">
              <a:spcBef>
                <a:spcPct val="50000"/>
              </a:spcBef>
              <a:spcAft>
                <a:spcPct val="0"/>
              </a:spcAft>
            </a:pPr>
            <a:r>
              <a:rPr lang="en-US" sz="2400" kern="1200">
                <a:solidFill>
                  <a:srgbClr val="FFFFFF"/>
                </a:solidFill>
                <a:latin typeface="Verdana" pitchFamily="34" charset="0"/>
                <a:ea typeface="+mn-ea"/>
                <a:cs typeface="+mn-cs"/>
              </a:rPr>
              <a:t>Glare = low frequency noise in 2D</a:t>
            </a:r>
          </a:p>
          <a:p>
            <a:pPr marL="457200" lvl="1" algn="l" rtl="0" eaLnBrk="0" fontAlgn="base" hangingPunct="0">
              <a:spcBef>
                <a:spcPct val="50000"/>
              </a:spcBef>
              <a:spcAft>
                <a:spcPct val="0"/>
              </a:spcAft>
              <a:buFontTx/>
              <a:buChar char="•"/>
            </a:pPr>
            <a:r>
              <a:rPr lang="en-US" sz="2400" kern="1200">
                <a:solidFill>
                  <a:srgbClr val="FFFFFF"/>
                </a:solidFill>
                <a:latin typeface="Verdana" pitchFamily="34" charset="0"/>
                <a:ea typeface="+mn-ea"/>
                <a:cs typeface="+mn-cs"/>
              </a:rPr>
              <a:t>But is high frequency noise in 4D</a:t>
            </a:r>
          </a:p>
          <a:p>
            <a:pPr marL="457200" lvl="1" algn="l" rtl="0" eaLnBrk="0" fontAlgn="base" hangingPunct="0">
              <a:spcBef>
                <a:spcPct val="50000"/>
              </a:spcBef>
              <a:spcAft>
                <a:spcPct val="0"/>
              </a:spcAft>
              <a:buFontTx/>
              <a:buChar char="•"/>
            </a:pPr>
            <a:r>
              <a:rPr lang="en-US" sz="2400" kern="1200">
                <a:solidFill>
                  <a:srgbClr val="FFFFFF"/>
                </a:solidFill>
                <a:latin typeface="Verdana" pitchFamily="34" charset="0"/>
                <a:ea typeface="+mn-ea"/>
                <a:cs typeface="+mn-cs"/>
              </a:rPr>
              <a:t>Remove via simple outlier rejection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Emergent Storytelling from Video Collection</a:t>
            </a:r>
            <a:endParaRPr lang="en-US" sz="3200" dirty="0"/>
          </a:p>
        </p:txBody>
      </p:sp>
      <p:sp>
        <p:nvSpPr>
          <p:cNvPr id="3" name="Content Placeholder 2"/>
          <p:cNvSpPr>
            <a:spLocks noGrp="1"/>
          </p:cNvSpPr>
          <p:nvPr>
            <p:ph idx="1"/>
          </p:nvPr>
        </p:nvSpPr>
        <p:spPr/>
        <p:txBody>
          <a:bodyPr>
            <a:normAutofit/>
          </a:bodyPr>
          <a:lstStyle/>
          <a:p>
            <a:r>
              <a:rPr lang="en-US" sz="2800" dirty="0" smtClean="0"/>
              <a:t>Annotated video clips </a:t>
            </a:r>
          </a:p>
          <a:p>
            <a:r>
              <a:rPr lang="en-US" sz="2800" dirty="0" smtClean="0"/>
              <a:t>Natural language processing + </a:t>
            </a:r>
            <a:r>
              <a:rPr lang="en-US" sz="2800" dirty="0" err="1" smtClean="0"/>
              <a:t>MetaData</a:t>
            </a:r>
            <a:r>
              <a:rPr lang="en-US" sz="2800" dirty="0" smtClean="0"/>
              <a:t> analysis</a:t>
            </a:r>
          </a:p>
          <a:p>
            <a:r>
              <a:rPr lang="en-US" sz="2800" dirty="0" smtClean="0"/>
              <a:t>Edit-by-recommendation functionality</a:t>
            </a:r>
          </a:p>
          <a:p>
            <a:r>
              <a:rPr lang="en-US" sz="2800" dirty="0" smtClean="0"/>
              <a:t>Story structure and prediction</a:t>
            </a:r>
          </a:p>
          <a:p>
            <a:endParaRPr lang="en-US" sz="2800" dirty="0"/>
          </a:p>
        </p:txBody>
      </p:sp>
      <p:pic>
        <p:nvPicPr>
          <p:cNvPr id="48131" name="Picture 3"/>
          <p:cNvPicPr>
            <a:picLocks noChangeAspect="1" noChangeArrowheads="1"/>
          </p:cNvPicPr>
          <p:nvPr/>
        </p:nvPicPr>
        <p:blipFill>
          <a:blip r:embed="rId2"/>
          <a:srcRect/>
          <a:stretch>
            <a:fillRect/>
          </a:stretch>
        </p:blipFill>
        <p:spPr bwMode="auto">
          <a:xfrm>
            <a:off x="0" y="3962400"/>
            <a:ext cx="9144000" cy="1545352"/>
          </a:xfrm>
          <a:prstGeom prst="rect">
            <a:avLst/>
          </a:prstGeom>
          <a:noFill/>
          <a:ln w="9525">
            <a:noFill/>
            <a:miter lim="800000"/>
            <a:headEnd/>
            <a:tailEnd/>
          </a:ln>
          <a:effectLst/>
        </p:spPr>
      </p:pic>
      <p:sp>
        <p:nvSpPr>
          <p:cNvPr id="6" name="Rectangle 5"/>
          <p:cNvSpPr/>
          <p:nvPr/>
        </p:nvSpPr>
        <p:spPr>
          <a:xfrm>
            <a:off x="4934527" y="5879068"/>
            <a:ext cx="4057073" cy="369332"/>
          </a:xfrm>
          <a:prstGeom prst="rect">
            <a:avLst/>
          </a:prstGeom>
        </p:spPr>
        <p:txBody>
          <a:bodyPr wrap="none">
            <a:spAutoFit/>
          </a:bodyPr>
          <a:lstStyle/>
          <a:p>
            <a:r>
              <a:rPr lang="en-US" dirty="0" smtClean="0"/>
              <a:t>E </a:t>
            </a:r>
            <a:r>
              <a:rPr lang="en-US" dirty="0" err="1" smtClean="0"/>
              <a:t>Shen</a:t>
            </a:r>
            <a:r>
              <a:rPr lang="en-US" dirty="0" smtClean="0"/>
              <a:t>, Henry Lieberman, MIT Media Lab</a:t>
            </a:r>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a:xfrm>
            <a:off x="152400" y="2057400"/>
            <a:ext cx="4419600" cy="1066800"/>
          </a:xfrm>
        </p:spPr>
        <p:txBody>
          <a:bodyPr/>
          <a:lstStyle/>
          <a:p>
            <a:r>
              <a:rPr lang="en-US" sz="2800" b="0">
                <a:solidFill>
                  <a:schemeClr val="folHlink"/>
                </a:solidFill>
              </a:rPr>
              <a:t>Vision thru tongue</a:t>
            </a:r>
          </a:p>
        </p:txBody>
      </p:sp>
      <p:pic>
        <p:nvPicPr>
          <p:cNvPr id="508932" name="Picture 4"/>
          <p:cNvPicPr>
            <a:picLocks noChangeAspect="1" noChangeArrowheads="1"/>
          </p:cNvPicPr>
          <p:nvPr/>
        </p:nvPicPr>
        <p:blipFill>
          <a:blip r:embed="rId2"/>
          <a:srcRect/>
          <a:stretch>
            <a:fillRect/>
          </a:stretch>
        </p:blipFill>
        <p:spPr bwMode="auto">
          <a:xfrm>
            <a:off x="228600" y="2949575"/>
            <a:ext cx="4144963" cy="2841625"/>
          </a:xfrm>
          <a:prstGeom prst="rect">
            <a:avLst/>
          </a:prstGeom>
          <a:noFill/>
          <a:ln w="9525">
            <a:noFill/>
            <a:miter lim="800000"/>
            <a:headEnd/>
            <a:tailEnd/>
          </a:ln>
          <a:effectLst/>
        </p:spPr>
      </p:pic>
      <p:sp>
        <p:nvSpPr>
          <p:cNvPr id="508933" name="Rectangle 5"/>
          <p:cNvSpPr>
            <a:spLocks noChangeArrowheads="1"/>
          </p:cNvSpPr>
          <p:nvPr/>
        </p:nvSpPr>
        <p:spPr bwMode="auto">
          <a:xfrm>
            <a:off x="228600" y="5943600"/>
            <a:ext cx="6915150" cy="366713"/>
          </a:xfrm>
          <a:prstGeom prst="rect">
            <a:avLst/>
          </a:prstGeom>
          <a:noFill/>
          <a:ln w="9525">
            <a:noFill/>
            <a:miter lim="800000"/>
            <a:headEnd/>
            <a:tailEnd/>
          </a:ln>
          <a:effectLst/>
        </p:spPr>
        <p:txBody>
          <a:bodyPr wrap="none">
            <a:spAutoFit/>
          </a:bodyPr>
          <a:lstStyle/>
          <a:p>
            <a:r>
              <a:rPr lang="en-US"/>
              <a:t>http://www.pbs.org/kcet/wiredscience/story/97-mixed_feelings.html</a:t>
            </a:r>
          </a:p>
        </p:txBody>
      </p:sp>
      <p:sp>
        <p:nvSpPr>
          <p:cNvPr id="508934" name="Rectangle 6"/>
          <p:cNvSpPr>
            <a:spLocks noChangeArrowheads="1"/>
          </p:cNvSpPr>
          <p:nvPr/>
        </p:nvSpPr>
        <p:spPr bwMode="auto">
          <a:xfrm>
            <a:off x="0" y="0"/>
            <a:ext cx="8991600" cy="1066800"/>
          </a:xfrm>
          <a:prstGeom prst="rect">
            <a:avLst/>
          </a:prstGeom>
          <a:noFill/>
          <a:ln w="9525">
            <a:noFill/>
            <a:miter lim="800000"/>
            <a:headEnd/>
            <a:tailEnd/>
          </a:ln>
          <a:effectLst/>
        </p:spPr>
        <p:txBody>
          <a:bodyPr lIns="0" tIns="0" bIns="0" anchor="ctr"/>
          <a:lstStyle/>
          <a:p>
            <a:pPr algn="ctr"/>
            <a:r>
              <a:rPr lang="en-US" sz="3600">
                <a:solidFill>
                  <a:schemeClr val="tx2"/>
                </a:solidFill>
                <a:effectLst>
                  <a:outerShdw blurRad="38100" dist="38100" dir="2700000" algn="tl">
                    <a:srgbClr val="000000"/>
                  </a:outerShdw>
                </a:effectLst>
              </a:rPr>
              <a:t>Solutions for the Visually Challenged</a:t>
            </a:r>
          </a:p>
        </p:txBody>
      </p:sp>
      <p:pic>
        <p:nvPicPr>
          <p:cNvPr id="508935" name="Picture 7"/>
          <p:cNvPicPr>
            <a:picLocks noChangeAspect="1" noChangeArrowheads="1"/>
          </p:cNvPicPr>
          <p:nvPr/>
        </p:nvPicPr>
        <p:blipFill>
          <a:blip r:embed="rId3"/>
          <a:srcRect/>
          <a:stretch>
            <a:fillRect/>
          </a:stretch>
        </p:blipFill>
        <p:spPr bwMode="auto">
          <a:xfrm>
            <a:off x="5791200" y="2514600"/>
            <a:ext cx="3200400" cy="2933700"/>
          </a:xfrm>
          <a:prstGeom prst="rect">
            <a:avLst/>
          </a:prstGeom>
          <a:noFill/>
          <a:ln w="9525">
            <a:noFill/>
            <a:miter lim="800000"/>
            <a:headEnd/>
            <a:tailEnd/>
          </a:ln>
          <a:effectLst/>
        </p:spPr>
      </p:pic>
      <p:pic>
        <p:nvPicPr>
          <p:cNvPr id="508936" name="Picture 8"/>
          <p:cNvPicPr>
            <a:picLocks noChangeAspect="1" noChangeArrowheads="1"/>
          </p:cNvPicPr>
          <p:nvPr/>
        </p:nvPicPr>
        <p:blipFill>
          <a:blip r:embed="rId4"/>
          <a:srcRect/>
          <a:stretch>
            <a:fillRect/>
          </a:stretch>
        </p:blipFill>
        <p:spPr bwMode="auto">
          <a:xfrm>
            <a:off x="4724400" y="1828800"/>
            <a:ext cx="2286000" cy="1524000"/>
          </a:xfrm>
          <a:prstGeom prst="rect">
            <a:avLst/>
          </a:prstGeom>
          <a:noFill/>
          <a:ln w="9525">
            <a:noFill/>
            <a:miter lim="800000"/>
            <a:headEnd/>
            <a:tailEnd/>
          </a:ln>
          <a:effectLst/>
        </p:spPr>
      </p:pic>
      <p:sp>
        <p:nvSpPr>
          <p:cNvPr id="508937" name="Rectangle 9"/>
          <p:cNvSpPr>
            <a:spLocks noChangeArrowheads="1"/>
          </p:cNvSpPr>
          <p:nvPr/>
        </p:nvSpPr>
        <p:spPr bwMode="auto">
          <a:xfrm>
            <a:off x="5334000" y="1371600"/>
            <a:ext cx="3575050" cy="366713"/>
          </a:xfrm>
          <a:prstGeom prst="rect">
            <a:avLst/>
          </a:prstGeom>
          <a:noFill/>
          <a:ln w="9525">
            <a:noFill/>
            <a:miter lim="800000"/>
            <a:headEnd/>
            <a:tailEnd/>
          </a:ln>
          <a:effectLst/>
        </p:spPr>
        <p:txBody>
          <a:bodyPr wrap="none">
            <a:spAutoFit/>
          </a:bodyPr>
          <a:lstStyle/>
          <a:p>
            <a:r>
              <a:rPr lang="en-US"/>
              <a:t>http://www.seeingwithsound.com/</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4D4D4D"/>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76200"/>
            <a:ext cx="8991600" cy="1143000"/>
          </a:xfrm>
        </p:spPr>
        <p:txBody>
          <a:bodyPr/>
          <a:lstStyle/>
          <a:p>
            <a:pPr eaLnBrk="1" hangingPunct="1"/>
            <a:r>
              <a:rPr lang="en-US" sz="3600" smtClean="0">
                <a:solidFill>
                  <a:schemeClr val="bg1"/>
                </a:solidFill>
              </a:rPr>
              <a:t>Siggraph 2006 </a:t>
            </a:r>
            <a:br>
              <a:rPr lang="en-US" sz="3600" smtClean="0">
                <a:solidFill>
                  <a:schemeClr val="bg1"/>
                </a:solidFill>
              </a:rPr>
            </a:br>
            <a:r>
              <a:rPr lang="en-US" sz="3600" u="sng" smtClean="0">
                <a:solidFill>
                  <a:schemeClr val="bg1"/>
                </a:solidFill>
              </a:rPr>
              <a:t>16</a:t>
            </a:r>
            <a:r>
              <a:rPr lang="en-US" sz="3600" smtClean="0">
                <a:solidFill>
                  <a:schemeClr val="bg1"/>
                </a:solidFill>
              </a:rPr>
              <a:t> Computational Photography Papers</a:t>
            </a:r>
          </a:p>
        </p:txBody>
      </p:sp>
      <p:sp>
        <p:nvSpPr>
          <p:cNvPr id="63491" name="Rectangle 3"/>
          <p:cNvSpPr>
            <a:spLocks noGrp="1" noChangeArrowheads="1"/>
          </p:cNvSpPr>
          <p:nvPr>
            <p:ph type="body" idx="1"/>
          </p:nvPr>
        </p:nvSpPr>
        <p:spPr>
          <a:xfrm>
            <a:off x="0" y="1447800"/>
            <a:ext cx="8229600" cy="5562600"/>
          </a:xfrm>
        </p:spPr>
        <p:txBody>
          <a:bodyPr/>
          <a:lstStyle/>
          <a:p>
            <a:pPr eaLnBrk="1" hangingPunct="1">
              <a:lnSpc>
                <a:spcPct val="80000"/>
              </a:lnSpc>
              <a:buFontTx/>
              <a:buNone/>
            </a:pPr>
            <a:r>
              <a:rPr lang="en-US" altLang="ja-JP" sz="1400" smtClean="0">
                <a:solidFill>
                  <a:schemeClr val="bg1"/>
                </a:solidFill>
                <a:ea typeface="ＭＳ Ｐゴシック" charset="-128"/>
              </a:rPr>
              <a:t>Hybrid Images</a:t>
            </a:r>
          </a:p>
          <a:p>
            <a:pPr eaLnBrk="1" hangingPunct="1">
              <a:lnSpc>
                <a:spcPct val="80000"/>
              </a:lnSpc>
            </a:pPr>
            <a:r>
              <a:rPr lang="en-US" altLang="ja-JP" sz="1400" smtClean="0">
                <a:solidFill>
                  <a:schemeClr val="bg1"/>
                </a:solidFill>
                <a:ea typeface="ＭＳ Ｐゴシック" charset="-128"/>
              </a:rPr>
              <a:t>Oliva et al  (MIT)</a:t>
            </a:r>
          </a:p>
          <a:p>
            <a:pPr eaLnBrk="1" hangingPunct="1">
              <a:lnSpc>
                <a:spcPct val="80000"/>
              </a:lnSpc>
              <a:buFontTx/>
              <a:buNone/>
            </a:pPr>
            <a:endParaRPr lang="en-US" altLang="ja-JP" sz="1400" smtClean="0">
              <a:solidFill>
                <a:schemeClr val="bg1"/>
              </a:solidFill>
              <a:ea typeface="ＭＳ Ｐゴシック" charset="-128"/>
            </a:endParaRPr>
          </a:p>
          <a:p>
            <a:pPr eaLnBrk="1" hangingPunct="1">
              <a:lnSpc>
                <a:spcPct val="80000"/>
              </a:lnSpc>
              <a:buFontTx/>
              <a:buNone/>
            </a:pPr>
            <a:r>
              <a:rPr lang="en-US" altLang="ja-JP" sz="1400" smtClean="0">
                <a:solidFill>
                  <a:schemeClr val="bg1"/>
                </a:solidFill>
                <a:ea typeface="ＭＳ Ｐゴシック" charset="-128"/>
              </a:rPr>
              <a:t>Drag-and-Drop Pasting</a:t>
            </a:r>
          </a:p>
          <a:p>
            <a:pPr eaLnBrk="1" hangingPunct="1">
              <a:lnSpc>
                <a:spcPct val="80000"/>
              </a:lnSpc>
            </a:pPr>
            <a:r>
              <a:rPr lang="en-US" altLang="ja-JP" sz="1400" smtClean="0">
                <a:solidFill>
                  <a:schemeClr val="bg1"/>
                </a:solidFill>
                <a:ea typeface="ＭＳ Ｐゴシック" charset="-128"/>
              </a:rPr>
              <a:t>Jia et al  (MSRA)</a:t>
            </a:r>
          </a:p>
          <a:p>
            <a:pPr eaLnBrk="1" hangingPunct="1">
              <a:lnSpc>
                <a:spcPct val="80000"/>
              </a:lnSpc>
              <a:buFontTx/>
              <a:buNone/>
            </a:pPr>
            <a:endParaRPr lang="en-US" altLang="ja-JP" sz="1400" smtClean="0">
              <a:solidFill>
                <a:schemeClr val="bg1"/>
              </a:solidFill>
              <a:ea typeface="ＭＳ Ｐゴシック" charset="-128"/>
            </a:endParaRPr>
          </a:p>
          <a:p>
            <a:pPr eaLnBrk="1" hangingPunct="1">
              <a:lnSpc>
                <a:spcPct val="80000"/>
              </a:lnSpc>
              <a:buFontTx/>
              <a:buNone/>
            </a:pPr>
            <a:r>
              <a:rPr lang="en-US" altLang="ja-JP" sz="1400" smtClean="0">
                <a:solidFill>
                  <a:schemeClr val="bg1"/>
                </a:solidFill>
                <a:ea typeface="ＭＳ Ｐゴシック" charset="-128"/>
              </a:rPr>
              <a:t>Two-scale Tone Management for </a:t>
            </a:r>
            <a:br>
              <a:rPr lang="en-US" altLang="ja-JP" sz="1400" smtClean="0">
                <a:solidFill>
                  <a:schemeClr val="bg1"/>
                </a:solidFill>
                <a:ea typeface="ＭＳ Ｐゴシック" charset="-128"/>
              </a:rPr>
            </a:br>
            <a:r>
              <a:rPr lang="en-US" altLang="ja-JP" sz="1400" smtClean="0">
                <a:solidFill>
                  <a:schemeClr val="bg1"/>
                </a:solidFill>
                <a:ea typeface="ＭＳ Ｐゴシック" charset="-128"/>
              </a:rPr>
              <a:t>Photographic Look</a:t>
            </a:r>
          </a:p>
          <a:p>
            <a:pPr eaLnBrk="1" hangingPunct="1">
              <a:lnSpc>
                <a:spcPct val="80000"/>
              </a:lnSpc>
            </a:pPr>
            <a:r>
              <a:rPr lang="en-US" altLang="ja-JP" sz="1400" smtClean="0">
                <a:solidFill>
                  <a:schemeClr val="bg1"/>
                </a:solidFill>
                <a:ea typeface="ＭＳ Ｐゴシック" charset="-128"/>
              </a:rPr>
              <a:t>Bae et al (MIT)</a:t>
            </a:r>
          </a:p>
          <a:p>
            <a:pPr eaLnBrk="1" hangingPunct="1">
              <a:lnSpc>
                <a:spcPct val="80000"/>
              </a:lnSpc>
              <a:buFontTx/>
              <a:buNone/>
            </a:pPr>
            <a:endParaRPr lang="en-US" altLang="ja-JP" sz="1400" smtClean="0">
              <a:solidFill>
                <a:schemeClr val="bg1"/>
              </a:solidFill>
              <a:ea typeface="ＭＳ Ｐゴシック" charset="-128"/>
            </a:endParaRPr>
          </a:p>
          <a:p>
            <a:pPr eaLnBrk="1" hangingPunct="1">
              <a:lnSpc>
                <a:spcPct val="80000"/>
              </a:lnSpc>
              <a:buFontTx/>
              <a:buNone/>
            </a:pPr>
            <a:r>
              <a:rPr lang="en-US" altLang="ja-JP" sz="1400" smtClean="0">
                <a:solidFill>
                  <a:schemeClr val="bg1"/>
                </a:solidFill>
                <a:ea typeface="ＭＳ Ｐゴシック" charset="-128"/>
              </a:rPr>
              <a:t>Interactive Local Adjustment of Tonal Values</a:t>
            </a:r>
          </a:p>
          <a:p>
            <a:pPr eaLnBrk="1" hangingPunct="1">
              <a:lnSpc>
                <a:spcPct val="80000"/>
              </a:lnSpc>
            </a:pPr>
            <a:r>
              <a:rPr lang="en-US" altLang="ja-JP" sz="1400" smtClean="0">
                <a:solidFill>
                  <a:schemeClr val="bg1"/>
                </a:solidFill>
                <a:ea typeface="ＭＳ Ｐゴシック" charset="-128"/>
              </a:rPr>
              <a:t>Lischinski et al (Tel Aviv) </a:t>
            </a:r>
          </a:p>
          <a:p>
            <a:pPr eaLnBrk="1" hangingPunct="1">
              <a:lnSpc>
                <a:spcPct val="80000"/>
              </a:lnSpc>
              <a:buFontTx/>
              <a:buNone/>
            </a:pPr>
            <a:endParaRPr lang="en-US" altLang="ja-JP" sz="1400" smtClean="0">
              <a:solidFill>
                <a:schemeClr val="bg1"/>
              </a:solidFill>
              <a:ea typeface="ＭＳ Ｐゴシック" charset="-128"/>
            </a:endParaRPr>
          </a:p>
          <a:p>
            <a:pPr eaLnBrk="1" hangingPunct="1">
              <a:lnSpc>
                <a:spcPct val="80000"/>
              </a:lnSpc>
              <a:buFontTx/>
              <a:buNone/>
            </a:pPr>
            <a:r>
              <a:rPr lang="en-US" altLang="ja-JP" sz="1400" smtClean="0">
                <a:solidFill>
                  <a:schemeClr val="bg1"/>
                </a:solidFill>
                <a:ea typeface="ＭＳ Ｐゴシック" charset="-128"/>
              </a:rPr>
              <a:t>Image-Based Material Editing</a:t>
            </a:r>
          </a:p>
          <a:p>
            <a:pPr eaLnBrk="1" hangingPunct="1">
              <a:lnSpc>
                <a:spcPct val="80000"/>
              </a:lnSpc>
            </a:pPr>
            <a:r>
              <a:rPr lang="en-US" altLang="ja-JP" sz="1400" smtClean="0">
                <a:solidFill>
                  <a:schemeClr val="bg1"/>
                </a:solidFill>
                <a:ea typeface="ＭＳ Ｐゴシック" charset="-128"/>
              </a:rPr>
              <a:t>Khan et al (Florida)</a:t>
            </a:r>
          </a:p>
          <a:p>
            <a:pPr eaLnBrk="1" hangingPunct="1">
              <a:lnSpc>
                <a:spcPct val="80000"/>
              </a:lnSpc>
              <a:buFontTx/>
              <a:buNone/>
            </a:pPr>
            <a:endParaRPr lang="en-US" altLang="ja-JP" sz="1400" smtClean="0">
              <a:solidFill>
                <a:schemeClr val="bg1"/>
              </a:solidFill>
              <a:ea typeface="ＭＳ Ｐゴシック" charset="-128"/>
            </a:endParaRPr>
          </a:p>
          <a:p>
            <a:pPr eaLnBrk="1" hangingPunct="1">
              <a:lnSpc>
                <a:spcPct val="80000"/>
              </a:lnSpc>
              <a:buFontTx/>
              <a:buNone/>
            </a:pPr>
            <a:r>
              <a:rPr lang="en-US" altLang="ja-JP" sz="1400" smtClean="0">
                <a:solidFill>
                  <a:schemeClr val="bg1"/>
                </a:solidFill>
                <a:ea typeface="ＭＳ Ｐゴシック" charset="-128"/>
              </a:rPr>
              <a:t>Flash Matting</a:t>
            </a:r>
          </a:p>
          <a:p>
            <a:pPr eaLnBrk="1" hangingPunct="1">
              <a:lnSpc>
                <a:spcPct val="80000"/>
              </a:lnSpc>
            </a:pPr>
            <a:r>
              <a:rPr lang="en-US" altLang="ja-JP" sz="1400" smtClean="0">
                <a:solidFill>
                  <a:schemeClr val="bg1"/>
                </a:solidFill>
                <a:ea typeface="ＭＳ Ｐゴシック" charset="-128"/>
              </a:rPr>
              <a:t>Sun et al (Microsoft Research Asia) </a:t>
            </a:r>
          </a:p>
          <a:p>
            <a:pPr eaLnBrk="1" hangingPunct="1">
              <a:lnSpc>
                <a:spcPct val="80000"/>
              </a:lnSpc>
              <a:buFontTx/>
              <a:buNone/>
            </a:pPr>
            <a:endParaRPr lang="en-US" altLang="ja-JP" sz="1400" smtClean="0">
              <a:solidFill>
                <a:schemeClr val="bg1"/>
              </a:solidFill>
              <a:ea typeface="ＭＳ Ｐゴシック" charset="-128"/>
            </a:endParaRPr>
          </a:p>
          <a:p>
            <a:pPr eaLnBrk="1" hangingPunct="1">
              <a:lnSpc>
                <a:spcPct val="80000"/>
              </a:lnSpc>
              <a:buFontTx/>
              <a:buNone/>
            </a:pPr>
            <a:r>
              <a:rPr lang="en-US" altLang="ja-JP" sz="1400" smtClean="0">
                <a:solidFill>
                  <a:schemeClr val="bg1"/>
                </a:solidFill>
                <a:ea typeface="ＭＳ Ｐゴシック" charset="-128"/>
              </a:rPr>
              <a:t>Natural Video Matting using Camera Arrays</a:t>
            </a:r>
          </a:p>
          <a:p>
            <a:pPr eaLnBrk="1" hangingPunct="1">
              <a:lnSpc>
                <a:spcPct val="80000"/>
              </a:lnSpc>
            </a:pPr>
            <a:r>
              <a:rPr lang="en-US" altLang="ja-JP" sz="1400" smtClean="0">
                <a:solidFill>
                  <a:schemeClr val="bg1"/>
                </a:solidFill>
                <a:ea typeface="ＭＳ Ｐゴシック" charset="-128"/>
              </a:rPr>
              <a:t>Joshi et al (UCSD / MERL) </a:t>
            </a:r>
          </a:p>
          <a:p>
            <a:pPr eaLnBrk="1" hangingPunct="1">
              <a:lnSpc>
                <a:spcPct val="80000"/>
              </a:lnSpc>
              <a:buFontTx/>
              <a:buNone/>
            </a:pPr>
            <a:endParaRPr lang="en-US" altLang="ja-JP" sz="1400" smtClean="0">
              <a:solidFill>
                <a:schemeClr val="bg1"/>
              </a:solidFill>
              <a:ea typeface="ＭＳ Ｐゴシック" charset="-128"/>
            </a:endParaRPr>
          </a:p>
          <a:p>
            <a:pPr eaLnBrk="1" hangingPunct="1">
              <a:lnSpc>
                <a:spcPct val="80000"/>
              </a:lnSpc>
              <a:buFontTx/>
              <a:buNone/>
            </a:pPr>
            <a:r>
              <a:rPr lang="en-US" altLang="ja-JP" sz="1400" smtClean="0">
                <a:solidFill>
                  <a:schemeClr val="bg1"/>
                </a:solidFill>
                <a:ea typeface="ＭＳ Ｐゴシック" charset="-128"/>
              </a:rPr>
              <a:t>Removing Camera Shake From a Single Photograph</a:t>
            </a:r>
          </a:p>
          <a:p>
            <a:pPr eaLnBrk="1" hangingPunct="1">
              <a:lnSpc>
                <a:spcPct val="80000"/>
              </a:lnSpc>
            </a:pPr>
            <a:r>
              <a:rPr lang="en-US" altLang="ja-JP" sz="1400" smtClean="0">
                <a:solidFill>
                  <a:schemeClr val="bg1"/>
                </a:solidFill>
                <a:ea typeface="ＭＳ Ｐゴシック" charset="-128"/>
              </a:rPr>
              <a:t>Fergus (MIT)</a:t>
            </a:r>
          </a:p>
        </p:txBody>
      </p:sp>
      <p:sp>
        <p:nvSpPr>
          <p:cNvPr id="63492" name="Rectangle 4"/>
          <p:cNvSpPr>
            <a:spLocks noChangeArrowheads="1"/>
          </p:cNvSpPr>
          <p:nvPr/>
        </p:nvSpPr>
        <p:spPr bwMode="auto">
          <a:xfrm>
            <a:off x="4572000" y="1295400"/>
            <a:ext cx="4724400" cy="5562600"/>
          </a:xfrm>
          <a:prstGeom prst="rect">
            <a:avLst/>
          </a:prstGeom>
          <a:noFill/>
          <a:ln w="9525">
            <a:noFill/>
            <a:miter lim="800000"/>
            <a:headEnd/>
            <a:tailEnd/>
          </a:ln>
        </p:spPr>
        <p:txBody>
          <a:bodyPr/>
          <a:lstStyle/>
          <a:p>
            <a:pPr marL="342900" indent="-342900" algn="l" rtl="0" fontAlgn="base">
              <a:lnSpc>
                <a:spcPct val="80000"/>
              </a:lnSpc>
              <a:spcBef>
                <a:spcPct val="20000"/>
              </a:spcBef>
              <a:spcAft>
                <a:spcPct val="0"/>
              </a:spcAft>
            </a:pPr>
            <a:r>
              <a:rPr lang="en-US" altLang="ja-JP" sz="1400" kern="1200">
                <a:solidFill>
                  <a:srgbClr val="FFFF99"/>
                </a:solidFill>
                <a:latin typeface="Arial" pitchFamily="34" charset="0"/>
                <a:ea typeface="ＭＳ Ｐゴシック" charset="-128"/>
                <a:cs typeface="+mn-cs"/>
              </a:rPr>
              <a:t>Coded Exposure Photography: Motion Deblurring </a:t>
            </a:r>
          </a:p>
          <a:p>
            <a:pPr marL="342900" indent="-342900" algn="l" rtl="0" fontAlgn="base">
              <a:lnSpc>
                <a:spcPct val="80000"/>
              </a:lnSpc>
              <a:spcBef>
                <a:spcPct val="20000"/>
              </a:spcBef>
              <a:spcAft>
                <a:spcPct val="0"/>
              </a:spcAft>
              <a:buFontTx/>
              <a:buChar char="•"/>
            </a:pPr>
            <a:r>
              <a:rPr lang="en-US" altLang="ja-JP" sz="1400" kern="1200">
                <a:solidFill>
                  <a:srgbClr val="FFFF99"/>
                </a:solidFill>
                <a:latin typeface="Arial" pitchFamily="34" charset="0"/>
                <a:ea typeface="ＭＳ Ｐゴシック" charset="-128"/>
                <a:cs typeface="+mn-cs"/>
              </a:rPr>
              <a:t>Raskar et al (MERL) </a:t>
            </a:r>
          </a:p>
          <a:p>
            <a:pPr marL="342900" indent="-342900" algn="l" rtl="0" fontAlgn="base">
              <a:lnSpc>
                <a:spcPct val="80000"/>
              </a:lnSpc>
              <a:spcBef>
                <a:spcPct val="20000"/>
              </a:spcBef>
              <a:spcAft>
                <a:spcPct val="0"/>
              </a:spcAft>
            </a:pPr>
            <a:endParaRPr lang="en-US" altLang="ja-JP" sz="1400" kern="1200">
              <a:solidFill>
                <a:srgbClr val="FFFF99"/>
              </a:solidFill>
              <a:latin typeface="Arial" pitchFamily="34" charset="0"/>
              <a:ea typeface="ＭＳ Ｐゴシック" charset="-128"/>
              <a:cs typeface="+mn-cs"/>
            </a:endParaRPr>
          </a:p>
          <a:p>
            <a:pPr marL="342900" indent="-342900" algn="l" rtl="0" fontAlgn="base">
              <a:lnSpc>
                <a:spcPct val="80000"/>
              </a:lnSpc>
              <a:spcBef>
                <a:spcPct val="20000"/>
              </a:spcBef>
              <a:spcAft>
                <a:spcPct val="0"/>
              </a:spcAft>
            </a:pPr>
            <a:r>
              <a:rPr lang="en-US" altLang="ja-JP" sz="1400" kern="1200">
                <a:solidFill>
                  <a:srgbClr val="FFFFFF"/>
                </a:solidFill>
                <a:latin typeface="Arial" pitchFamily="34" charset="0"/>
                <a:ea typeface="ＭＳ Ｐゴシック" charset="-128"/>
                <a:cs typeface="+mn-cs"/>
              </a:rPr>
              <a:t>Photo Tourism: Exploring Photo Collections in 3D</a:t>
            </a:r>
          </a:p>
          <a:p>
            <a:pPr marL="342900" indent="-342900" algn="l" rtl="0" fontAlgn="base">
              <a:lnSpc>
                <a:spcPct val="80000"/>
              </a:lnSpc>
              <a:spcBef>
                <a:spcPct val="20000"/>
              </a:spcBef>
              <a:spcAft>
                <a:spcPct val="0"/>
              </a:spcAft>
              <a:buFontTx/>
              <a:buChar char="•"/>
            </a:pPr>
            <a:r>
              <a:rPr lang="en-US" altLang="ja-JP" sz="1400" kern="1200">
                <a:solidFill>
                  <a:srgbClr val="FFFFFF"/>
                </a:solidFill>
                <a:latin typeface="Arial" pitchFamily="34" charset="0"/>
                <a:ea typeface="ＭＳ Ｐゴシック" charset="-128"/>
                <a:cs typeface="+mn-cs"/>
              </a:rPr>
              <a:t>Snavely et al (Washington)</a:t>
            </a:r>
          </a:p>
          <a:p>
            <a:pPr marL="342900" indent="-342900" algn="l" rtl="0" fontAlgn="base">
              <a:lnSpc>
                <a:spcPct val="80000"/>
              </a:lnSpc>
              <a:spcBef>
                <a:spcPct val="20000"/>
              </a:spcBef>
              <a:spcAft>
                <a:spcPct val="0"/>
              </a:spcAft>
            </a:pPr>
            <a:endParaRPr lang="en-US" altLang="ja-JP" sz="1400" kern="1200">
              <a:solidFill>
                <a:srgbClr val="FFFFFF"/>
              </a:solidFill>
              <a:latin typeface="Arial" pitchFamily="34" charset="0"/>
              <a:ea typeface="ＭＳ Ｐゴシック" charset="-128"/>
              <a:cs typeface="+mn-cs"/>
            </a:endParaRPr>
          </a:p>
          <a:p>
            <a:pPr marL="342900" indent="-342900" algn="l" rtl="0" fontAlgn="base">
              <a:lnSpc>
                <a:spcPct val="80000"/>
              </a:lnSpc>
              <a:spcBef>
                <a:spcPct val="20000"/>
              </a:spcBef>
              <a:spcAft>
                <a:spcPct val="0"/>
              </a:spcAft>
            </a:pPr>
            <a:r>
              <a:rPr lang="en-US" altLang="ja-JP" sz="1400" kern="1200">
                <a:solidFill>
                  <a:srgbClr val="FFFFFF"/>
                </a:solidFill>
                <a:latin typeface="Arial" pitchFamily="34" charset="0"/>
                <a:ea typeface="ＭＳ Ｐゴシック" charset="-128"/>
                <a:cs typeface="+mn-cs"/>
              </a:rPr>
              <a:t>AutoCollage</a:t>
            </a:r>
          </a:p>
          <a:p>
            <a:pPr marL="342900" indent="-342900" algn="l" rtl="0" fontAlgn="base">
              <a:lnSpc>
                <a:spcPct val="80000"/>
              </a:lnSpc>
              <a:spcBef>
                <a:spcPct val="20000"/>
              </a:spcBef>
              <a:spcAft>
                <a:spcPct val="0"/>
              </a:spcAft>
              <a:buFontTx/>
              <a:buChar char="•"/>
            </a:pPr>
            <a:r>
              <a:rPr lang="en-US" altLang="ja-JP" sz="1400" kern="1200">
                <a:solidFill>
                  <a:srgbClr val="FFFFFF"/>
                </a:solidFill>
                <a:latin typeface="Arial" pitchFamily="34" charset="0"/>
                <a:ea typeface="ＭＳ Ｐゴシック" charset="-128"/>
                <a:cs typeface="+mn-cs"/>
              </a:rPr>
              <a:t>Rother  et al (Microsoft Research Cambridge) </a:t>
            </a:r>
          </a:p>
          <a:p>
            <a:pPr marL="342900" indent="-342900" algn="l" rtl="0" fontAlgn="base">
              <a:lnSpc>
                <a:spcPct val="80000"/>
              </a:lnSpc>
              <a:spcBef>
                <a:spcPct val="20000"/>
              </a:spcBef>
              <a:spcAft>
                <a:spcPct val="0"/>
              </a:spcAft>
            </a:pPr>
            <a:endParaRPr lang="en-US" altLang="ja-JP" sz="1400" kern="1200">
              <a:solidFill>
                <a:srgbClr val="FFFFFF"/>
              </a:solidFill>
              <a:latin typeface="Arial" pitchFamily="34" charset="0"/>
              <a:ea typeface="ＭＳ Ｐゴシック" charset="-128"/>
              <a:cs typeface="+mn-cs"/>
            </a:endParaRPr>
          </a:p>
          <a:p>
            <a:pPr marL="342900" indent="-342900" algn="l" rtl="0" fontAlgn="base">
              <a:lnSpc>
                <a:spcPct val="80000"/>
              </a:lnSpc>
              <a:spcBef>
                <a:spcPct val="20000"/>
              </a:spcBef>
              <a:spcAft>
                <a:spcPct val="0"/>
              </a:spcAft>
            </a:pPr>
            <a:r>
              <a:rPr lang="en-US" altLang="ja-JP" sz="1400" kern="1200">
                <a:solidFill>
                  <a:srgbClr val="FFFFFF"/>
                </a:solidFill>
                <a:latin typeface="Arial" pitchFamily="34" charset="0"/>
                <a:ea typeface="ＭＳ Ｐゴシック" charset="-128"/>
                <a:cs typeface="+mn-cs"/>
              </a:rPr>
              <a:t>Photographing Long Scenes With </a:t>
            </a:r>
            <a:br>
              <a:rPr lang="en-US" altLang="ja-JP" sz="1400" kern="1200">
                <a:solidFill>
                  <a:srgbClr val="FFFFFF"/>
                </a:solidFill>
                <a:latin typeface="Arial" pitchFamily="34" charset="0"/>
                <a:ea typeface="ＭＳ Ｐゴシック" charset="-128"/>
                <a:cs typeface="+mn-cs"/>
              </a:rPr>
            </a:br>
            <a:r>
              <a:rPr lang="en-US" altLang="ja-JP" sz="1400" kern="1200">
                <a:solidFill>
                  <a:srgbClr val="FFFFFF"/>
                </a:solidFill>
                <a:latin typeface="Arial" pitchFamily="34" charset="0"/>
                <a:ea typeface="ＭＳ Ｐゴシック" charset="-128"/>
                <a:cs typeface="+mn-cs"/>
              </a:rPr>
              <a:t>Multi-Viewpoint Panoramas</a:t>
            </a:r>
          </a:p>
          <a:p>
            <a:pPr marL="342900" indent="-342900" algn="l" rtl="0" fontAlgn="base">
              <a:lnSpc>
                <a:spcPct val="80000"/>
              </a:lnSpc>
              <a:spcBef>
                <a:spcPct val="20000"/>
              </a:spcBef>
              <a:spcAft>
                <a:spcPct val="0"/>
              </a:spcAft>
              <a:buFontTx/>
              <a:buChar char="•"/>
            </a:pPr>
            <a:r>
              <a:rPr lang="en-US" altLang="ja-JP" sz="1400" kern="1200">
                <a:solidFill>
                  <a:srgbClr val="FFFFFF"/>
                </a:solidFill>
                <a:latin typeface="Arial" pitchFamily="34" charset="0"/>
                <a:ea typeface="ＭＳ Ｐゴシック" charset="-128"/>
                <a:cs typeface="+mn-cs"/>
              </a:rPr>
              <a:t>Agarwala et al (University of Washington) </a:t>
            </a:r>
          </a:p>
          <a:p>
            <a:pPr marL="342900" indent="-342900" algn="l" rtl="0" fontAlgn="base">
              <a:lnSpc>
                <a:spcPct val="80000"/>
              </a:lnSpc>
              <a:spcBef>
                <a:spcPct val="20000"/>
              </a:spcBef>
              <a:spcAft>
                <a:spcPct val="0"/>
              </a:spcAft>
            </a:pPr>
            <a:endParaRPr lang="en-US" altLang="ja-JP" sz="1400" kern="1200">
              <a:solidFill>
                <a:srgbClr val="FFFFFF"/>
              </a:solidFill>
              <a:latin typeface="Arial" pitchFamily="34" charset="0"/>
              <a:ea typeface="ＭＳ Ｐゴシック" charset="-128"/>
              <a:cs typeface="+mn-cs"/>
            </a:endParaRPr>
          </a:p>
          <a:p>
            <a:pPr marL="342900" indent="-342900" algn="l" rtl="0" fontAlgn="base">
              <a:lnSpc>
                <a:spcPct val="80000"/>
              </a:lnSpc>
              <a:spcBef>
                <a:spcPct val="20000"/>
              </a:spcBef>
              <a:spcAft>
                <a:spcPct val="0"/>
              </a:spcAft>
            </a:pPr>
            <a:r>
              <a:rPr lang="en-US" altLang="ja-JP" sz="1400" kern="1200">
                <a:solidFill>
                  <a:srgbClr val="FFFF99"/>
                </a:solidFill>
                <a:latin typeface="Arial" pitchFamily="34" charset="0"/>
                <a:ea typeface="ＭＳ Ｐゴシック" charset="-128"/>
                <a:cs typeface="+mn-cs"/>
              </a:rPr>
              <a:t>Projection Defocus Analysis for Scene Capture and </a:t>
            </a:r>
            <a:br>
              <a:rPr lang="en-US" altLang="ja-JP" sz="1400" kern="1200">
                <a:solidFill>
                  <a:srgbClr val="FFFF99"/>
                </a:solidFill>
                <a:latin typeface="Arial" pitchFamily="34" charset="0"/>
                <a:ea typeface="ＭＳ Ｐゴシック" charset="-128"/>
                <a:cs typeface="+mn-cs"/>
              </a:rPr>
            </a:br>
            <a:r>
              <a:rPr lang="en-US" altLang="ja-JP" sz="1400" kern="1200">
                <a:solidFill>
                  <a:srgbClr val="FFFF99"/>
                </a:solidFill>
                <a:latin typeface="Arial" pitchFamily="34" charset="0"/>
                <a:ea typeface="ＭＳ Ｐゴシック" charset="-128"/>
                <a:cs typeface="+mn-cs"/>
              </a:rPr>
              <a:t>Image Display</a:t>
            </a:r>
          </a:p>
          <a:p>
            <a:pPr marL="342900" indent="-342900" algn="l" rtl="0" fontAlgn="base">
              <a:lnSpc>
                <a:spcPct val="80000"/>
              </a:lnSpc>
              <a:spcBef>
                <a:spcPct val="20000"/>
              </a:spcBef>
              <a:spcAft>
                <a:spcPct val="0"/>
              </a:spcAft>
              <a:buFontTx/>
              <a:buChar char="•"/>
            </a:pPr>
            <a:r>
              <a:rPr lang="en-US" altLang="ja-JP" sz="1400" kern="1200">
                <a:solidFill>
                  <a:srgbClr val="FFFF99"/>
                </a:solidFill>
                <a:latin typeface="Arial" pitchFamily="34" charset="0"/>
                <a:ea typeface="ＭＳ Ｐゴシック" charset="-128"/>
                <a:cs typeface="+mn-cs"/>
              </a:rPr>
              <a:t>Zhang et al  (Columbia University) </a:t>
            </a:r>
          </a:p>
          <a:p>
            <a:pPr marL="342900" indent="-342900" algn="l" rtl="0" fontAlgn="base">
              <a:lnSpc>
                <a:spcPct val="80000"/>
              </a:lnSpc>
              <a:spcBef>
                <a:spcPct val="20000"/>
              </a:spcBef>
              <a:spcAft>
                <a:spcPct val="0"/>
              </a:spcAft>
            </a:pPr>
            <a:endParaRPr lang="en-US" altLang="ja-JP" sz="1400" kern="1200">
              <a:solidFill>
                <a:srgbClr val="FFFF99"/>
              </a:solidFill>
              <a:latin typeface="Arial" pitchFamily="34" charset="0"/>
              <a:ea typeface="ＭＳ Ｐゴシック" charset="-128"/>
              <a:cs typeface="+mn-cs"/>
            </a:endParaRPr>
          </a:p>
          <a:p>
            <a:pPr marL="342900" indent="-342900" algn="l" rtl="0" fontAlgn="base">
              <a:lnSpc>
                <a:spcPct val="80000"/>
              </a:lnSpc>
              <a:spcBef>
                <a:spcPct val="20000"/>
              </a:spcBef>
              <a:spcAft>
                <a:spcPct val="0"/>
              </a:spcAft>
            </a:pPr>
            <a:r>
              <a:rPr lang="en-US" altLang="ja-JP" sz="1400" kern="1200">
                <a:solidFill>
                  <a:srgbClr val="FFFF99"/>
                </a:solidFill>
                <a:latin typeface="Arial" pitchFamily="34" charset="0"/>
                <a:ea typeface="ＭＳ Ｐゴシック" charset="-128"/>
                <a:cs typeface="+mn-cs"/>
              </a:rPr>
              <a:t>Multiview Radial Catadioptric Imaging for Scene Capture</a:t>
            </a:r>
          </a:p>
          <a:p>
            <a:pPr marL="342900" indent="-342900" algn="l" rtl="0" fontAlgn="base">
              <a:lnSpc>
                <a:spcPct val="80000"/>
              </a:lnSpc>
              <a:spcBef>
                <a:spcPct val="20000"/>
              </a:spcBef>
              <a:spcAft>
                <a:spcPct val="0"/>
              </a:spcAft>
              <a:buFontTx/>
              <a:buChar char="•"/>
            </a:pPr>
            <a:r>
              <a:rPr lang="en-US" altLang="ja-JP" sz="1400" kern="1200">
                <a:solidFill>
                  <a:srgbClr val="FFFF99"/>
                </a:solidFill>
                <a:latin typeface="Arial" pitchFamily="34" charset="0"/>
                <a:ea typeface="ＭＳ Ｐゴシック" charset="-128"/>
                <a:cs typeface="+mn-cs"/>
              </a:rPr>
              <a:t>Kuthirummal et al (Columbia University) </a:t>
            </a:r>
          </a:p>
          <a:p>
            <a:pPr marL="342900" indent="-342900" algn="l" rtl="0" fontAlgn="base">
              <a:lnSpc>
                <a:spcPct val="80000"/>
              </a:lnSpc>
              <a:spcBef>
                <a:spcPct val="20000"/>
              </a:spcBef>
              <a:spcAft>
                <a:spcPct val="0"/>
              </a:spcAft>
            </a:pPr>
            <a:endParaRPr lang="en-US" altLang="ja-JP" sz="1400" kern="1200">
              <a:solidFill>
                <a:srgbClr val="FFFF99"/>
              </a:solidFill>
              <a:latin typeface="Arial" pitchFamily="34" charset="0"/>
              <a:ea typeface="ＭＳ Ｐゴシック" charset="-128"/>
              <a:cs typeface="+mn-cs"/>
            </a:endParaRPr>
          </a:p>
          <a:p>
            <a:pPr marL="342900" indent="-342900" algn="l" rtl="0" fontAlgn="base">
              <a:lnSpc>
                <a:spcPct val="80000"/>
              </a:lnSpc>
              <a:spcBef>
                <a:spcPct val="20000"/>
              </a:spcBef>
              <a:spcAft>
                <a:spcPct val="0"/>
              </a:spcAft>
            </a:pPr>
            <a:r>
              <a:rPr lang="en-US" altLang="ja-JP" sz="1400" kern="1200">
                <a:solidFill>
                  <a:srgbClr val="FFFF99"/>
                </a:solidFill>
                <a:latin typeface="Arial" pitchFamily="34" charset="0"/>
                <a:ea typeface="ＭＳ Ｐゴシック" charset="-128"/>
                <a:cs typeface="+mn-cs"/>
              </a:rPr>
              <a:t>Light Field Microscopy (Project)</a:t>
            </a:r>
          </a:p>
          <a:p>
            <a:pPr marL="342900" indent="-342900" algn="l" rtl="0" fontAlgn="base">
              <a:lnSpc>
                <a:spcPct val="80000"/>
              </a:lnSpc>
              <a:spcBef>
                <a:spcPct val="20000"/>
              </a:spcBef>
              <a:spcAft>
                <a:spcPct val="0"/>
              </a:spcAft>
              <a:buFontTx/>
              <a:buChar char="•"/>
            </a:pPr>
            <a:r>
              <a:rPr lang="en-US" altLang="ja-JP" sz="1400" kern="1200">
                <a:solidFill>
                  <a:srgbClr val="FFFF99"/>
                </a:solidFill>
                <a:latin typeface="Arial" pitchFamily="34" charset="0"/>
                <a:ea typeface="ＭＳ Ｐゴシック" charset="-128"/>
                <a:cs typeface="+mn-cs"/>
              </a:rPr>
              <a:t>    Levoy et al (Stanford University) </a:t>
            </a:r>
          </a:p>
          <a:p>
            <a:pPr marL="342900" indent="-342900" algn="l" rtl="0" fontAlgn="base">
              <a:lnSpc>
                <a:spcPct val="80000"/>
              </a:lnSpc>
              <a:spcBef>
                <a:spcPct val="20000"/>
              </a:spcBef>
              <a:spcAft>
                <a:spcPct val="0"/>
              </a:spcAft>
            </a:pPr>
            <a:endParaRPr lang="en-US" altLang="ja-JP" sz="1400" kern="1200">
              <a:solidFill>
                <a:srgbClr val="FFFF99"/>
              </a:solidFill>
              <a:latin typeface="Arial" pitchFamily="34" charset="0"/>
              <a:ea typeface="ＭＳ Ｐゴシック" charset="-128"/>
              <a:cs typeface="+mn-cs"/>
            </a:endParaRPr>
          </a:p>
          <a:p>
            <a:pPr marL="342900" indent="-342900" algn="l" rtl="0" fontAlgn="base">
              <a:lnSpc>
                <a:spcPct val="80000"/>
              </a:lnSpc>
              <a:spcBef>
                <a:spcPct val="20000"/>
              </a:spcBef>
              <a:spcAft>
                <a:spcPct val="0"/>
              </a:spcAft>
            </a:pPr>
            <a:r>
              <a:rPr lang="en-US" altLang="ja-JP" sz="1400" kern="1200">
                <a:solidFill>
                  <a:srgbClr val="FFFFFF"/>
                </a:solidFill>
                <a:latin typeface="Arial" pitchFamily="34" charset="0"/>
                <a:ea typeface="ＭＳ Ｐゴシック" charset="-128"/>
                <a:cs typeface="+mn-cs"/>
              </a:rPr>
              <a:t>Fast Separation of Direct and Global Components of </a:t>
            </a:r>
            <a:br>
              <a:rPr lang="en-US" altLang="ja-JP" sz="1400" kern="1200">
                <a:solidFill>
                  <a:srgbClr val="FFFFFF"/>
                </a:solidFill>
                <a:latin typeface="Arial" pitchFamily="34" charset="0"/>
                <a:ea typeface="ＭＳ Ｐゴシック" charset="-128"/>
                <a:cs typeface="+mn-cs"/>
              </a:rPr>
            </a:br>
            <a:r>
              <a:rPr lang="en-US" altLang="ja-JP" sz="1400" kern="1200">
                <a:solidFill>
                  <a:srgbClr val="FFFFFF"/>
                </a:solidFill>
                <a:latin typeface="Arial" pitchFamily="34" charset="0"/>
                <a:ea typeface="ＭＳ Ｐゴシック" charset="-128"/>
                <a:cs typeface="+mn-cs"/>
              </a:rPr>
              <a:t>a Scene Using High Frequency Illumination</a:t>
            </a:r>
          </a:p>
          <a:p>
            <a:pPr marL="342900" indent="-342900" algn="l" rtl="0" fontAlgn="base">
              <a:lnSpc>
                <a:spcPct val="80000"/>
              </a:lnSpc>
              <a:spcBef>
                <a:spcPct val="20000"/>
              </a:spcBef>
              <a:spcAft>
                <a:spcPct val="0"/>
              </a:spcAft>
              <a:buFontTx/>
              <a:buChar char="•"/>
            </a:pPr>
            <a:r>
              <a:rPr lang="en-US" altLang="ja-JP" sz="1400" kern="1200">
                <a:solidFill>
                  <a:srgbClr val="FFFFFF"/>
                </a:solidFill>
                <a:latin typeface="Arial" pitchFamily="34" charset="0"/>
                <a:ea typeface="ＭＳ Ｐゴシック" charset="-128"/>
                <a:cs typeface="+mn-cs"/>
              </a:rPr>
              <a:t>    Nayar et al (Columbia University)</a:t>
            </a:r>
            <a:endParaRPr lang="en-US" sz="1400" kern="1200">
              <a:solidFill>
                <a:srgbClr val="FFFFFF"/>
              </a:solidFill>
              <a:latin typeface="Arial" pitchFamily="34" charset="0"/>
              <a:ea typeface="+mn-ea"/>
              <a:cs typeface="+mn-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4D4D4D"/>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304800"/>
            <a:ext cx="8991600" cy="1143000"/>
          </a:xfrm>
        </p:spPr>
        <p:txBody>
          <a:bodyPr/>
          <a:lstStyle/>
          <a:p>
            <a:pPr eaLnBrk="1" hangingPunct="1"/>
            <a:r>
              <a:rPr lang="en-US" sz="3600" smtClean="0">
                <a:solidFill>
                  <a:schemeClr val="bg1"/>
                </a:solidFill>
              </a:rPr>
              <a:t>Siggraph 2007 </a:t>
            </a:r>
            <a:br>
              <a:rPr lang="en-US" sz="3600" smtClean="0">
                <a:solidFill>
                  <a:schemeClr val="bg1"/>
                </a:solidFill>
              </a:rPr>
            </a:br>
            <a:r>
              <a:rPr lang="en-US" sz="3600" u="sng" smtClean="0">
                <a:solidFill>
                  <a:schemeClr val="bg1"/>
                </a:solidFill>
              </a:rPr>
              <a:t>19</a:t>
            </a:r>
            <a:r>
              <a:rPr lang="en-US" sz="3600" smtClean="0">
                <a:solidFill>
                  <a:schemeClr val="bg1"/>
                </a:solidFill>
              </a:rPr>
              <a:t> Computational Photography Papers</a:t>
            </a:r>
          </a:p>
        </p:txBody>
      </p:sp>
      <p:sp>
        <p:nvSpPr>
          <p:cNvPr id="64515" name="Rectangle 3"/>
          <p:cNvSpPr>
            <a:spLocks noGrp="1" noChangeArrowheads="1"/>
          </p:cNvSpPr>
          <p:nvPr>
            <p:ph type="body" idx="1"/>
          </p:nvPr>
        </p:nvSpPr>
        <p:spPr>
          <a:xfrm>
            <a:off x="0" y="1600200"/>
            <a:ext cx="8229600" cy="5562600"/>
          </a:xfrm>
        </p:spPr>
        <p:txBody>
          <a:bodyPr/>
          <a:lstStyle/>
          <a:p>
            <a:pPr eaLnBrk="1" hangingPunct="1">
              <a:lnSpc>
                <a:spcPct val="80000"/>
              </a:lnSpc>
            </a:pPr>
            <a:r>
              <a:rPr lang="en-US" altLang="ja-JP" sz="1000" smtClean="0">
                <a:solidFill>
                  <a:schemeClr val="bg1"/>
                </a:solidFill>
                <a:ea typeface="ＭＳ Ｐゴシック" charset="-128"/>
              </a:rPr>
              <a:t>Image Analysis &amp; Enhancement</a:t>
            </a:r>
          </a:p>
          <a:p>
            <a:pPr lvl="2" eaLnBrk="1" hangingPunct="1">
              <a:lnSpc>
                <a:spcPct val="80000"/>
              </a:lnSpc>
            </a:pPr>
            <a:r>
              <a:rPr lang="en-US" altLang="ja-JP" sz="1200" smtClean="0">
                <a:solidFill>
                  <a:schemeClr val="bg1"/>
                </a:solidFill>
                <a:ea typeface="ＭＳ Ｐゴシック" charset="-128"/>
              </a:rPr>
              <a:t>Image Deblurring with Blurred/Noisy Image Pairs </a:t>
            </a:r>
          </a:p>
          <a:p>
            <a:pPr lvl="2" eaLnBrk="1" hangingPunct="1">
              <a:lnSpc>
                <a:spcPct val="80000"/>
              </a:lnSpc>
            </a:pPr>
            <a:r>
              <a:rPr lang="en-US" altLang="ja-JP" sz="1200" smtClean="0">
                <a:solidFill>
                  <a:schemeClr val="bg1"/>
                </a:solidFill>
                <a:ea typeface="ＭＳ Ｐゴシック" charset="-128"/>
              </a:rPr>
              <a:t>Photo Clip Art </a:t>
            </a:r>
          </a:p>
          <a:p>
            <a:pPr lvl="2" eaLnBrk="1" hangingPunct="1">
              <a:lnSpc>
                <a:spcPct val="80000"/>
              </a:lnSpc>
            </a:pPr>
            <a:r>
              <a:rPr lang="en-US" altLang="ja-JP" sz="1200" smtClean="0">
                <a:solidFill>
                  <a:schemeClr val="bg1"/>
                </a:solidFill>
                <a:ea typeface="ＭＳ Ｐゴシック" charset="-128"/>
              </a:rPr>
              <a:t>Scene Completion Using Millions of Photographs </a:t>
            </a:r>
            <a:endParaRPr lang="fr-FR" altLang="ja-JP" sz="1200" smtClean="0">
              <a:solidFill>
                <a:schemeClr val="bg1"/>
              </a:solidFill>
              <a:ea typeface="ＭＳ Ｐゴシック" charset="-128"/>
            </a:endParaRPr>
          </a:p>
          <a:p>
            <a:pPr eaLnBrk="1" hangingPunct="1">
              <a:lnSpc>
                <a:spcPct val="80000"/>
              </a:lnSpc>
            </a:pPr>
            <a:r>
              <a:rPr lang="en-US" altLang="ja-JP" sz="1000" smtClean="0">
                <a:solidFill>
                  <a:schemeClr val="bg1"/>
                </a:solidFill>
                <a:ea typeface="ＭＳ Ｐゴシック" charset="-128"/>
              </a:rPr>
              <a:t>Image Slicing &amp; Stretching</a:t>
            </a:r>
          </a:p>
          <a:p>
            <a:pPr lvl="2" eaLnBrk="1" hangingPunct="1">
              <a:lnSpc>
                <a:spcPct val="80000"/>
              </a:lnSpc>
            </a:pPr>
            <a:r>
              <a:rPr lang="en-US" altLang="ja-JP" sz="1200" smtClean="0">
                <a:solidFill>
                  <a:schemeClr val="bg1"/>
                </a:solidFill>
                <a:ea typeface="ＭＳ Ｐゴシック" charset="-128"/>
              </a:rPr>
              <a:t>Soft Scissors: An Interactive Tool for Realtime High Quality Matting </a:t>
            </a:r>
          </a:p>
          <a:p>
            <a:pPr lvl="2" eaLnBrk="1" hangingPunct="1">
              <a:lnSpc>
                <a:spcPct val="80000"/>
              </a:lnSpc>
            </a:pPr>
            <a:r>
              <a:rPr lang="en-US" altLang="ja-JP" sz="1200" smtClean="0">
                <a:solidFill>
                  <a:schemeClr val="bg1"/>
                </a:solidFill>
                <a:ea typeface="ＭＳ Ｐゴシック" charset="-128"/>
              </a:rPr>
              <a:t>Seam Carving for Content-Aware Image Resizing </a:t>
            </a:r>
          </a:p>
          <a:p>
            <a:pPr lvl="2" eaLnBrk="1" hangingPunct="1">
              <a:lnSpc>
                <a:spcPct val="80000"/>
              </a:lnSpc>
            </a:pPr>
            <a:r>
              <a:rPr lang="en-US" altLang="ja-JP" sz="1200" smtClean="0">
                <a:solidFill>
                  <a:schemeClr val="bg1"/>
                </a:solidFill>
                <a:ea typeface="ＭＳ Ｐゴシック" charset="-128"/>
              </a:rPr>
              <a:t>Image Vectorization Using Optimized Gradient Meshes </a:t>
            </a:r>
          </a:p>
          <a:p>
            <a:pPr lvl="2" eaLnBrk="1" hangingPunct="1">
              <a:lnSpc>
                <a:spcPct val="80000"/>
              </a:lnSpc>
            </a:pPr>
            <a:r>
              <a:rPr lang="en-US" altLang="ja-JP" sz="1200" smtClean="0">
                <a:solidFill>
                  <a:schemeClr val="bg1"/>
                </a:solidFill>
                <a:ea typeface="ＭＳ Ｐゴシック" charset="-128"/>
              </a:rPr>
              <a:t>Detail-Preserving Shape Deformation in Image Editing </a:t>
            </a:r>
          </a:p>
          <a:p>
            <a:pPr eaLnBrk="1" hangingPunct="1">
              <a:lnSpc>
                <a:spcPct val="80000"/>
              </a:lnSpc>
            </a:pPr>
            <a:r>
              <a:rPr lang="en-US" altLang="ja-JP" sz="1000" smtClean="0">
                <a:solidFill>
                  <a:schemeClr val="bg1"/>
                </a:solidFill>
                <a:ea typeface="ＭＳ Ｐゴシック" charset="-128"/>
              </a:rPr>
              <a:t>Light Field &amp; High-Dynamic-Range Imaging</a:t>
            </a:r>
          </a:p>
          <a:p>
            <a:pPr lvl="2" eaLnBrk="1" hangingPunct="1">
              <a:lnSpc>
                <a:spcPct val="80000"/>
              </a:lnSpc>
            </a:pPr>
            <a:r>
              <a:rPr lang="en-US" altLang="ja-JP" sz="1200" smtClean="0">
                <a:solidFill>
                  <a:schemeClr val="bg1"/>
                </a:solidFill>
                <a:ea typeface="ＭＳ Ｐゴシック" charset="-128"/>
              </a:rPr>
              <a:t>Veiling Glare in High-Dynamic-Range Imaging </a:t>
            </a:r>
          </a:p>
          <a:p>
            <a:pPr lvl="2" eaLnBrk="1" hangingPunct="1">
              <a:lnSpc>
                <a:spcPct val="80000"/>
              </a:lnSpc>
            </a:pPr>
            <a:r>
              <a:rPr lang="en-US" altLang="ja-JP" sz="1200" smtClean="0">
                <a:solidFill>
                  <a:schemeClr val="bg1"/>
                </a:solidFill>
                <a:ea typeface="ＭＳ Ｐゴシック" charset="-128"/>
              </a:rPr>
              <a:t>Ldr2Hdr: On-the-Fly Reverse Tone Mapping of Legacy Video and Photographs </a:t>
            </a:r>
          </a:p>
          <a:p>
            <a:pPr eaLnBrk="1" hangingPunct="1">
              <a:lnSpc>
                <a:spcPct val="80000"/>
              </a:lnSpc>
            </a:pPr>
            <a:r>
              <a:rPr lang="en-US" altLang="ja-JP" sz="1000" smtClean="0">
                <a:solidFill>
                  <a:schemeClr val="bg1"/>
                </a:solidFill>
                <a:ea typeface="ＭＳ Ｐゴシック" charset="-128"/>
              </a:rPr>
              <a:t>Appearance Capture &amp; Editing</a:t>
            </a:r>
          </a:p>
          <a:p>
            <a:pPr lvl="2" eaLnBrk="1" hangingPunct="1">
              <a:lnSpc>
                <a:spcPct val="80000"/>
              </a:lnSpc>
            </a:pPr>
            <a:r>
              <a:rPr lang="en-US" altLang="ja-JP" sz="1200" smtClean="0">
                <a:solidFill>
                  <a:schemeClr val="bg1"/>
                </a:solidFill>
                <a:ea typeface="ＭＳ Ｐゴシック" charset="-128"/>
              </a:rPr>
              <a:t>Multiscale Shape and Detail Enhancement from Multi-light Image Collections </a:t>
            </a:r>
          </a:p>
          <a:p>
            <a:pPr eaLnBrk="1" hangingPunct="1">
              <a:lnSpc>
                <a:spcPct val="80000"/>
              </a:lnSpc>
            </a:pPr>
            <a:r>
              <a:rPr lang="en-US" altLang="ja-JP" sz="1000" smtClean="0">
                <a:solidFill>
                  <a:schemeClr val="bg1"/>
                </a:solidFill>
                <a:ea typeface="ＭＳ Ｐゴシック" charset="-128"/>
              </a:rPr>
              <a:t>Computational Cameras</a:t>
            </a:r>
          </a:p>
          <a:p>
            <a:pPr lvl="2" eaLnBrk="1" hangingPunct="1">
              <a:lnSpc>
                <a:spcPct val="80000"/>
              </a:lnSpc>
            </a:pPr>
            <a:r>
              <a:rPr lang="en-US" altLang="ja-JP" sz="1200" smtClean="0">
                <a:solidFill>
                  <a:schemeClr val="bg1"/>
                </a:solidFill>
                <a:ea typeface="ＭＳ Ｐゴシック" charset="-128"/>
              </a:rPr>
              <a:t>Active Refocusing of Images and Videos </a:t>
            </a:r>
            <a:endParaRPr lang="fr-FR" altLang="ja-JP" sz="1200" smtClean="0">
              <a:solidFill>
                <a:schemeClr val="bg1"/>
              </a:solidFill>
              <a:ea typeface="ＭＳ Ｐゴシック" charset="-128"/>
            </a:endParaRPr>
          </a:p>
          <a:p>
            <a:pPr lvl="2" eaLnBrk="1" hangingPunct="1">
              <a:lnSpc>
                <a:spcPct val="80000"/>
              </a:lnSpc>
            </a:pPr>
            <a:r>
              <a:rPr lang="en-US" altLang="ja-JP" sz="1200" smtClean="0">
                <a:solidFill>
                  <a:schemeClr val="bg1"/>
                </a:solidFill>
                <a:ea typeface="ＭＳ Ｐゴシック" charset="-128"/>
              </a:rPr>
              <a:t>Multi-Aperture Photography </a:t>
            </a:r>
          </a:p>
          <a:p>
            <a:pPr lvl="2" eaLnBrk="1" hangingPunct="1">
              <a:lnSpc>
                <a:spcPct val="80000"/>
              </a:lnSpc>
            </a:pPr>
            <a:r>
              <a:rPr lang="en-US" altLang="ja-JP" sz="1200" smtClean="0">
                <a:solidFill>
                  <a:schemeClr val="bg1"/>
                </a:solidFill>
                <a:ea typeface="ＭＳ Ｐゴシック" charset="-128"/>
              </a:rPr>
              <a:t>Dappled Photography: Mask-Enhanced Cameras for Heterodyned Light Fields and Coded Aperture Refocusing </a:t>
            </a:r>
          </a:p>
          <a:p>
            <a:pPr lvl="2" eaLnBrk="1" hangingPunct="1">
              <a:lnSpc>
                <a:spcPct val="80000"/>
              </a:lnSpc>
            </a:pPr>
            <a:r>
              <a:rPr lang="en-US" altLang="ja-JP" sz="1200" smtClean="0">
                <a:solidFill>
                  <a:schemeClr val="bg1"/>
                </a:solidFill>
                <a:ea typeface="ＭＳ Ｐゴシック" charset="-128"/>
              </a:rPr>
              <a:t>Image and Depth from a Conventional Camera with a Coded Aperture </a:t>
            </a:r>
          </a:p>
          <a:p>
            <a:pPr eaLnBrk="1" hangingPunct="1">
              <a:lnSpc>
                <a:spcPct val="80000"/>
              </a:lnSpc>
            </a:pPr>
            <a:r>
              <a:rPr lang="en-US" altLang="ja-JP" sz="1000" smtClean="0">
                <a:solidFill>
                  <a:schemeClr val="bg1"/>
                </a:solidFill>
                <a:ea typeface="ＭＳ Ｐゴシック" charset="-128"/>
              </a:rPr>
              <a:t>Big Images</a:t>
            </a:r>
          </a:p>
          <a:p>
            <a:pPr lvl="2" eaLnBrk="1" hangingPunct="1">
              <a:lnSpc>
                <a:spcPct val="80000"/>
              </a:lnSpc>
            </a:pPr>
            <a:r>
              <a:rPr lang="en-US" altLang="ja-JP" sz="1200" smtClean="0">
                <a:solidFill>
                  <a:schemeClr val="bg1"/>
                </a:solidFill>
                <a:ea typeface="ＭＳ Ｐゴシック" charset="-128"/>
              </a:rPr>
              <a:t>Capturing and Viewing Gigapixel Images </a:t>
            </a:r>
          </a:p>
          <a:p>
            <a:pPr lvl="2" eaLnBrk="1" hangingPunct="1">
              <a:lnSpc>
                <a:spcPct val="80000"/>
              </a:lnSpc>
            </a:pPr>
            <a:r>
              <a:rPr lang="en-US" altLang="ja-JP" sz="1200" smtClean="0">
                <a:solidFill>
                  <a:schemeClr val="bg1"/>
                </a:solidFill>
                <a:ea typeface="ＭＳ Ｐゴシック" charset="-128"/>
              </a:rPr>
              <a:t>Efficient Gradient-Domain Compositing Using Quadtrees </a:t>
            </a:r>
          </a:p>
          <a:p>
            <a:pPr eaLnBrk="1" hangingPunct="1">
              <a:lnSpc>
                <a:spcPct val="80000"/>
              </a:lnSpc>
            </a:pPr>
            <a:r>
              <a:rPr lang="en-US" altLang="ja-JP" sz="1000" smtClean="0">
                <a:solidFill>
                  <a:schemeClr val="bg1"/>
                </a:solidFill>
                <a:ea typeface="ＭＳ Ｐゴシック" charset="-128"/>
              </a:rPr>
              <a:t>Video Processing</a:t>
            </a:r>
          </a:p>
          <a:p>
            <a:pPr lvl="2" eaLnBrk="1" hangingPunct="1">
              <a:lnSpc>
                <a:spcPct val="80000"/>
              </a:lnSpc>
            </a:pPr>
            <a:r>
              <a:rPr lang="en-US" altLang="ja-JP" sz="1200" smtClean="0">
                <a:solidFill>
                  <a:schemeClr val="bg1"/>
                </a:solidFill>
                <a:ea typeface="ＭＳ Ｐゴシック" charset="-128"/>
              </a:rPr>
              <a:t>Factored Time-Lapse Video </a:t>
            </a:r>
          </a:p>
          <a:p>
            <a:pPr lvl="2" eaLnBrk="1" hangingPunct="1">
              <a:lnSpc>
                <a:spcPct val="80000"/>
              </a:lnSpc>
            </a:pPr>
            <a:r>
              <a:rPr lang="en-US" altLang="ja-JP" sz="1200" smtClean="0">
                <a:solidFill>
                  <a:schemeClr val="bg1"/>
                </a:solidFill>
                <a:ea typeface="ＭＳ Ｐゴシック" charset="-128"/>
              </a:rPr>
              <a:t>Computational Time-Lapse Video (project page) </a:t>
            </a:r>
          </a:p>
          <a:p>
            <a:pPr lvl="2" eaLnBrk="1" hangingPunct="1">
              <a:lnSpc>
                <a:spcPct val="80000"/>
              </a:lnSpc>
            </a:pPr>
            <a:r>
              <a:rPr lang="en-US" altLang="ja-JP" sz="1200" smtClean="0">
                <a:solidFill>
                  <a:schemeClr val="bg1"/>
                </a:solidFill>
                <a:ea typeface="ＭＳ Ｐゴシック" charset="-128"/>
              </a:rPr>
              <a:t>Real-Time Edge-Aware Image Processing With the Bilateral Grid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304800"/>
            <a:ext cx="8991600" cy="1143000"/>
          </a:xfrm>
        </p:spPr>
        <p:txBody>
          <a:bodyPr/>
          <a:lstStyle/>
          <a:p>
            <a:pPr eaLnBrk="1" hangingPunct="1"/>
            <a:r>
              <a:rPr lang="en-US" sz="3600" smtClean="0">
                <a:solidFill>
                  <a:schemeClr val="bg1"/>
                </a:solidFill>
              </a:rPr>
              <a:t>Siggraph 2008 </a:t>
            </a:r>
            <a:br>
              <a:rPr lang="en-US" sz="3600" smtClean="0">
                <a:solidFill>
                  <a:schemeClr val="bg1"/>
                </a:solidFill>
              </a:rPr>
            </a:br>
            <a:r>
              <a:rPr lang="en-US" sz="3600" u="sng" smtClean="0">
                <a:solidFill>
                  <a:schemeClr val="bg1"/>
                </a:solidFill>
              </a:rPr>
              <a:t>19</a:t>
            </a:r>
            <a:r>
              <a:rPr lang="en-US" sz="3600" smtClean="0">
                <a:solidFill>
                  <a:schemeClr val="bg1"/>
                </a:solidFill>
              </a:rPr>
              <a:t> Computational Photography Papers</a:t>
            </a:r>
          </a:p>
        </p:txBody>
      </p:sp>
      <p:sp>
        <p:nvSpPr>
          <p:cNvPr id="281603" name="Rectangle 3"/>
          <p:cNvSpPr>
            <a:spLocks noGrp="1" noChangeArrowheads="1"/>
          </p:cNvSpPr>
          <p:nvPr>
            <p:ph type="body" idx="1"/>
          </p:nvPr>
        </p:nvSpPr>
        <p:spPr>
          <a:xfrm>
            <a:off x="0" y="1600200"/>
            <a:ext cx="8229600" cy="5562600"/>
          </a:xfrm>
        </p:spPr>
        <p:txBody>
          <a:bodyPr/>
          <a:lstStyle/>
          <a:p>
            <a:pPr eaLnBrk="1" hangingPunct="1">
              <a:defRPr/>
            </a:pPr>
            <a:r>
              <a:rPr lang="en-US" sz="1200" dirty="0" smtClean="0">
                <a:solidFill>
                  <a:schemeClr val="bg1"/>
                </a:solidFill>
              </a:rPr>
              <a:t>Computational Photography &amp; Display</a:t>
            </a:r>
          </a:p>
          <a:p>
            <a:pPr lvl="1" eaLnBrk="1" hangingPunct="1">
              <a:defRPr/>
            </a:pPr>
            <a:r>
              <a:rPr lang="en-US" sz="1050" dirty="0" smtClean="0">
                <a:solidFill>
                  <a:schemeClr val="bg1"/>
                </a:solidFill>
              </a:rPr>
              <a:t>Programmable Aperture Photography: Multiplexed Light Field Acquisition </a:t>
            </a:r>
          </a:p>
          <a:p>
            <a:pPr lvl="1" eaLnBrk="1" hangingPunct="1">
              <a:defRPr/>
            </a:pPr>
            <a:r>
              <a:rPr lang="en-US" sz="1050" dirty="0" smtClean="0">
                <a:solidFill>
                  <a:schemeClr val="bg1"/>
                </a:solidFill>
              </a:rPr>
              <a:t>Glare Aware Photography: 4D Ray Sampling for Reducing Glare Effects of Camera Lenses </a:t>
            </a:r>
          </a:p>
          <a:p>
            <a:pPr lvl="1" eaLnBrk="1" hangingPunct="1">
              <a:defRPr/>
            </a:pPr>
            <a:r>
              <a:rPr lang="en-US" sz="1050" dirty="0" smtClean="0">
                <a:solidFill>
                  <a:schemeClr val="bg1"/>
                </a:solidFill>
              </a:rPr>
              <a:t>Light-Field Transfer: Global Illumination Between Real and Synthetic Objects </a:t>
            </a:r>
          </a:p>
          <a:p>
            <a:pPr eaLnBrk="1" hangingPunct="1">
              <a:defRPr/>
            </a:pPr>
            <a:r>
              <a:rPr lang="en-US" sz="1200" dirty="0" err="1" smtClean="0">
                <a:solidFill>
                  <a:schemeClr val="bg1"/>
                </a:solidFill>
              </a:rPr>
              <a:t>Deblurring</a:t>
            </a:r>
            <a:r>
              <a:rPr lang="en-US" sz="1200" dirty="0" smtClean="0">
                <a:solidFill>
                  <a:schemeClr val="bg1"/>
                </a:solidFill>
              </a:rPr>
              <a:t> &amp; </a:t>
            </a:r>
            <a:r>
              <a:rPr lang="en-US" sz="1200" dirty="0" err="1" smtClean="0">
                <a:solidFill>
                  <a:schemeClr val="bg1"/>
                </a:solidFill>
              </a:rPr>
              <a:t>Dehazing</a:t>
            </a:r>
            <a:endParaRPr lang="en-US" sz="1200" dirty="0" smtClean="0">
              <a:solidFill>
                <a:schemeClr val="bg1"/>
              </a:solidFill>
            </a:endParaRPr>
          </a:p>
          <a:p>
            <a:pPr lvl="1" eaLnBrk="1" hangingPunct="1">
              <a:defRPr/>
            </a:pPr>
            <a:r>
              <a:rPr lang="en-US" sz="1000" dirty="0" smtClean="0">
                <a:solidFill>
                  <a:schemeClr val="bg1"/>
                </a:solidFill>
              </a:rPr>
              <a:t>Motion Invariant Photography </a:t>
            </a:r>
          </a:p>
          <a:p>
            <a:pPr lvl="1" eaLnBrk="1" hangingPunct="1">
              <a:defRPr/>
            </a:pPr>
            <a:r>
              <a:rPr lang="en-US" sz="1000" dirty="0" smtClean="0">
                <a:solidFill>
                  <a:schemeClr val="bg1"/>
                </a:solidFill>
              </a:rPr>
              <a:t>Single Image </a:t>
            </a:r>
            <a:r>
              <a:rPr lang="en-US" sz="1000" dirty="0" err="1" smtClean="0">
                <a:solidFill>
                  <a:schemeClr val="bg1"/>
                </a:solidFill>
              </a:rPr>
              <a:t>Dehazing</a:t>
            </a:r>
            <a:r>
              <a:rPr lang="en-US" sz="1000" dirty="0" smtClean="0">
                <a:solidFill>
                  <a:schemeClr val="bg1"/>
                </a:solidFill>
              </a:rPr>
              <a:t> </a:t>
            </a:r>
          </a:p>
          <a:p>
            <a:pPr lvl="1" eaLnBrk="1" hangingPunct="1">
              <a:defRPr/>
            </a:pPr>
            <a:r>
              <a:rPr lang="en-US" sz="1000" dirty="0" smtClean="0">
                <a:solidFill>
                  <a:schemeClr val="bg1"/>
                </a:solidFill>
              </a:rPr>
              <a:t>High-Quality Motion </a:t>
            </a:r>
            <a:r>
              <a:rPr lang="en-US" sz="1000" dirty="0" err="1" smtClean="0">
                <a:solidFill>
                  <a:schemeClr val="bg1"/>
                </a:solidFill>
              </a:rPr>
              <a:t>Deblurring</a:t>
            </a:r>
            <a:r>
              <a:rPr lang="en-US" sz="1000" dirty="0" smtClean="0">
                <a:solidFill>
                  <a:schemeClr val="bg1"/>
                </a:solidFill>
              </a:rPr>
              <a:t> From a Single Image </a:t>
            </a:r>
          </a:p>
          <a:p>
            <a:pPr lvl="1" eaLnBrk="1" hangingPunct="1">
              <a:defRPr/>
            </a:pPr>
            <a:r>
              <a:rPr lang="en-US" sz="1000" dirty="0" smtClean="0">
                <a:solidFill>
                  <a:schemeClr val="bg1"/>
                </a:solidFill>
              </a:rPr>
              <a:t>Progressive Inter-scale and intra-scale Non-blind Image </a:t>
            </a:r>
            <a:r>
              <a:rPr lang="en-US" sz="1000" dirty="0" err="1" smtClean="0">
                <a:solidFill>
                  <a:schemeClr val="bg1"/>
                </a:solidFill>
              </a:rPr>
              <a:t>Deconvolution</a:t>
            </a:r>
            <a:r>
              <a:rPr lang="en-US" sz="1000" dirty="0" smtClean="0">
                <a:solidFill>
                  <a:schemeClr val="bg1"/>
                </a:solidFill>
              </a:rPr>
              <a:t> </a:t>
            </a:r>
            <a:endParaRPr lang="en-US" sz="1200" dirty="0" smtClean="0">
              <a:solidFill>
                <a:schemeClr val="bg1"/>
              </a:solidFill>
            </a:endParaRPr>
          </a:p>
          <a:p>
            <a:pPr eaLnBrk="1" hangingPunct="1">
              <a:defRPr/>
            </a:pPr>
            <a:r>
              <a:rPr lang="en-US" sz="1200" dirty="0" smtClean="0">
                <a:solidFill>
                  <a:schemeClr val="bg1"/>
                </a:solidFill>
              </a:rPr>
              <a:t>Faces &amp; Reflectance</a:t>
            </a:r>
          </a:p>
          <a:p>
            <a:pPr lvl="1" eaLnBrk="1" hangingPunct="1">
              <a:defRPr/>
            </a:pPr>
            <a:r>
              <a:rPr lang="en-US" sz="1000" dirty="0" smtClean="0">
                <a:solidFill>
                  <a:schemeClr val="bg1"/>
                </a:solidFill>
              </a:rPr>
              <a:t>Data-driven enhancement of facial attractiveness </a:t>
            </a:r>
          </a:p>
          <a:p>
            <a:pPr lvl="1" eaLnBrk="1" hangingPunct="1">
              <a:defRPr/>
            </a:pPr>
            <a:r>
              <a:rPr lang="en-US" sz="1000" dirty="0" smtClean="0">
                <a:solidFill>
                  <a:schemeClr val="bg1"/>
                </a:solidFill>
              </a:rPr>
              <a:t>Face Swapping: Automatic Face Replacement in Photographs (Project) </a:t>
            </a:r>
          </a:p>
          <a:p>
            <a:pPr lvl="1" eaLnBrk="1" hangingPunct="1">
              <a:defRPr/>
            </a:pPr>
            <a:r>
              <a:rPr lang="en-US" sz="1000" dirty="0" err="1" smtClean="0">
                <a:solidFill>
                  <a:schemeClr val="bg1"/>
                </a:solidFill>
              </a:rPr>
              <a:t>AppProp</a:t>
            </a:r>
            <a:r>
              <a:rPr lang="en-US" sz="1000" dirty="0" smtClean="0">
                <a:solidFill>
                  <a:schemeClr val="bg1"/>
                </a:solidFill>
              </a:rPr>
              <a:t>: All-Pairs Appearance-Space Edit Propagation </a:t>
            </a:r>
            <a:endParaRPr lang="en-US" sz="1200" dirty="0" smtClean="0">
              <a:solidFill>
                <a:schemeClr val="bg1"/>
              </a:solidFill>
            </a:endParaRPr>
          </a:p>
          <a:p>
            <a:pPr eaLnBrk="1" hangingPunct="1">
              <a:defRPr/>
            </a:pPr>
            <a:r>
              <a:rPr lang="en-US" sz="1200" dirty="0" smtClean="0">
                <a:solidFill>
                  <a:schemeClr val="bg1"/>
                </a:solidFill>
              </a:rPr>
              <a:t>Image Collections &amp; Video</a:t>
            </a:r>
          </a:p>
          <a:p>
            <a:pPr lvl="1" eaLnBrk="1" hangingPunct="1">
              <a:defRPr/>
            </a:pPr>
            <a:r>
              <a:rPr lang="en-US" sz="1000" dirty="0" smtClean="0">
                <a:solidFill>
                  <a:schemeClr val="bg1"/>
                </a:solidFill>
              </a:rPr>
              <a:t>Factoring Repeated Content Within and Among Images </a:t>
            </a:r>
          </a:p>
          <a:p>
            <a:pPr lvl="1" eaLnBrk="1" hangingPunct="1">
              <a:defRPr/>
            </a:pPr>
            <a:r>
              <a:rPr lang="en-US" sz="1000" dirty="0" smtClean="0">
                <a:solidFill>
                  <a:schemeClr val="bg1"/>
                </a:solidFill>
              </a:rPr>
              <a:t>Finding Paths through the World's Photos </a:t>
            </a:r>
          </a:p>
          <a:p>
            <a:pPr lvl="1" eaLnBrk="1" hangingPunct="1">
              <a:defRPr/>
            </a:pPr>
            <a:r>
              <a:rPr lang="en-US" sz="1000" dirty="0" smtClean="0">
                <a:solidFill>
                  <a:schemeClr val="bg1"/>
                </a:solidFill>
              </a:rPr>
              <a:t>Improved Seam Carving for Video Retargeting (Project) </a:t>
            </a:r>
          </a:p>
          <a:p>
            <a:pPr lvl="1" eaLnBrk="1" hangingPunct="1">
              <a:defRPr/>
            </a:pPr>
            <a:r>
              <a:rPr lang="en-US" sz="1000" dirty="0" smtClean="0">
                <a:solidFill>
                  <a:schemeClr val="bg1"/>
                </a:solidFill>
              </a:rPr>
              <a:t>Unwrap Mosaics: A new representation for video editing (Project) </a:t>
            </a:r>
            <a:endParaRPr lang="en-US" sz="1200" dirty="0" smtClean="0">
              <a:solidFill>
                <a:schemeClr val="bg1"/>
              </a:solidFill>
            </a:endParaRPr>
          </a:p>
          <a:p>
            <a:pPr eaLnBrk="1" hangingPunct="1">
              <a:defRPr/>
            </a:pPr>
            <a:r>
              <a:rPr lang="en-US" sz="1200" dirty="0" smtClean="0">
                <a:solidFill>
                  <a:schemeClr val="bg1"/>
                </a:solidFill>
              </a:rPr>
              <a:t>Perception &amp; Hallucination</a:t>
            </a:r>
          </a:p>
          <a:p>
            <a:pPr lvl="1" eaLnBrk="1" hangingPunct="1">
              <a:defRPr/>
            </a:pPr>
            <a:r>
              <a:rPr lang="en-US" sz="1000" dirty="0" smtClean="0">
                <a:solidFill>
                  <a:schemeClr val="bg1"/>
                </a:solidFill>
              </a:rPr>
              <a:t>A Perceptually Validated Model for Surface Depth Hallucination </a:t>
            </a:r>
          </a:p>
          <a:p>
            <a:pPr lvl="1" eaLnBrk="1" hangingPunct="1">
              <a:defRPr/>
            </a:pPr>
            <a:r>
              <a:rPr lang="en-US" sz="1000" dirty="0" smtClean="0">
                <a:solidFill>
                  <a:schemeClr val="bg1"/>
                </a:solidFill>
              </a:rPr>
              <a:t>A Perception-based Color Space for Illumination-invariant Image Processing </a:t>
            </a:r>
          </a:p>
          <a:p>
            <a:pPr lvl="1" eaLnBrk="1" hangingPunct="1">
              <a:defRPr/>
            </a:pPr>
            <a:r>
              <a:rPr lang="en-US" sz="1000" dirty="0" smtClean="0">
                <a:solidFill>
                  <a:schemeClr val="bg1"/>
                </a:solidFill>
              </a:rPr>
              <a:t>Self-Animating Images: Illusory Motion Using Repeated Asymmetric Patterns </a:t>
            </a:r>
            <a:endParaRPr lang="en-US" sz="1200" dirty="0" smtClean="0">
              <a:solidFill>
                <a:schemeClr val="bg1"/>
              </a:solidFill>
            </a:endParaRPr>
          </a:p>
          <a:p>
            <a:pPr eaLnBrk="1" hangingPunct="1">
              <a:defRPr/>
            </a:pPr>
            <a:r>
              <a:rPr lang="en-US" sz="1200" dirty="0" smtClean="0">
                <a:solidFill>
                  <a:schemeClr val="bg1"/>
                </a:solidFill>
              </a:rPr>
              <a:t>Tone &amp; Color</a:t>
            </a:r>
          </a:p>
          <a:p>
            <a:pPr lvl="1" eaLnBrk="1" hangingPunct="1">
              <a:defRPr/>
            </a:pPr>
            <a:r>
              <a:rPr lang="en-US" sz="1000" dirty="0" smtClean="0">
                <a:solidFill>
                  <a:schemeClr val="bg1"/>
                </a:solidFill>
              </a:rPr>
              <a:t>Edge-preserving decompositions for multi-scale tone and detail manipulation </a:t>
            </a:r>
          </a:p>
          <a:p>
            <a:pPr lvl="1" eaLnBrk="1" hangingPunct="1">
              <a:defRPr/>
            </a:pPr>
            <a:r>
              <a:rPr lang="en-US" sz="1000" dirty="0" smtClean="0">
                <a:solidFill>
                  <a:schemeClr val="bg1"/>
                </a:solidFill>
              </a:rPr>
              <a:t>Light Mixture Estimation for Spatially Varying White Balance </a:t>
            </a:r>
          </a:p>
          <a:p>
            <a:pPr eaLnBrk="1" hangingPunct="1">
              <a:lnSpc>
                <a:spcPct val="80000"/>
              </a:lnSpc>
              <a:buFontTx/>
              <a:buNone/>
              <a:defRPr/>
            </a:pPr>
            <a:endParaRPr lang="en-US" altLang="ja-JP" sz="1200" dirty="0" smtClean="0">
              <a:solidFill>
                <a:schemeClr val="bg1"/>
              </a:solidFill>
              <a:ea typeface="ＭＳ Ｐゴシック"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eaLnBrk="1" hangingPunct="1">
              <a:defRPr/>
            </a:pPr>
            <a:r>
              <a:rPr lang="en-US" smtClean="0"/>
              <a:t>More ..</a:t>
            </a:r>
          </a:p>
        </p:txBody>
      </p:sp>
      <p:sp>
        <p:nvSpPr>
          <p:cNvPr id="287747" name="Rectangle 3"/>
          <p:cNvSpPr>
            <a:spLocks noGrp="1" noChangeArrowheads="1"/>
          </p:cNvSpPr>
          <p:nvPr>
            <p:ph type="body" idx="1"/>
          </p:nvPr>
        </p:nvSpPr>
        <p:spPr>
          <a:xfrm>
            <a:off x="152400" y="304800"/>
            <a:ext cx="8839200" cy="5486400"/>
          </a:xfrm>
        </p:spPr>
        <p:txBody>
          <a:bodyPr/>
          <a:lstStyle/>
          <a:p>
            <a:pPr eaLnBrk="1" hangingPunct="1">
              <a:lnSpc>
                <a:spcPct val="90000"/>
              </a:lnSpc>
              <a:defRPr/>
            </a:pPr>
            <a:r>
              <a:rPr lang="en-US" sz="2800" dirty="0" smtClean="0"/>
              <a:t>Articles</a:t>
            </a:r>
          </a:p>
          <a:p>
            <a:pPr lvl="2" eaLnBrk="1" hangingPunct="1">
              <a:lnSpc>
                <a:spcPct val="90000"/>
              </a:lnSpc>
              <a:defRPr/>
            </a:pPr>
            <a:r>
              <a:rPr lang="en-US" sz="2000" dirty="0" smtClean="0"/>
              <a:t>IEEE Computer, </a:t>
            </a:r>
          </a:p>
          <a:p>
            <a:pPr lvl="3" eaLnBrk="1" hangingPunct="1">
              <a:lnSpc>
                <a:spcPct val="90000"/>
              </a:lnSpc>
              <a:defRPr/>
            </a:pPr>
            <a:r>
              <a:rPr lang="en-US" sz="1600" dirty="0" smtClean="0"/>
              <a:t>August 2006 Special Issue</a:t>
            </a:r>
          </a:p>
          <a:p>
            <a:pPr lvl="3" eaLnBrk="1" hangingPunct="1">
              <a:lnSpc>
                <a:spcPct val="90000"/>
              </a:lnSpc>
              <a:defRPr/>
            </a:pPr>
            <a:r>
              <a:rPr lang="en-US" sz="1600" dirty="0" err="1" smtClean="0"/>
              <a:t>Bimber</a:t>
            </a:r>
            <a:r>
              <a:rPr lang="en-US" sz="1600" dirty="0" smtClean="0"/>
              <a:t>, </a:t>
            </a:r>
            <a:r>
              <a:rPr lang="en-US" sz="1600" dirty="0" err="1" smtClean="0"/>
              <a:t>Nayar</a:t>
            </a:r>
            <a:r>
              <a:rPr lang="en-US" sz="1600" dirty="0" smtClean="0"/>
              <a:t>, </a:t>
            </a:r>
            <a:r>
              <a:rPr lang="en-US" sz="1600" dirty="0" err="1" smtClean="0"/>
              <a:t>Levoy</a:t>
            </a:r>
            <a:r>
              <a:rPr lang="en-US" sz="1600" dirty="0" smtClean="0"/>
              <a:t>, </a:t>
            </a:r>
            <a:r>
              <a:rPr lang="en-US" sz="1600" dirty="0" err="1" smtClean="0"/>
              <a:t>Debevec</a:t>
            </a:r>
            <a:r>
              <a:rPr lang="en-US" sz="1600" dirty="0" smtClean="0"/>
              <a:t>, Cohen/</a:t>
            </a:r>
            <a:r>
              <a:rPr lang="en-US" sz="1600" dirty="0" err="1" smtClean="0"/>
              <a:t>Szeliski</a:t>
            </a:r>
            <a:endParaRPr lang="en-US" sz="1600" dirty="0" smtClean="0"/>
          </a:p>
          <a:p>
            <a:pPr lvl="2" eaLnBrk="1" hangingPunct="1">
              <a:lnSpc>
                <a:spcPct val="90000"/>
              </a:lnSpc>
              <a:defRPr/>
            </a:pPr>
            <a:r>
              <a:rPr lang="en-US" sz="2000" dirty="0" smtClean="0"/>
              <a:t>IEEE CG&amp;A, </a:t>
            </a:r>
          </a:p>
          <a:p>
            <a:pPr lvl="3" eaLnBrk="1" hangingPunct="1">
              <a:lnSpc>
                <a:spcPct val="90000"/>
              </a:lnSpc>
              <a:defRPr/>
            </a:pPr>
            <a:r>
              <a:rPr lang="en-US" sz="1600" dirty="0" smtClean="0"/>
              <a:t>March 2007 Special issue</a:t>
            </a:r>
          </a:p>
          <a:p>
            <a:pPr lvl="3" eaLnBrk="1" hangingPunct="1">
              <a:lnSpc>
                <a:spcPct val="90000"/>
              </a:lnSpc>
              <a:defRPr/>
            </a:pPr>
            <a:r>
              <a:rPr lang="en-US" sz="1600" dirty="0" smtClean="0"/>
              <a:t>Durand and </a:t>
            </a:r>
            <a:r>
              <a:rPr lang="en-US" sz="1600" dirty="0" err="1" smtClean="0"/>
              <a:t>Szeliski</a:t>
            </a:r>
            <a:endParaRPr lang="en-US" sz="1600" dirty="0" smtClean="0"/>
          </a:p>
          <a:p>
            <a:pPr lvl="2" eaLnBrk="1" hangingPunct="1">
              <a:lnSpc>
                <a:spcPct val="90000"/>
              </a:lnSpc>
              <a:defRPr/>
            </a:pPr>
            <a:r>
              <a:rPr lang="en-US" sz="2000" dirty="0" smtClean="0"/>
              <a:t>Science News cover story 	</a:t>
            </a:r>
          </a:p>
          <a:p>
            <a:pPr lvl="3" eaLnBrk="1" hangingPunct="1">
              <a:lnSpc>
                <a:spcPct val="90000"/>
              </a:lnSpc>
              <a:defRPr/>
            </a:pPr>
            <a:r>
              <a:rPr lang="en-US" sz="1600" dirty="0" smtClean="0"/>
              <a:t>April 2007</a:t>
            </a:r>
          </a:p>
          <a:p>
            <a:pPr lvl="3" eaLnBrk="1" hangingPunct="1">
              <a:lnSpc>
                <a:spcPct val="90000"/>
              </a:lnSpc>
              <a:defRPr/>
            </a:pPr>
            <a:r>
              <a:rPr lang="en-US" sz="1600" dirty="0" smtClean="0"/>
              <a:t>Featuring : </a:t>
            </a:r>
            <a:r>
              <a:rPr lang="en-US" sz="1600" dirty="0" err="1" smtClean="0"/>
              <a:t>Levoy</a:t>
            </a:r>
            <a:r>
              <a:rPr lang="en-US" sz="1600" dirty="0" smtClean="0"/>
              <a:t>, </a:t>
            </a:r>
            <a:r>
              <a:rPr lang="en-US" sz="1600" dirty="0" err="1" smtClean="0"/>
              <a:t>Nayar</a:t>
            </a:r>
            <a:r>
              <a:rPr lang="en-US" sz="1600" dirty="0" smtClean="0"/>
              <a:t>, </a:t>
            </a:r>
            <a:r>
              <a:rPr lang="en-US" sz="1600" dirty="0" err="1" smtClean="0"/>
              <a:t>Georgiev</a:t>
            </a:r>
            <a:r>
              <a:rPr lang="en-US" sz="1600" dirty="0" smtClean="0"/>
              <a:t>, </a:t>
            </a:r>
            <a:r>
              <a:rPr lang="en-US" sz="1600" dirty="0" err="1" smtClean="0"/>
              <a:t>Debevec</a:t>
            </a:r>
            <a:endParaRPr lang="en-US" sz="1600" dirty="0" smtClean="0"/>
          </a:p>
          <a:p>
            <a:pPr lvl="2" eaLnBrk="1" hangingPunct="1">
              <a:lnSpc>
                <a:spcPct val="90000"/>
              </a:lnSpc>
              <a:defRPr/>
            </a:pPr>
            <a:r>
              <a:rPr lang="en-US" dirty="0" smtClean="0"/>
              <a:t>American Scientist</a:t>
            </a:r>
          </a:p>
          <a:p>
            <a:pPr lvl="3" eaLnBrk="1" hangingPunct="1">
              <a:lnSpc>
                <a:spcPct val="90000"/>
              </a:lnSpc>
              <a:defRPr/>
            </a:pPr>
            <a:r>
              <a:rPr lang="en-US" sz="1600" dirty="0" smtClean="0"/>
              <a:t>February 2008</a:t>
            </a:r>
          </a:p>
          <a:p>
            <a:pPr eaLnBrk="1" hangingPunct="1">
              <a:lnSpc>
                <a:spcPct val="90000"/>
              </a:lnSpc>
              <a:defRPr/>
            </a:pPr>
            <a:r>
              <a:rPr lang="en-US" sz="2800" dirty="0" err="1" smtClean="0"/>
              <a:t>Siggraph</a:t>
            </a:r>
            <a:r>
              <a:rPr lang="en-US" sz="2800" dirty="0" smtClean="0"/>
              <a:t> 2008</a:t>
            </a:r>
          </a:p>
          <a:p>
            <a:pPr lvl="1" eaLnBrk="1" hangingPunct="1">
              <a:lnSpc>
                <a:spcPct val="90000"/>
              </a:lnSpc>
              <a:defRPr/>
            </a:pPr>
            <a:r>
              <a:rPr lang="en-US" sz="1800" dirty="0" smtClean="0"/>
              <a:t>19 papers</a:t>
            </a:r>
          </a:p>
          <a:p>
            <a:pPr lvl="1" eaLnBrk="1" hangingPunct="1">
              <a:lnSpc>
                <a:spcPct val="90000"/>
              </a:lnSpc>
              <a:defRPr/>
            </a:pPr>
            <a:r>
              <a:rPr lang="en-US" sz="1800" dirty="0" smtClean="0"/>
              <a:t>HDRI,  Mon/Tue 8:30am</a:t>
            </a:r>
          </a:p>
          <a:p>
            <a:pPr lvl="1" eaLnBrk="1" hangingPunct="1">
              <a:lnSpc>
                <a:spcPct val="90000"/>
              </a:lnSpc>
              <a:defRPr/>
            </a:pPr>
            <a:r>
              <a:rPr lang="en-US" sz="1800" dirty="0" smtClean="0"/>
              <a:t>Principles of Appearance Acquisition and Representation, </a:t>
            </a:r>
            <a:r>
              <a:rPr lang="en-US" sz="1800" dirty="0" err="1" smtClean="0"/>
              <a:t>Wedn</a:t>
            </a:r>
            <a:r>
              <a:rPr lang="en-US" sz="1800" dirty="0" smtClean="0"/>
              <a:t> </a:t>
            </a:r>
            <a:r>
              <a:rPr lang="en-US" sz="1800" dirty="0" err="1" smtClean="0"/>
              <a:t>aftnoon</a:t>
            </a:r>
            <a:endParaRPr lang="en-US" sz="1800" dirty="0" smtClean="0"/>
          </a:p>
          <a:p>
            <a:pPr lvl="1" eaLnBrk="1" hangingPunct="1">
              <a:lnSpc>
                <a:spcPct val="90000"/>
              </a:lnSpc>
              <a:defRPr/>
            </a:pPr>
            <a:r>
              <a:rPr lang="en-US" sz="1800" dirty="0" smtClean="0"/>
              <a:t>Bilateral Filter course, Fri 8:30am</a:t>
            </a:r>
          </a:p>
          <a:p>
            <a:pPr lvl="1" eaLnBrk="1" hangingPunct="1">
              <a:lnSpc>
                <a:spcPct val="90000"/>
              </a:lnSpc>
              <a:defRPr/>
            </a:pPr>
            <a:r>
              <a:rPr lang="en-US" sz="1800" dirty="0" smtClean="0"/>
              <a:t>Other courses .. (Citizen Journalism, </a:t>
            </a:r>
            <a:r>
              <a:rPr lang="en-US" sz="1800" dirty="0" err="1" smtClean="0"/>
              <a:t>Wedn</a:t>
            </a:r>
            <a:r>
              <a:rPr lang="en-US" sz="1800" dirty="0" smtClean="0"/>
              <a:t> 1:45pm)</a:t>
            </a:r>
          </a:p>
          <a:p>
            <a:pPr eaLnBrk="1" hangingPunct="1">
              <a:lnSpc>
                <a:spcPct val="90000"/>
              </a:lnSpc>
              <a:defRPr/>
            </a:pPr>
            <a:r>
              <a:rPr lang="en-US" sz="2000" dirty="0" smtClean="0"/>
              <a:t>First International Conf on Comp Photo, April 2009</a:t>
            </a:r>
          </a:p>
          <a:p>
            <a:pPr lvl="1" eaLnBrk="1" hangingPunct="1">
              <a:lnSpc>
                <a:spcPct val="90000"/>
              </a:lnSpc>
              <a:defRPr/>
            </a:pPr>
            <a:r>
              <a:rPr lang="en-US" sz="1600" dirty="0" err="1" smtClean="0"/>
              <a:t>Athale</a:t>
            </a:r>
            <a:r>
              <a:rPr lang="en-US" sz="1600" dirty="0" smtClean="0"/>
              <a:t>, Durand, </a:t>
            </a:r>
            <a:r>
              <a:rPr lang="en-US" sz="1600" dirty="0" err="1" smtClean="0"/>
              <a:t>Nayar</a:t>
            </a:r>
            <a:r>
              <a:rPr lang="en-US" sz="1600" dirty="0" smtClean="0"/>
              <a:t> (Papers due Oct 3nd)</a:t>
            </a:r>
          </a:p>
          <a:p>
            <a:pPr lvl="1" eaLnBrk="1" hangingPunct="1">
              <a:lnSpc>
                <a:spcPct val="90000"/>
              </a:lnSpc>
              <a:defRPr/>
            </a:pPr>
            <a:endParaRPr lang="en-US" sz="1600" dirty="0" smtClean="0"/>
          </a:p>
          <a:p>
            <a:pPr lvl="1" eaLnBrk="1" hangingPunct="1">
              <a:lnSpc>
                <a:spcPct val="90000"/>
              </a:lnSpc>
              <a:buFontTx/>
              <a:buNone/>
              <a:defRPr/>
            </a:pPr>
            <a:endParaRPr lang="en-US" sz="24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smtClean="0">
                <a:effectLst/>
              </a:rPr>
              <a:t>See Anywhere</a:t>
            </a:r>
          </a:p>
        </p:txBody>
      </p:sp>
      <p:pic>
        <p:nvPicPr>
          <p:cNvPr id="117763" name="Picture 4"/>
          <p:cNvPicPr>
            <a:picLocks noChangeAspect="1" noChangeArrowheads="1"/>
          </p:cNvPicPr>
          <p:nvPr/>
        </p:nvPicPr>
        <p:blipFill>
          <a:blip r:embed="rId2"/>
          <a:srcRect l="22000" t="19862"/>
          <a:stretch>
            <a:fillRect/>
          </a:stretch>
        </p:blipFill>
        <p:spPr bwMode="auto">
          <a:xfrm>
            <a:off x="838200" y="1565275"/>
            <a:ext cx="7543800" cy="468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dirty="0" smtClean="0">
                <a:effectLst/>
              </a:rPr>
              <a:t>Act Anywhere ?</a:t>
            </a:r>
          </a:p>
        </p:txBody>
      </p:sp>
      <p:pic>
        <p:nvPicPr>
          <p:cNvPr id="118787" name="Picture 2"/>
          <p:cNvPicPr>
            <a:picLocks noChangeAspect="1" noChangeArrowheads="1"/>
          </p:cNvPicPr>
          <p:nvPr/>
        </p:nvPicPr>
        <p:blipFill>
          <a:blip r:embed="rId2"/>
          <a:srcRect t="26483"/>
          <a:stretch>
            <a:fillRect/>
          </a:stretch>
        </p:blipFill>
        <p:spPr bwMode="auto">
          <a:xfrm>
            <a:off x="76200" y="2438400"/>
            <a:ext cx="892175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220200" cy="68580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3" name="Rectangle 3"/>
          <p:cNvSpPr>
            <a:spLocks noChangeArrowheads="1"/>
          </p:cNvSpPr>
          <p:nvPr/>
        </p:nvSpPr>
        <p:spPr bwMode="auto">
          <a:xfrm>
            <a:off x="685800" y="2438400"/>
            <a:ext cx="7772400" cy="1143000"/>
          </a:xfrm>
          <a:prstGeom prst="rect">
            <a:avLst/>
          </a:prstGeom>
          <a:noFill/>
          <a:ln w="9525">
            <a:noFill/>
            <a:miter lim="800000"/>
            <a:headEnd/>
            <a:tailEnd/>
          </a:ln>
        </p:spPr>
        <p:txBody>
          <a:bodyPr anchor="ctr"/>
          <a:lstStyle/>
          <a:p>
            <a:pPr algn="ctr" rtl="0" eaLnBrk="0" fontAlgn="base" hangingPunct="0">
              <a:spcBef>
                <a:spcPct val="0"/>
              </a:spcBef>
              <a:spcAft>
                <a:spcPct val="0"/>
              </a:spcAft>
              <a:defRPr/>
            </a:pPr>
            <a:r>
              <a:rPr lang="en-US" sz="4400" kern="1200">
                <a:solidFill>
                  <a:srgbClr val="FFFFFF"/>
                </a:solidFill>
                <a:effectLst>
                  <a:outerShdw blurRad="38100" dist="38100" dir="2700000" algn="tl">
                    <a:srgbClr val="000000">
                      <a:alpha val="43137"/>
                    </a:srgbClr>
                  </a:outerShdw>
                </a:effectLst>
                <a:latin typeface="Arial" charset="0"/>
                <a:cs typeface="+mn-cs"/>
              </a:rPr>
              <a:t>Camera Culture</a:t>
            </a:r>
          </a:p>
        </p:txBody>
      </p:sp>
      <p:sp>
        <p:nvSpPr>
          <p:cNvPr id="76804" name="Rectangle 4"/>
          <p:cNvSpPr>
            <a:spLocks noChangeArrowheads="1"/>
          </p:cNvSpPr>
          <p:nvPr/>
        </p:nvSpPr>
        <p:spPr bwMode="auto">
          <a:xfrm>
            <a:off x="1371600" y="4038600"/>
            <a:ext cx="6400800" cy="1752600"/>
          </a:xfrm>
          <a:prstGeom prst="rect">
            <a:avLst/>
          </a:prstGeom>
          <a:noFill/>
          <a:ln w="9525">
            <a:noFill/>
            <a:miter lim="800000"/>
            <a:headEnd/>
            <a:tailEnd/>
          </a:ln>
        </p:spPr>
        <p:txBody>
          <a:bodyPr/>
          <a:lstStyle/>
          <a:p>
            <a:pPr algn="ctr" rtl="0" eaLnBrk="0" fontAlgn="base" hangingPunct="0">
              <a:spcBef>
                <a:spcPct val="20000"/>
              </a:spcBef>
              <a:spcAft>
                <a:spcPct val="0"/>
              </a:spcAft>
              <a:defRPr/>
            </a:pPr>
            <a:r>
              <a:rPr lang="en-US" sz="3200" kern="1200">
                <a:solidFill>
                  <a:srgbClr val="FFFFFF"/>
                </a:solidFill>
                <a:effectLst>
                  <a:outerShdw blurRad="38100" dist="38100" dir="2700000" algn="tl">
                    <a:srgbClr val="000000">
                      <a:alpha val="43137"/>
                    </a:srgbClr>
                  </a:outerShdw>
                </a:effectLst>
                <a:latin typeface="Arial" charset="0"/>
                <a:cs typeface="+mn-cs"/>
              </a:rPr>
              <a:t>Ramesh  Raskar</a:t>
            </a:r>
          </a:p>
        </p:txBody>
      </p:sp>
      <p:pic>
        <p:nvPicPr>
          <p:cNvPr id="18437" name="Picture 5"/>
          <p:cNvPicPr>
            <a:picLocks noChangeAspect="1" noChangeArrowheads="1"/>
          </p:cNvPicPr>
          <p:nvPr/>
        </p:nvPicPr>
        <p:blipFill>
          <a:blip r:embed="rId3"/>
          <a:srcRect/>
          <a:stretch>
            <a:fillRect/>
          </a:stretch>
        </p:blipFill>
        <p:spPr bwMode="auto">
          <a:xfrm>
            <a:off x="0" y="542925"/>
            <a:ext cx="9144000" cy="5976938"/>
          </a:xfrm>
          <a:prstGeom prst="rect">
            <a:avLst/>
          </a:prstGeom>
          <a:noFill/>
          <a:ln w="9525">
            <a:noFill/>
            <a:miter lim="800000"/>
            <a:headEnd/>
            <a:tailEnd/>
          </a:ln>
        </p:spPr>
      </p:pic>
      <p:sp>
        <p:nvSpPr>
          <p:cNvPr id="76806" name="Rectangle 6"/>
          <p:cNvSpPr>
            <a:spLocks noChangeArrowheads="1"/>
          </p:cNvSpPr>
          <p:nvPr/>
        </p:nvSpPr>
        <p:spPr bwMode="auto">
          <a:xfrm>
            <a:off x="990600" y="5638800"/>
            <a:ext cx="1524000" cy="2286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7" name="Text Box 7"/>
          <p:cNvSpPr txBox="1">
            <a:spLocks noChangeArrowheads="1"/>
          </p:cNvSpPr>
          <p:nvPr/>
        </p:nvSpPr>
        <p:spPr bwMode="auto">
          <a:xfrm>
            <a:off x="944563" y="5703888"/>
            <a:ext cx="1652587" cy="41592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2100" kern="1200" dirty="0">
                <a:solidFill>
                  <a:srgbClr val="FFFFFF"/>
                </a:solidFill>
                <a:effectLst>
                  <a:outerShdw blurRad="38100" dist="38100" dir="2700000" algn="tl">
                    <a:srgbClr val="000000">
                      <a:alpha val="43137"/>
                    </a:srgbClr>
                  </a:outerShdw>
                </a:effectLst>
                <a:latin typeface="Berlin Sans FB" pitchFamily="34" charset="0"/>
                <a:cs typeface="+mn-cs"/>
              </a:rPr>
              <a:t>Jack </a:t>
            </a:r>
            <a:r>
              <a:rPr lang="en-US" sz="2100" kern="1200" dirty="0" err="1">
                <a:solidFill>
                  <a:srgbClr val="FFFFFF"/>
                </a:solidFill>
                <a:effectLst>
                  <a:outerShdw blurRad="38100" dist="38100" dir="2700000" algn="tl">
                    <a:srgbClr val="000000">
                      <a:alpha val="43137"/>
                    </a:srgbClr>
                  </a:outerShdw>
                </a:effectLst>
                <a:latin typeface="Berlin Sans FB" pitchFamily="34" charset="0"/>
                <a:cs typeface="+mn-cs"/>
              </a:rPr>
              <a:t>Tumblin</a:t>
            </a:r>
            <a:endParaRPr lang="en-US" sz="2100" kern="1200" dirty="0">
              <a:solidFill>
                <a:srgbClr val="FFFFFF"/>
              </a:solidFill>
              <a:effectLst>
                <a:outerShdw blurRad="38100" dist="38100" dir="2700000" algn="tl">
                  <a:srgbClr val="000000">
                    <a:alpha val="43137"/>
                  </a:srgbClr>
                </a:outerShdw>
              </a:effectLst>
              <a:latin typeface="Berlin Sans FB" pitchFamily="34" charset="0"/>
              <a:cs typeface="+mn-cs"/>
            </a:endParaRPr>
          </a:p>
        </p:txBody>
      </p:sp>
      <p:sp>
        <p:nvSpPr>
          <p:cNvPr id="8" name="Text Box 7"/>
          <p:cNvSpPr txBox="1">
            <a:spLocks noChangeArrowheads="1"/>
          </p:cNvSpPr>
          <p:nvPr/>
        </p:nvSpPr>
        <p:spPr bwMode="auto">
          <a:xfrm>
            <a:off x="0" y="528638"/>
            <a:ext cx="9144000" cy="1568450"/>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lgn="r" rtl="0" eaLnBrk="0" fontAlgn="base" hangingPunct="0">
              <a:spcBef>
                <a:spcPct val="0"/>
              </a:spcBef>
              <a:spcAft>
                <a:spcPct val="0"/>
              </a:spcAft>
              <a:defRPr/>
            </a:pPr>
            <a:r>
              <a:rPr lang="en-US" sz="4800" kern="1200" dirty="0">
                <a:solidFill>
                  <a:srgbClr val="FFFF00"/>
                </a:solidFill>
                <a:effectLst>
                  <a:outerShdw blurRad="38100" dist="38100" dir="2700000" algn="tl">
                    <a:srgbClr val="000000">
                      <a:alpha val="43137"/>
                    </a:srgbClr>
                  </a:outerShdw>
                </a:effectLst>
                <a:latin typeface="Berlin Sans FB" pitchFamily="34" charset="0"/>
                <a:cs typeface="+mn-cs"/>
              </a:rPr>
              <a:t>Computational  Photography:</a:t>
            </a:r>
          </a:p>
          <a:p>
            <a:pPr algn="r" rtl="0" eaLnBrk="0" fontAlgn="base" hangingPunct="0">
              <a:spcBef>
                <a:spcPct val="0"/>
              </a:spcBef>
              <a:spcAft>
                <a:spcPct val="0"/>
              </a:spcAft>
              <a:defRPr/>
            </a:pPr>
            <a:r>
              <a:rPr lang="en-US" sz="4800" kern="1200" dirty="0">
                <a:solidFill>
                  <a:srgbClr val="FFFF00"/>
                </a:solidFill>
                <a:effectLst>
                  <a:outerShdw blurRad="38100" dist="38100" dir="2700000" algn="tl">
                    <a:srgbClr val="000000">
                      <a:alpha val="43137"/>
                    </a:srgbClr>
                  </a:outerShdw>
                </a:effectLst>
                <a:latin typeface="Berlin Sans FB" pitchFamily="34" charset="0"/>
                <a:cs typeface="+mn-cs"/>
              </a:rPr>
              <a:t>Advanced  Topics</a:t>
            </a:r>
          </a:p>
        </p:txBody>
      </p:sp>
      <p:sp>
        <p:nvSpPr>
          <p:cNvPr id="9" name="Text Box 7"/>
          <p:cNvSpPr txBox="1">
            <a:spLocks noChangeArrowheads="1"/>
          </p:cNvSpPr>
          <p:nvPr/>
        </p:nvSpPr>
        <p:spPr bwMode="auto">
          <a:xfrm>
            <a:off x="944563" y="4751388"/>
            <a:ext cx="1744662" cy="414337"/>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2100" kern="1200" dirty="0">
                <a:solidFill>
                  <a:srgbClr val="FFFFFF"/>
                </a:solidFill>
                <a:effectLst>
                  <a:outerShdw blurRad="38100" dist="38100" dir="2700000" algn="tl">
                    <a:srgbClr val="000000">
                      <a:alpha val="43137"/>
                    </a:srgbClr>
                  </a:outerShdw>
                </a:effectLst>
                <a:latin typeface="Berlin Sans FB" pitchFamily="34" charset="0"/>
                <a:cs typeface="+mn-cs"/>
              </a:rPr>
              <a:t>Paul </a:t>
            </a:r>
            <a:r>
              <a:rPr lang="en-US" sz="2100" kern="1200" dirty="0" err="1">
                <a:solidFill>
                  <a:srgbClr val="FFFFFF"/>
                </a:solidFill>
                <a:effectLst>
                  <a:outerShdw blurRad="38100" dist="38100" dir="2700000" algn="tl">
                    <a:srgbClr val="000000">
                      <a:alpha val="43137"/>
                    </a:srgbClr>
                  </a:outerShdw>
                </a:effectLst>
                <a:latin typeface="Berlin Sans FB" pitchFamily="34" charset="0"/>
                <a:cs typeface="+mn-cs"/>
              </a:rPr>
              <a:t>Debevec</a:t>
            </a:r>
            <a:endParaRPr lang="en-US" sz="2100" kern="1200" dirty="0">
              <a:solidFill>
                <a:srgbClr val="FFFFFF"/>
              </a:solidFill>
              <a:effectLst>
                <a:outerShdw blurRad="38100" dist="38100" dir="2700000" algn="tl">
                  <a:srgbClr val="000000">
                    <a:alpha val="43137"/>
                  </a:srgbClr>
                </a:outerShdw>
              </a:effectLst>
              <a:latin typeface="Berlin Sans FB" pitchFamily="34" charset="0"/>
              <a:cs typeface="+mn-cs"/>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 Sourcing</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Get Help from Crowd for Tasks That Tax Computers</a:t>
            </a:r>
          </a:p>
          <a:p>
            <a:pPr lvl="1"/>
            <a:r>
              <a:rPr lang="en-US" sz="2400" dirty="0" smtClean="0"/>
              <a:t>Object Recognition/Labeling</a:t>
            </a:r>
          </a:p>
          <a:p>
            <a:r>
              <a:rPr lang="en-US" dirty="0" smtClean="0"/>
              <a:t>Image-based Applications</a:t>
            </a:r>
          </a:p>
          <a:p>
            <a:pPr lvl="1"/>
            <a:r>
              <a:rPr lang="en-US" dirty="0" smtClean="0"/>
              <a:t>Fight Spam using CAPTCHAs</a:t>
            </a:r>
          </a:p>
          <a:p>
            <a:pPr lvl="1"/>
            <a:r>
              <a:rPr lang="en-US" sz="1800" dirty="0" smtClean="0"/>
              <a:t>Completely Automated Turing Test To Tell Computers and Humans Apart</a:t>
            </a:r>
          </a:p>
          <a:p>
            <a:pPr lvl="1"/>
            <a:r>
              <a:rPr lang="en-US" dirty="0" err="1" smtClean="0"/>
              <a:t>reCAPTCHAs</a:t>
            </a:r>
            <a:endParaRPr lang="en-US" dirty="0" smtClean="0"/>
          </a:p>
          <a:p>
            <a:pPr lvl="2"/>
            <a:r>
              <a:rPr lang="en-US" dirty="0" smtClean="0"/>
              <a:t>For OCR of old text</a:t>
            </a:r>
          </a:p>
          <a:p>
            <a:pPr lvl="1"/>
            <a:r>
              <a:rPr lang="en-US" dirty="0" err="1" smtClean="0"/>
              <a:t>LabelMe</a:t>
            </a:r>
            <a:endParaRPr lang="en-US" dirty="0" smtClean="0"/>
          </a:p>
          <a:p>
            <a:pPr lvl="2"/>
            <a:r>
              <a:rPr lang="en-US" dirty="0" smtClean="0"/>
              <a:t>Segmentation and object recognition</a:t>
            </a:r>
          </a:p>
          <a:p>
            <a:pPr lvl="1"/>
            <a:r>
              <a:rPr lang="en-US" dirty="0" smtClean="0"/>
              <a:t>Distributed Search</a:t>
            </a:r>
          </a:p>
          <a:p>
            <a:pPr lvl="1"/>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80963"/>
            <a:ext cx="9144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8" name="AutoShape 4"/>
          <p:cNvSpPr>
            <a:spLocks noChangeArrowheads="1"/>
          </p:cNvSpPr>
          <p:nvPr/>
        </p:nvSpPr>
        <p:spPr bwMode="auto">
          <a:xfrm>
            <a:off x="1446303" y="2357437"/>
            <a:ext cx="1982097" cy="374571"/>
          </a:xfrm>
          <a:prstGeom prst="roundRect">
            <a:avLst>
              <a:gd name="adj" fmla="val 16667"/>
            </a:avLst>
          </a:prstGeom>
          <a:solidFill>
            <a:schemeClr val="tx1">
              <a:lumMod val="50000"/>
            </a:schemeClr>
          </a:solidFill>
          <a:ln w="9525">
            <a:noFill/>
            <a:round/>
            <a:headEnd/>
            <a:tailEnd/>
          </a:ln>
          <a:effectLst/>
        </p:spPr>
        <p:txBody>
          <a:bodyPr anchor="ctr">
            <a:spAutoFit/>
          </a:bodyPr>
          <a:lstStyle/>
          <a:p>
            <a:pPr algn="l" rtl="0" fontAlgn="base">
              <a:spcBef>
                <a:spcPct val="0"/>
              </a:spcBef>
              <a:spcAft>
                <a:spcPct val="0"/>
              </a:spcAft>
              <a:defRPr/>
            </a:pPr>
            <a:endParaRPr lang="en-US" sz="16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11" name="Text Box 7"/>
          <p:cNvSpPr txBox="1">
            <a:spLocks noChangeArrowheads="1"/>
          </p:cNvSpPr>
          <p:nvPr/>
        </p:nvSpPr>
        <p:spPr bwMode="auto">
          <a:xfrm>
            <a:off x="1068297" y="757237"/>
            <a:ext cx="6246903" cy="3624069"/>
          </a:xfrm>
          <a:prstGeom prst="rect">
            <a:avLst/>
          </a:prstGeom>
          <a:noFill/>
          <a:ln w="9525">
            <a:solidFill>
              <a:schemeClr val="tx1">
                <a:lumMod val="65000"/>
              </a:schemeClr>
            </a:solidFill>
            <a:miter lim="800000"/>
            <a:headEnd/>
            <a:tailEnd/>
          </a:ln>
          <a:effectLst/>
        </p:spPr>
        <p:txBody>
          <a:bodyPr wrap="none" lIns="0" tIns="0" rIns="0" bIns="0">
            <a:spAutoFit/>
          </a:bodyPr>
          <a:lstStyle/>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Module 1: 105 minutes</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1:45:  A.1  Introduction and Overview 	 	</a:t>
            </a:r>
            <a:r>
              <a:rPr lang="en-US" sz="1100" kern="1200" dirty="0" smtClean="0">
                <a:solidFill>
                  <a:srgbClr val="FFFFFF"/>
                </a:solidFill>
                <a:effectLst>
                  <a:outerShdw blurRad="38100" dist="38100" dir="2700000" algn="tl">
                    <a:srgbClr val="000000">
                      <a:alpha val="43137"/>
                    </a:srgbClr>
                  </a:outerShdw>
                </a:effectLst>
                <a:latin typeface="Bookman Old Style" pitchFamily="18" charset="0"/>
                <a:ea typeface="+mn-ea"/>
                <a:cs typeface="+mn-cs"/>
              </a:rPr>
              <a:t>(</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15 minutes)</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2:00:  A.2  Concepts in Computational Photography 	(</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15 minutes)  </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2:15:  A.3  </a:t>
            </a:r>
            <a:r>
              <a:rPr lang="en-US" sz="1100" u="sng"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Optics</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Computable Extensions 		(</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30 minutes) </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2:45:  A.4  </a:t>
            </a:r>
            <a:r>
              <a:rPr lang="en-US" sz="1100" u="sng"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Sensor</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Innovations			</a:t>
            </a:r>
            <a:r>
              <a:rPr lang="en-US" sz="1100" kern="1200" dirty="0" smtClean="0">
                <a:solidFill>
                  <a:srgbClr val="FFFFFF"/>
                </a:solidFill>
                <a:effectLst>
                  <a:outerShdw blurRad="38100" dist="38100" dir="2700000" algn="tl">
                    <a:srgbClr val="000000">
                      <a:alpha val="43137"/>
                    </a:srgbClr>
                  </a:outerShdw>
                </a:effectLst>
                <a:latin typeface="Bookman Old Style" pitchFamily="18" charset="0"/>
                <a:ea typeface="+mn-ea"/>
                <a:cs typeface="+mn-cs"/>
              </a:rPr>
              <a:t>(</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30 minutes)</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3:15:  Q &amp; A				</a:t>
            </a:r>
          </a:p>
          <a:p>
            <a:pPr marL="914400" lvl="1" indent="-457200" algn="l" rtl="0" eaLnBrk="0" fontAlgn="base" hangingPunct="0">
              <a:lnSpc>
                <a:spcPct val="150000"/>
              </a:lnSpc>
              <a:spcBef>
                <a:spcPct val="0"/>
              </a:spcBef>
              <a:spcAft>
                <a:spcPct val="0"/>
              </a:spcAft>
              <a:defRPr/>
            </a:pPr>
            <a:r>
              <a:rPr lang="en-US" sz="7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3:30:  Break: 15 minutes</a:t>
            </a:r>
          </a:p>
          <a:p>
            <a:pPr marL="914400" lvl="1" indent="-457200" algn="l" rtl="0" eaLnBrk="0" fontAlgn="base" hangingPunct="0">
              <a:lnSpc>
                <a:spcPct val="150000"/>
              </a:lnSpc>
              <a:spcBef>
                <a:spcPct val="0"/>
              </a:spcBef>
              <a:spcAft>
                <a:spcPct val="0"/>
              </a:spcAft>
              <a:defRPr/>
            </a:pPr>
            <a:r>
              <a:rPr lang="en-US" sz="7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Module 2: 105 minutes</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3:45:  B.1  </a:t>
            </a:r>
            <a:r>
              <a:rPr lang="en-US" sz="1100" u="sng"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Illumination</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As Computing		</a:t>
            </a:r>
            <a:r>
              <a:rPr lang="en-US" sz="1100" kern="1200" dirty="0" smtClean="0">
                <a:solidFill>
                  <a:srgbClr val="FFFFFF"/>
                </a:solidFill>
                <a:effectLst>
                  <a:outerShdw blurRad="38100" dist="38100" dir="2700000" algn="tl">
                    <a:srgbClr val="000000">
                      <a:alpha val="43137"/>
                    </a:srgbClr>
                  </a:outerShdw>
                </a:effectLst>
                <a:latin typeface="Bookman Old Style" pitchFamily="18" charset="0"/>
                <a:ea typeface="+mn-ea"/>
                <a:cs typeface="+mn-cs"/>
              </a:rPr>
              <a:t>(</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Debevec</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25 minutes) </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4:10:  B.2  Scene and Performance Capture		(</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Debevec</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4:30:  B.3  Image </a:t>
            </a:r>
            <a:r>
              <a:rPr lang="en-US" sz="1100" u="sng"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Aggregation</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&amp; Sensible Extensions	(</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4:50:  B.4  </a:t>
            </a:r>
            <a:r>
              <a:rPr lang="en-US" sz="1100" u="sng"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Community</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and Social Impact 		(</a:t>
            </a:r>
            <a:r>
              <a:rPr lang="en-US" sz="11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5:10:  B.4  Panel  discussion 			</a:t>
            </a:r>
            <a:r>
              <a:rPr lang="en-US" sz="1100" kern="1200" dirty="0" smtClean="0">
                <a:solidFill>
                  <a:srgbClr val="FFFFFF"/>
                </a:solidFill>
                <a:effectLst>
                  <a:outerShdw blurRad="38100" dist="38100" dir="2700000" algn="tl">
                    <a:srgbClr val="000000">
                      <a:alpha val="43137"/>
                    </a:srgbClr>
                  </a:outerShdw>
                </a:effectLst>
                <a:latin typeface="Bookman Old Style" pitchFamily="18" charset="0"/>
                <a:ea typeface="+mn-ea"/>
                <a:cs typeface="+mn-cs"/>
              </a:rPr>
              <a:t>(All) </a:t>
            </a:r>
            <a:endParaRPr lang="en-US" sz="11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endParaRPr>
          </a:p>
        </p:txBody>
      </p:sp>
      <p:sp>
        <p:nvSpPr>
          <p:cNvPr id="123912" name="Text Box 8"/>
          <p:cNvSpPr txBox="1">
            <a:spLocks noChangeArrowheads="1"/>
          </p:cNvSpPr>
          <p:nvPr/>
        </p:nvSpPr>
        <p:spPr bwMode="auto">
          <a:xfrm>
            <a:off x="-228600" y="6400800"/>
            <a:ext cx="9144000" cy="400110"/>
          </a:xfrm>
          <a:prstGeom prst="rect">
            <a:avLst/>
          </a:prstGeom>
          <a:noFill/>
          <a:ln w="9525">
            <a:noFill/>
            <a:miter lim="800000"/>
            <a:headEnd/>
            <a:tailEnd/>
          </a:ln>
          <a:effectLst/>
        </p:spPr>
        <p:txBody>
          <a:bodyPr>
            <a:spAutoFit/>
          </a:bodyPr>
          <a:lstStyle/>
          <a:p>
            <a:pPr algn="ctr" rtl="0" eaLnBrk="0" fontAlgn="base" hangingPunct="0">
              <a:spcBef>
                <a:spcPct val="50000"/>
              </a:spcBef>
              <a:spcAft>
                <a:spcPct val="0"/>
              </a:spcAft>
              <a:defRPr/>
            </a:pPr>
            <a:r>
              <a:rPr lang="en-US" sz="2000" kern="1200" dirty="0">
                <a:solidFill>
                  <a:srgbClr val="FFFFFF"/>
                </a:solidFill>
                <a:effectLst>
                  <a:outerShdw blurRad="38100" dist="38100" dir="2700000" algn="tl">
                    <a:srgbClr val="000000">
                      <a:alpha val="43137"/>
                    </a:srgbClr>
                  </a:outerShdw>
                </a:effectLst>
                <a:latin typeface="Arial" charset="0"/>
                <a:ea typeface="+mn-ea"/>
                <a:cs typeface="+mn-cs"/>
              </a:rPr>
              <a:t>Class Page : </a:t>
            </a:r>
            <a:r>
              <a:rPr lang="en-US" sz="2000" kern="1200" dirty="0">
                <a:solidFill>
                  <a:srgbClr val="FFFF00"/>
                </a:solidFill>
                <a:effectLst>
                  <a:outerShdw blurRad="38100" dist="38100" dir="2700000" algn="tl">
                    <a:srgbClr val="000000">
                      <a:alpha val="43137"/>
                    </a:srgbClr>
                  </a:outerShdw>
                </a:effectLst>
                <a:latin typeface="Arial" charset="0"/>
                <a:ea typeface="+mn-ea"/>
                <a:cs typeface="+mn-cs"/>
              </a:rPr>
              <a:t>http://ComputationalPhotography.org</a:t>
            </a:r>
            <a:endParaRPr lang="en-US" sz="2000" kern="1200" dirty="0">
              <a:solidFill>
                <a:srgbClr val="00FFFF"/>
              </a:solidFill>
              <a:effectLst>
                <a:outerShdw blurRad="38100" dist="38100" dir="2700000" algn="tl">
                  <a:srgbClr val="000000">
                    <a:alpha val="43137"/>
                  </a:srgbClr>
                </a:outerShdw>
              </a:effectLst>
              <a:latin typeface="Arial" charset="0"/>
              <a:ea typeface="+mn-ea"/>
              <a:cs typeface="+mn-cs"/>
            </a:endParaRPr>
          </a:p>
        </p:txBody>
      </p:sp>
      <p:sp>
        <p:nvSpPr>
          <p:cNvPr id="123913" name="Text Box 9"/>
          <p:cNvSpPr txBox="1">
            <a:spLocks noChangeArrowheads="1"/>
          </p:cNvSpPr>
          <p:nvPr/>
        </p:nvSpPr>
        <p:spPr bwMode="auto">
          <a:xfrm>
            <a:off x="0" y="142875"/>
            <a:ext cx="9144000" cy="461962"/>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2400" b="1" kern="1200" dirty="0">
                <a:solidFill>
                  <a:srgbClr val="FFFFFF"/>
                </a:solidFill>
                <a:effectLst>
                  <a:outerShdw blurRad="38100" dist="38100" dir="2700000" algn="tl">
                    <a:srgbClr val="000000"/>
                  </a:outerShdw>
                </a:effectLst>
                <a:latin typeface="Arial" charset="0"/>
                <a:ea typeface="+mn-ea"/>
                <a:cs typeface="+mn-cs"/>
              </a:rPr>
              <a:t>Class:  </a:t>
            </a:r>
            <a:r>
              <a:rPr lang="en-US" sz="2400" b="1" kern="1200" dirty="0">
                <a:solidFill>
                  <a:srgbClr val="FFFF00"/>
                </a:solidFill>
                <a:effectLst>
                  <a:outerShdw blurRad="38100" dist="38100" dir="2700000" algn="tl">
                    <a:srgbClr val="000000"/>
                  </a:outerShdw>
                </a:effectLst>
                <a:latin typeface="Arial" charset="0"/>
                <a:ea typeface="+mn-ea"/>
                <a:cs typeface="+mn-cs"/>
              </a:rPr>
              <a:t>Computational Photography, Advanced Topics</a:t>
            </a:r>
          </a:p>
        </p:txBody>
      </p:sp>
      <p:pic>
        <p:nvPicPr>
          <p:cNvPr id="13" name="Picture 5"/>
          <p:cNvPicPr>
            <a:picLocks noGrp="1" noChangeAspect="1" noChangeArrowheads="1"/>
          </p:cNvPicPr>
          <p:nvPr>
            <p:ph sz="quarter" idx="4294967295"/>
          </p:nvPr>
        </p:nvPicPr>
        <p:blipFill>
          <a:blip r:embed="rId3"/>
          <a:srcRect/>
          <a:stretch>
            <a:fillRect/>
          </a:stretch>
        </p:blipFill>
        <p:spPr>
          <a:xfrm>
            <a:off x="6671604" y="4601028"/>
            <a:ext cx="1097643" cy="1718809"/>
          </a:xfrm>
          <a:prstGeom prst="rect">
            <a:avLst/>
          </a:prstGeom>
          <a:ln>
            <a:solidFill>
              <a:schemeClr val="tx1">
                <a:lumMod val="65000"/>
              </a:schemeClr>
            </a:solidFill>
          </a:ln>
          <a:effectLst/>
        </p:spPr>
      </p:pic>
      <p:pic>
        <p:nvPicPr>
          <p:cNvPr id="14" name="Picture 7"/>
          <p:cNvPicPr>
            <a:picLocks noGrp="1" noChangeAspect="1" noChangeArrowheads="1"/>
          </p:cNvPicPr>
          <p:nvPr>
            <p:ph sz="quarter" idx="4294967295"/>
          </p:nvPr>
        </p:nvPicPr>
        <p:blipFill>
          <a:blip r:embed="rId4"/>
          <a:srcRect/>
          <a:stretch>
            <a:fillRect/>
          </a:stretch>
        </p:blipFill>
        <p:spPr>
          <a:xfrm>
            <a:off x="3576978" y="4578803"/>
            <a:ext cx="1223622" cy="1718809"/>
          </a:xfrm>
          <a:prstGeom prst="rect">
            <a:avLst/>
          </a:prstGeom>
          <a:ln>
            <a:solidFill>
              <a:schemeClr val="tx1">
                <a:lumMod val="65000"/>
              </a:schemeClr>
            </a:solidFill>
          </a:ln>
          <a:effectLst/>
        </p:spPr>
      </p:pic>
      <p:sp>
        <p:nvSpPr>
          <p:cNvPr id="15" name="Rectangle 10"/>
          <p:cNvSpPr>
            <a:spLocks noChangeArrowheads="1"/>
          </p:cNvSpPr>
          <p:nvPr/>
        </p:nvSpPr>
        <p:spPr bwMode="auto">
          <a:xfrm>
            <a:off x="7546409" y="5506462"/>
            <a:ext cx="1419225" cy="584775"/>
          </a:xfrm>
          <a:prstGeom prst="rect">
            <a:avLst/>
          </a:prstGeom>
          <a:noFill/>
          <a:ln w="9525">
            <a:noFill/>
            <a:miter lim="800000"/>
            <a:headEnd/>
            <a:tailEnd/>
          </a:ln>
        </p:spPr>
        <p:txBody>
          <a:bodyPr wrap="square" anchor="ctr">
            <a:spAutoFit/>
          </a:bodyPr>
          <a:lstStyle/>
          <a:p>
            <a:pPr algn="ctr" rtl="0" eaLnBrk="0" fontAlgn="base" hangingPunct="0">
              <a:spcBef>
                <a:spcPct val="0"/>
              </a:spcBef>
              <a:spcAft>
                <a:spcPct val="0"/>
              </a:spcAft>
            </a:pPr>
            <a:r>
              <a:rPr lang="en-US" sz="1600" kern="1200">
                <a:solidFill>
                  <a:srgbClr val="FFFFFF"/>
                </a:solidFill>
                <a:effectLst>
                  <a:outerShdw blurRad="38100" dist="38100" dir="2700000" algn="tl">
                    <a:srgbClr val="000000">
                      <a:alpha val="43137"/>
                    </a:srgbClr>
                  </a:outerShdw>
                </a:effectLst>
                <a:latin typeface="Arial" pitchFamily="34" charset="0"/>
                <a:ea typeface="+mn-ea"/>
                <a:cs typeface="+mn-cs"/>
              </a:rPr>
              <a:t>Raskar</a:t>
            </a:r>
            <a:br>
              <a:rPr lang="en-US" sz="1600" kern="1200">
                <a:solidFill>
                  <a:srgbClr val="FFFFFF"/>
                </a:solidFill>
                <a:effectLst>
                  <a:outerShdw blurRad="38100" dist="38100" dir="2700000" algn="tl">
                    <a:srgbClr val="000000">
                      <a:alpha val="43137"/>
                    </a:srgbClr>
                  </a:outerShdw>
                </a:effectLst>
                <a:latin typeface="Arial" pitchFamily="34" charset="0"/>
                <a:ea typeface="+mn-ea"/>
                <a:cs typeface="+mn-cs"/>
              </a:rPr>
            </a:br>
            <a:r>
              <a:rPr lang="en-US" sz="1600" kern="1200">
                <a:solidFill>
                  <a:srgbClr val="FFFFFF"/>
                </a:solidFill>
                <a:effectLst>
                  <a:outerShdw blurRad="38100" dist="38100" dir="2700000" algn="tl">
                    <a:srgbClr val="000000">
                      <a:alpha val="43137"/>
                    </a:srgbClr>
                  </a:outerShdw>
                </a:effectLst>
                <a:latin typeface="Arial" pitchFamily="34" charset="0"/>
                <a:ea typeface="+mn-ea"/>
                <a:cs typeface="+mn-cs"/>
              </a:rPr>
              <a:t>(MIT)</a:t>
            </a:r>
          </a:p>
        </p:txBody>
      </p:sp>
      <p:sp>
        <p:nvSpPr>
          <p:cNvPr id="16" name="Rectangle 11"/>
          <p:cNvSpPr>
            <a:spLocks noChangeArrowheads="1"/>
          </p:cNvSpPr>
          <p:nvPr/>
        </p:nvSpPr>
        <p:spPr bwMode="auto">
          <a:xfrm>
            <a:off x="4154581" y="5477888"/>
            <a:ext cx="2928844" cy="584775"/>
          </a:xfrm>
          <a:prstGeom prst="rect">
            <a:avLst/>
          </a:prstGeom>
          <a:noFill/>
          <a:ln w="9525">
            <a:noFill/>
            <a:miter lim="800000"/>
            <a:headEnd/>
            <a:tailEnd/>
          </a:ln>
        </p:spPr>
        <p:txBody>
          <a:bodyPr wrap="square" anchor="ctr">
            <a:spAutoFit/>
          </a:bodyPr>
          <a:lstStyle/>
          <a:p>
            <a:pPr algn="ctr" rtl="0" eaLnBrk="0" fontAlgn="base" hangingPunct="0">
              <a:spcBef>
                <a:spcPct val="0"/>
              </a:spcBef>
              <a:spcAft>
                <a:spcPct val="0"/>
              </a:spcAft>
            </a:pPr>
            <a:r>
              <a:rPr lang="en-US" sz="1600" kern="1200">
                <a:solidFill>
                  <a:srgbClr val="FFFFFF"/>
                </a:solidFill>
                <a:effectLst>
                  <a:outerShdw blurRad="38100" dist="38100" dir="2700000" algn="tl">
                    <a:srgbClr val="000000">
                      <a:alpha val="43137"/>
                    </a:srgbClr>
                  </a:outerShdw>
                </a:effectLst>
                <a:latin typeface="Arial" pitchFamily="34" charset="0"/>
                <a:ea typeface="+mn-ea"/>
                <a:cs typeface="+mn-cs"/>
              </a:rPr>
              <a:t>Tumblin</a:t>
            </a:r>
            <a:br>
              <a:rPr lang="en-US" sz="1600" kern="1200">
                <a:solidFill>
                  <a:srgbClr val="FFFFFF"/>
                </a:solidFill>
                <a:effectLst>
                  <a:outerShdw blurRad="38100" dist="38100" dir="2700000" algn="tl">
                    <a:srgbClr val="000000">
                      <a:alpha val="43137"/>
                    </a:srgbClr>
                  </a:outerShdw>
                </a:effectLst>
                <a:latin typeface="Arial" pitchFamily="34" charset="0"/>
                <a:ea typeface="+mn-ea"/>
                <a:cs typeface="+mn-cs"/>
              </a:rPr>
            </a:br>
            <a:r>
              <a:rPr lang="en-US" sz="1600" kern="1200">
                <a:solidFill>
                  <a:srgbClr val="FFFFFF"/>
                </a:solidFill>
                <a:effectLst>
                  <a:outerShdw blurRad="38100" dist="38100" dir="2700000" algn="tl">
                    <a:srgbClr val="000000">
                      <a:alpha val="43137"/>
                    </a:srgbClr>
                  </a:outerShdw>
                </a:effectLst>
                <a:latin typeface="Arial" pitchFamily="34" charset="0"/>
                <a:ea typeface="+mn-ea"/>
                <a:cs typeface="+mn-cs"/>
              </a:rPr>
              <a:t>(Northwestern)</a:t>
            </a:r>
          </a:p>
        </p:txBody>
      </p:sp>
      <p:pic>
        <p:nvPicPr>
          <p:cNvPr id="17" name="Picture 17"/>
          <p:cNvPicPr>
            <a:picLocks noChangeAspect="1" noChangeArrowheads="1"/>
          </p:cNvPicPr>
          <p:nvPr/>
        </p:nvPicPr>
        <p:blipFill>
          <a:blip r:embed="rId5" cstate="print"/>
          <a:srcRect/>
          <a:stretch>
            <a:fillRect/>
          </a:stretch>
        </p:blipFill>
        <p:spPr bwMode="auto">
          <a:xfrm>
            <a:off x="304800" y="4578802"/>
            <a:ext cx="1339623" cy="1676400"/>
          </a:xfrm>
          <a:prstGeom prst="rect">
            <a:avLst/>
          </a:prstGeom>
          <a:noFill/>
          <a:ln>
            <a:solidFill>
              <a:schemeClr val="tx1">
                <a:lumMod val="65000"/>
              </a:schemeClr>
            </a:solidFill>
          </a:ln>
          <a:effectLst/>
        </p:spPr>
      </p:pic>
      <p:sp>
        <p:nvSpPr>
          <p:cNvPr id="18" name="Rectangle 11"/>
          <p:cNvSpPr>
            <a:spLocks noChangeArrowheads="1"/>
          </p:cNvSpPr>
          <p:nvPr/>
        </p:nvSpPr>
        <p:spPr bwMode="auto">
          <a:xfrm>
            <a:off x="804956" y="5477889"/>
            <a:ext cx="2928844" cy="584775"/>
          </a:xfrm>
          <a:prstGeom prst="rect">
            <a:avLst/>
          </a:prstGeom>
          <a:noFill/>
          <a:ln w="9525">
            <a:noFill/>
            <a:miter lim="800000"/>
            <a:headEnd/>
            <a:tailEnd/>
          </a:ln>
        </p:spPr>
        <p:txBody>
          <a:bodyPr wrap="square" anchor="ctr">
            <a:spAutoFit/>
          </a:bodyPr>
          <a:lstStyle/>
          <a:p>
            <a:pPr algn="ctr" rtl="0" eaLnBrk="0" fontAlgn="base" hangingPunct="0">
              <a:spcBef>
                <a:spcPct val="0"/>
              </a:spcBef>
              <a:spcAft>
                <a:spcPct val="0"/>
              </a:spcAft>
            </a:pPr>
            <a:r>
              <a:rPr lang="en-US" sz="1600" kern="1200" dirty="0" err="1">
                <a:solidFill>
                  <a:srgbClr val="FFFFFF"/>
                </a:solidFill>
                <a:effectLst>
                  <a:outerShdw blurRad="38100" dist="38100" dir="2700000" algn="tl">
                    <a:srgbClr val="000000">
                      <a:alpha val="43137"/>
                    </a:srgbClr>
                  </a:outerShdw>
                </a:effectLst>
                <a:latin typeface="Arial" pitchFamily="34" charset="0"/>
                <a:ea typeface="+mn-ea"/>
                <a:cs typeface="+mn-cs"/>
              </a:rPr>
              <a:t>Debevec</a:t>
            </a:r>
            <a:r>
              <a:rPr lang="en-US" sz="1600" kern="1200" dirty="0">
                <a:solidFill>
                  <a:srgbClr val="FFFFFF"/>
                </a:solidFill>
                <a:effectLst>
                  <a:outerShdw blurRad="38100" dist="38100" dir="2700000" algn="tl">
                    <a:srgbClr val="000000">
                      <a:alpha val="43137"/>
                    </a:srgbClr>
                  </a:outerShdw>
                </a:effectLst>
                <a:latin typeface="Arial" pitchFamily="34" charset="0"/>
                <a:ea typeface="+mn-ea"/>
                <a:cs typeface="+mn-cs"/>
              </a:rPr>
              <a:t/>
            </a:r>
            <a:br>
              <a:rPr lang="en-US" sz="1600" kern="1200" dirty="0">
                <a:solidFill>
                  <a:srgbClr val="FFFFFF"/>
                </a:solidFill>
                <a:effectLst>
                  <a:outerShdw blurRad="38100" dist="38100" dir="2700000" algn="tl">
                    <a:srgbClr val="000000">
                      <a:alpha val="43137"/>
                    </a:srgbClr>
                  </a:outerShdw>
                </a:effectLst>
                <a:latin typeface="Arial" pitchFamily="34" charset="0"/>
                <a:ea typeface="+mn-ea"/>
                <a:cs typeface="+mn-cs"/>
              </a:rPr>
            </a:br>
            <a:r>
              <a:rPr lang="en-US" sz="1600" kern="1200" dirty="0">
                <a:solidFill>
                  <a:srgbClr val="FFFFFF"/>
                </a:solidFill>
                <a:effectLst>
                  <a:outerShdw blurRad="38100" dist="38100" dir="2700000" algn="tl">
                    <a:srgbClr val="000000">
                      <a:alpha val="43137"/>
                    </a:srgbClr>
                  </a:outerShdw>
                </a:effectLst>
                <a:latin typeface="Arial" pitchFamily="34" charset="0"/>
                <a:ea typeface="+mn-ea"/>
                <a:cs typeface="+mn-cs"/>
              </a:rPr>
              <a:t>(USC-ICT)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Digitizing Old Books</a:t>
            </a:r>
            <a:endParaRPr lang="en-US" dirty="0"/>
          </a:p>
        </p:txBody>
      </p:sp>
      <p:sp>
        <p:nvSpPr>
          <p:cNvPr id="6" name="Content Placeholder 5"/>
          <p:cNvSpPr>
            <a:spLocks noGrp="1"/>
          </p:cNvSpPr>
          <p:nvPr>
            <p:ph idx="1"/>
          </p:nvPr>
        </p:nvSpPr>
        <p:spPr>
          <a:xfrm>
            <a:off x="152400" y="1600201"/>
            <a:ext cx="8229600" cy="685800"/>
          </a:xfrm>
        </p:spPr>
        <p:txBody>
          <a:bodyPr>
            <a:normAutofit fontScale="70000" lnSpcReduction="20000"/>
          </a:bodyPr>
          <a:lstStyle/>
          <a:p>
            <a:r>
              <a:rPr lang="en-US" dirty="0" smtClean="0"/>
              <a:t>Optical Character Recognition for Old Text</a:t>
            </a:r>
          </a:p>
          <a:p>
            <a:pPr lvl="1"/>
            <a:r>
              <a:rPr lang="en-US" dirty="0" smtClean="0"/>
              <a:t>Poor visibility</a:t>
            </a:r>
            <a:endParaRPr lang="en-US" dirty="0"/>
          </a:p>
        </p:txBody>
      </p:sp>
      <p:sp>
        <p:nvSpPr>
          <p:cNvPr id="4" name="Rectangle 3"/>
          <p:cNvSpPr/>
          <p:nvPr/>
        </p:nvSpPr>
        <p:spPr>
          <a:xfrm>
            <a:off x="2286000" y="6488668"/>
            <a:ext cx="6629400" cy="369332"/>
          </a:xfrm>
          <a:prstGeom prst="rect">
            <a:avLst/>
          </a:prstGeom>
        </p:spPr>
        <p:txBody>
          <a:bodyPr wrap="square">
            <a:spAutoFit/>
          </a:bodyPr>
          <a:lstStyle/>
          <a:p>
            <a:r>
              <a:rPr lang="en-US" dirty="0" smtClean="0"/>
              <a:t>http://news.bbc.co.uk/2/hi/technology/7023627.stm</a:t>
            </a:r>
            <a:endParaRPr lang="en-US" dirty="0"/>
          </a:p>
        </p:txBody>
      </p:sp>
      <p:pic>
        <p:nvPicPr>
          <p:cNvPr id="1026" name="Picture 2"/>
          <p:cNvPicPr>
            <a:picLocks noChangeAspect="1" noChangeArrowheads="1"/>
          </p:cNvPicPr>
          <p:nvPr/>
        </p:nvPicPr>
        <p:blipFill>
          <a:blip r:embed="rId3"/>
          <a:srcRect/>
          <a:stretch>
            <a:fillRect/>
          </a:stretch>
        </p:blipFill>
        <p:spPr bwMode="auto">
          <a:xfrm>
            <a:off x="5638800" y="1295400"/>
            <a:ext cx="3276600" cy="2453415"/>
          </a:xfrm>
          <a:prstGeom prst="rect">
            <a:avLst/>
          </a:prstGeom>
          <a:noFill/>
          <a:ln w="9525">
            <a:noFill/>
            <a:miter lim="800000"/>
            <a:headEnd/>
            <a:tailEnd/>
          </a:ln>
          <a:effectLst/>
        </p:spPr>
      </p:pic>
      <p:sp>
        <p:nvSpPr>
          <p:cNvPr id="7" name="Content Placeholder 5"/>
          <p:cNvSpPr txBox="1">
            <a:spLocks/>
          </p:cNvSpPr>
          <p:nvPr/>
        </p:nvSpPr>
        <p:spPr>
          <a:xfrm>
            <a:off x="457200" y="5257800"/>
            <a:ext cx="8229600" cy="685800"/>
          </a:xfrm>
          <a:prstGeom prst="rect">
            <a:avLst/>
          </a:prstGeom>
        </p:spPr>
        <p:txBody>
          <a:bodyPr vert="horz" lIns="91440" tIns="45720" rIns="91440" bIns="45720" rtlCol="0">
            <a:normAutofit fontScale="62500" lnSpcReduction="20000"/>
          </a:bodyPr>
          <a:lstStyle/>
          <a:p>
            <a:pPr marL="342900" indent="-342900">
              <a:spcBef>
                <a:spcPct val="20000"/>
              </a:spcBef>
              <a:buFont typeface="Arial" pitchFamily="34" charset="0"/>
              <a:buChar char="•"/>
              <a:defRPr/>
            </a:pPr>
            <a:r>
              <a:rPr lang="en-US" sz="3200" dirty="0" err="1" smtClean="0"/>
              <a:t>reCAPTCHA</a:t>
            </a:r>
            <a:r>
              <a:rPr lang="en-US" sz="3200" dirty="0" smtClean="0"/>
              <a:t> project at CMU [Luis von </a:t>
            </a:r>
            <a:r>
              <a:rPr lang="en-US" sz="3200" dirty="0" err="1" smtClean="0"/>
              <a:t>Ahn</a:t>
            </a:r>
            <a:r>
              <a:rPr lang="en-US" sz="3200" dirty="0" smtClean="0"/>
              <a:t> et al]</a:t>
            </a:r>
          </a:p>
          <a:p>
            <a:pPr marL="800100" lvl="1" indent="-342900">
              <a:spcBef>
                <a:spcPct val="20000"/>
              </a:spcBef>
            </a:pPr>
            <a:r>
              <a:rPr lang="en-US" sz="3200" dirty="0" smtClean="0"/>
              <a:t>Human solves CAPTCHA and solves difficult OCR problems, </a:t>
            </a:r>
            <a:r>
              <a:rPr lang="en-US" sz="3200" dirty="0" err="1" smtClean="0"/>
              <a:t>simul</a:t>
            </a:r>
            <a:r>
              <a:rPr lang="en-US" sz="3200" dirty="0" smtClean="0"/>
              <a:t>.</a:t>
            </a:r>
          </a:p>
          <a:p>
            <a:pPr marL="800100" lvl="1" indent="-342900">
              <a:spcBef>
                <a:spcPct val="20000"/>
              </a:spcBef>
              <a:buFont typeface="Arial" pitchFamily="34" charset="0"/>
              <a:buChar cha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2292312" y="6172200"/>
            <a:ext cx="2203488" cy="369332"/>
          </a:xfrm>
          <a:prstGeom prst="rect">
            <a:avLst/>
          </a:prstGeom>
        </p:spPr>
        <p:txBody>
          <a:bodyPr wrap="none">
            <a:spAutoFit/>
          </a:bodyPr>
          <a:lstStyle/>
          <a:p>
            <a:r>
              <a:rPr lang="en-US" dirty="0" smtClean="0"/>
              <a:t>http://recaptcha.net/</a:t>
            </a:r>
            <a:endParaRPr lang="en-US" dirty="0"/>
          </a:p>
        </p:txBody>
      </p:sp>
      <p:pic>
        <p:nvPicPr>
          <p:cNvPr id="1028" name="Picture 4" descr="http://upload.wikimedia.org/wikipedia/commons/b/b6/Modern-captcha.jpg"/>
          <p:cNvPicPr>
            <a:picLocks noChangeAspect="1" noChangeArrowheads="1"/>
          </p:cNvPicPr>
          <p:nvPr/>
        </p:nvPicPr>
        <p:blipFill>
          <a:blip r:embed="rId4"/>
          <a:srcRect/>
          <a:stretch>
            <a:fillRect/>
          </a:stretch>
        </p:blipFill>
        <p:spPr bwMode="auto">
          <a:xfrm>
            <a:off x="304800" y="3429000"/>
            <a:ext cx="4648200" cy="883158"/>
          </a:xfrm>
          <a:prstGeom prst="rect">
            <a:avLst/>
          </a:prstGeom>
          <a:noFill/>
          <a:ln>
            <a:solidFill>
              <a:schemeClr val="tx1"/>
            </a:solidFill>
          </a:ln>
        </p:spPr>
      </p:pic>
      <p:sp>
        <p:nvSpPr>
          <p:cNvPr id="10" name="Rectangle 9"/>
          <p:cNvSpPr/>
          <p:nvPr/>
        </p:nvSpPr>
        <p:spPr>
          <a:xfrm>
            <a:off x="4847172" y="6183868"/>
            <a:ext cx="3687228" cy="369332"/>
          </a:xfrm>
          <a:prstGeom prst="rect">
            <a:avLst/>
          </a:prstGeom>
        </p:spPr>
        <p:txBody>
          <a:bodyPr wrap="none">
            <a:spAutoFit/>
          </a:bodyPr>
          <a:lstStyle/>
          <a:p>
            <a:r>
              <a:rPr lang="en-US" dirty="0" smtClean="0"/>
              <a:t>http://en.wikipedia.org/wiki/Captcha</a:t>
            </a:r>
            <a:endParaRPr lang="en-US" dirty="0"/>
          </a:p>
        </p:txBody>
      </p:sp>
      <p:sp>
        <p:nvSpPr>
          <p:cNvPr id="11" name="Rectangle 10"/>
          <p:cNvSpPr/>
          <p:nvPr/>
        </p:nvSpPr>
        <p:spPr>
          <a:xfrm>
            <a:off x="381000" y="4306669"/>
            <a:ext cx="4572000" cy="646331"/>
          </a:xfrm>
          <a:prstGeom prst="rect">
            <a:avLst/>
          </a:prstGeom>
        </p:spPr>
        <p:txBody>
          <a:bodyPr>
            <a:spAutoFit/>
          </a:bodyPr>
          <a:lstStyle/>
          <a:p>
            <a:r>
              <a:rPr lang="en-US" dirty="0" smtClean="0"/>
              <a:t>Original goal: making segmentation and OCR difficult by adding an angled line</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LabelMe</a:t>
            </a:r>
            <a:endParaRPr lang="en-US" dirty="0"/>
          </a:p>
        </p:txBody>
      </p:sp>
      <p:sp>
        <p:nvSpPr>
          <p:cNvPr id="3" name="Content Placeholder 2"/>
          <p:cNvSpPr>
            <a:spLocks noGrp="1"/>
          </p:cNvSpPr>
          <p:nvPr>
            <p:ph idx="1"/>
          </p:nvPr>
        </p:nvSpPr>
        <p:spPr/>
        <p:txBody>
          <a:bodyPr>
            <a:normAutofit/>
          </a:bodyPr>
          <a:lstStyle/>
          <a:p>
            <a:r>
              <a:rPr lang="en-US" sz="2400" dirty="0" smtClean="0"/>
              <a:t>Recognition performance increases dramatically when more labeled training data is made available</a:t>
            </a:r>
          </a:p>
          <a:p>
            <a:r>
              <a:rPr lang="en-US" sz="2400" u="sng" dirty="0" smtClean="0"/>
              <a:t>Goal</a:t>
            </a:r>
            <a:r>
              <a:rPr lang="en-US" sz="2400" dirty="0" smtClean="0"/>
              <a:t>: Create a massive high quality database for research on object recognition.</a:t>
            </a:r>
          </a:p>
          <a:p>
            <a:r>
              <a:rPr lang="en-US" sz="2400" dirty="0" smtClean="0"/>
              <a:t>Multiple users label as many objects and regions as they can within the same image.</a:t>
            </a:r>
            <a:endParaRPr lang="en-US" sz="2400" dirty="0"/>
          </a:p>
        </p:txBody>
      </p:sp>
      <p:sp>
        <p:nvSpPr>
          <p:cNvPr id="4" name="Rectangle 3"/>
          <p:cNvSpPr/>
          <p:nvPr/>
        </p:nvSpPr>
        <p:spPr>
          <a:xfrm>
            <a:off x="1905000" y="6336268"/>
            <a:ext cx="2912400" cy="369332"/>
          </a:xfrm>
          <a:prstGeom prst="rect">
            <a:avLst/>
          </a:prstGeom>
        </p:spPr>
        <p:txBody>
          <a:bodyPr wrap="none">
            <a:spAutoFit/>
          </a:bodyPr>
          <a:lstStyle/>
          <a:p>
            <a:r>
              <a:rPr lang="en-US" dirty="0" smtClean="0"/>
              <a:t>http://labelme.csail.mit.edu/</a:t>
            </a:r>
            <a:endParaRPr lang="en-US" dirty="0"/>
          </a:p>
        </p:txBody>
      </p:sp>
      <p:sp>
        <p:nvSpPr>
          <p:cNvPr id="5" name="Rectangle 4"/>
          <p:cNvSpPr/>
          <p:nvPr/>
        </p:nvSpPr>
        <p:spPr>
          <a:xfrm>
            <a:off x="1600200" y="1143000"/>
            <a:ext cx="6096000" cy="369332"/>
          </a:xfrm>
          <a:prstGeom prst="rect">
            <a:avLst/>
          </a:prstGeom>
        </p:spPr>
        <p:txBody>
          <a:bodyPr wrap="square">
            <a:spAutoFit/>
          </a:bodyPr>
          <a:lstStyle/>
          <a:p>
            <a:r>
              <a:rPr lang="en-US" dirty="0" smtClean="0"/>
              <a:t>Bryan Russell, Antonio </a:t>
            </a:r>
            <a:r>
              <a:rPr lang="en-US" dirty="0" err="1" smtClean="0"/>
              <a:t>Torralba</a:t>
            </a:r>
            <a:r>
              <a:rPr lang="en-US" dirty="0" smtClean="0"/>
              <a:t> and William T. Freeman at MIT</a:t>
            </a:r>
            <a:endParaRPr lang="en-US" dirty="0"/>
          </a:p>
        </p:txBody>
      </p:sp>
      <p:pic>
        <p:nvPicPr>
          <p:cNvPr id="21506" name="Picture 2"/>
          <p:cNvPicPr>
            <a:picLocks noChangeAspect="1" noChangeArrowheads="1"/>
          </p:cNvPicPr>
          <p:nvPr/>
        </p:nvPicPr>
        <p:blipFill>
          <a:blip r:embed="rId3"/>
          <a:srcRect/>
          <a:stretch>
            <a:fillRect/>
          </a:stretch>
        </p:blipFill>
        <p:spPr bwMode="auto">
          <a:xfrm>
            <a:off x="5029200" y="3733800"/>
            <a:ext cx="3886200" cy="292417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Distributed Patch-wise Image Search</a:t>
            </a:r>
            <a:endParaRPr lang="en-US" sz="3600" dirty="0"/>
          </a:p>
        </p:txBody>
      </p:sp>
      <p:sp>
        <p:nvSpPr>
          <p:cNvPr id="3" name="Content Placeholder 2"/>
          <p:cNvSpPr>
            <a:spLocks noGrp="1"/>
          </p:cNvSpPr>
          <p:nvPr>
            <p:ph idx="1"/>
          </p:nvPr>
        </p:nvSpPr>
        <p:spPr>
          <a:xfrm>
            <a:off x="-76200" y="1600200"/>
            <a:ext cx="8534400" cy="4525963"/>
          </a:xfrm>
        </p:spPr>
        <p:txBody>
          <a:bodyPr/>
          <a:lstStyle/>
          <a:p>
            <a:r>
              <a:rPr lang="en-US" dirty="0" smtClean="0"/>
              <a:t>Example: Steve </a:t>
            </a:r>
            <a:r>
              <a:rPr lang="en-US" dirty="0" err="1" smtClean="0"/>
              <a:t>Fossett’s</a:t>
            </a:r>
            <a:r>
              <a:rPr lang="en-US" dirty="0" smtClean="0"/>
              <a:t> plane, 2007</a:t>
            </a:r>
          </a:p>
          <a:p>
            <a:r>
              <a:rPr lang="en-US" dirty="0" smtClean="0"/>
              <a:t>Divide and Conquer</a:t>
            </a:r>
          </a:p>
          <a:p>
            <a:pPr lvl="1"/>
            <a:r>
              <a:rPr lang="en-US" dirty="0" smtClean="0"/>
              <a:t>Hires imagery from </a:t>
            </a:r>
            <a:r>
              <a:rPr lang="en-US" dirty="0" err="1" smtClean="0"/>
              <a:t>DigitalGlobe</a:t>
            </a:r>
            <a:endParaRPr lang="en-US" dirty="0" smtClean="0"/>
          </a:p>
          <a:p>
            <a:pPr lvl="1"/>
            <a:r>
              <a:rPr lang="en-US" dirty="0" smtClean="0"/>
              <a:t>Amazon’s Mechanical Turk splits into small patches</a:t>
            </a:r>
          </a:p>
          <a:p>
            <a:pPr lvl="1"/>
            <a:r>
              <a:rPr lang="en-US" dirty="0" smtClean="0"/>
              <a:t>Volunteers each review individual patches</a:t>
            </a:r>
          </a:p>
          <a:p>
            <a:pPr lvl="1"/>
            <a:r>
              <a:rPr lang="en-US" dirty="0" smtClean="0"/>
              <a:t>Report back and aggregate info for professionals</a:t>
            </a:r>
            <a:endParaRPr lang="en-US" dirty="0"/>
          </a:p>
        </p:txBody>
      </p:sp>
      <p:sp>
        <p:nvSpPr>
          <p:cNvPr id="4" name="Rectangle 3"/>
          <p:cNvSpPr/>
          <p:nvPr/>
        </p:nvSpPr>
        <p:spPr>
          <a:xfrm>
            <a:off x="381000" y="6135469"/>
            <a:ext cx="8534400" cy="369332"/>
          </a:xfrm>
          <a:prstGeom prst="rect">
            <a:avLst/>
          </a:prstGeom>
        </p:spPr>
        <p:txBody>
          <a:bodyPr wrap="square">
            <a:spAutoFit/>
          </a:bodyPr>
          <a:lstStyle/>
          <a:p>
            <a:r>
              <a:rPr lang="en-US" dirty="0" smtClean="0"/>
              <a:t>http://www.wired.com/software/webservices/news/2007/09/distributed_search</a:t>
            </a:r>
            <a:endParaRPr lang="en-US" dirty="0"/>
          </a:p>
        </p:txBody>
      </p:sp>
      <p:pic>
        <p:nvPicPr>
          <p:cNvPr id="22530" name="Picture 2"/>
          <p:cNvPicPr>
            <a:picLocks noChangeAspect="1" noChangeArrowheads="1"/>
          </p:cNvPicPr>
          <p:nvPr/>
        </p:nvPicPr>
        <p:blipFill>
          <a:blip r:embed="rId3"/>
          <a:srcRect/>
          <a:stretch>
            <a:fillRect/>
          </a:stretch>
        </p:blipFill>
        <p:spPr bwMode="auto">
          <a:xfrm>
            <a:off x="6553200" y="762000"/>
            <a:ext cx="2381250" cy="238125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6" name="Rectangle 4"/>
          <p:cNvSpPr>
            <a:spLocks noChangeArrowheads="1"/>
          </p:cNvSpPr>
          <p:nvPr/>
        </p:nvSpPr>
        <p:spPr bwMode="auto">
          <a:xfrm>
            <a:off x="0" y="0"/>
            <a:ext cx="8991600" cy="1066800"/>
          </a:xfrm>
          <a:prstGeom prst="rect">
            <a:avLst/>
          </a:prstGeom>
          <a:noFill/>
          <a:ln w="9525">
            <a:noFill/>
            <a:miter lim="800000"/>
            <a:headEnd/>
            <a:tailEnd/>
          </a:ln>
          <a:effectLst/>
        </p:spPr>
        <p:txBody>
          <a:bodyPr lIns="0" tIns="0" bIns="0" anchor="ctr"/>
          <a:lstStyle/>
          <a:p>
            <a:pPr algn="ctr"/>
            <a:r>
              <a:rPr lang="en-US" sz="3600">
                <a:solidFill>
                  <a:schemeClr val="tx2"/>
                </a:solidFill>
                <a:effectLst>
                  <a:outerShdw blurRad="38100" dist="38100" dir="2700000" algn="tl">
                    <a:srgbClr val="000000"/>
                  </a:outerShdw>
                </a:effectLst>
              </a:rPr>
              <a:t>Participatory Urban Sensing</a:t>
            </a:r>
          </a:p>
        </p:txBody>
      </p:sp>
      <p:sp>
        <p:nvSpPr>
          <p:cNvPr id="520197" name="Text Box 5"/>
          <p:cNvSpPr txBox="1">
            <a:spLocks noChangeArrowheads="1"/>
          </p:cNvSpPr>
          <p:nvPr/>
        </p:nvSpPr>
        <p:spPr bwMode="auto">
          <a:xfrm>
            <a:off x="228600" y="1600200"/>
            <a:ext cx="8382000" cy="5216813"/>
          </a:xfrm>
          <a:prstGeom prst="rect">
            <a:avLst/>
          </a:prstGeom>
          <a:noFill/>
          <a:ln w="9525">
            <a:noFill/>
            <a:miter lim="800000"/>
            <a:headEnd/>
            <a:tailEnd/>
          </a:ln>
          <a:effectLst/>
        </p:spPr>
        <p:txBody>
          <a:bodyPr>
            <a:spAutoFit/>
          </a:bodyPr>
          <a:lstStyle/>
          <a:p>
            <a:pPr>
              <a:spcBef>
                <a:spcPct val="50000"/>
              </a:spcBef>
            </a:pPr>
            <a:r>
              <a:rPr lang="en-US" dirty="0" smtClean="0"/>
              <a:t>Static/semi-dynamic/dynamic </a:t>
            </a:r>
            <a:r>
              <a:rPr lang="en-US" dirty="0"/>
              <a:t>data</a:t>
            </a:r>
          </a:p>
          <a:p>
            <a:pPr>
              <a:spcBef>
                <a:spcPct val="50000"/>
              </a:spcBef>
            </a:pPr>
            <a:r>
              <a:rPr lang="en-US" dirty="0"/>
              <a:t>A. City Maintenance</a:t>
            </a:r>
          </a:p>
          <a:p>
            <a:pPr lvl="1">
              <a:spcBef>
                <a:spcPct val="50000"/>
              </a:spcBef>
              <a:buFontTx/>
              <a:buChar char="-"/>
            </a:pPr>
            <a:r>
              <a:rPr lang="en-US" dirty="0"/>
              <a:t>Side Walks</a:t>
            </a:r>
          </a:p>
          <a:p>
            <a:pPr>
              <a:spcBef>
                <a:spcPct val="50000"/>
              </a:spcBef>
            </a:pPr>
            <a:r>
              <a:rPr lang="en-US" dirty="0"/>
              <a:t>B. Pollution</a:t>
            </a:r>
          </a:p>
          <a:p>
            <a:pPr>
              <a:spcBef>
                <a:spcPct val="50000"/>
              </a:spcBef>
            </a:pPr>
            <a:r>
              <a:rPr lang="en-US" dirty="0"/>
              <a:t>       -Sensor network</a:t>
            </a:r>
          </a:p>
          <a:p>
            <a:pPr>
              <a:spcBef>
                <a:spcPct val="50000"/>
              </a:spcBef>
            </a:pPr>
            <a:r>
              <a:rPr lang="en-US" dirty="0"/>
              <a:t>C. Diet, Offenders</a:t>
            </a:r>
          </a:p>
          <a:p>
            <a:pPr lvl="1">
              <a:spcBef>
                <a:spcPct val="50000"/>
              </a:spcBef>
              <a:buFontTx/>
              <a:buChar char="-"/>
            </a:pPr>
            <a:r>
              <a:rPr lang="en-US" dirty="0"/>
              <a:t>Graffiti</a:t>
            </a:r>
          </a:p>
          <a:p>
            <a:pPr lvl="1">
              <a:spcBef>
                <a:spcPct val="50000"/>
              </a:spcBef>
              <a:buFontTx/>
              <a:buChar char="-"/>
            </a:pPr>
            <a:r>
              <a:rPr lang="en-US" dirty="0"/>
              <a:t>Bicycle on sidewalk</a:t>
            </a:r>
          </a:p>
          <a:p>
            <a:pPr>
              <a:spcBef>
                <a:spcPct val="50000"/>
              </a:spcBef>
            </a:pPr>
            <a:r>
              <a:rPr lang="en-US" dirty="0" smtClean="0"/>
              <a:t>[Deborah </a:t>
            </a:r>
            <a:r>
              <a:rPr lang="en-US" dirty="0" err="1" smtClean="0"/>
              <a:t>Estrin</a:t>
            </a:r>
            <a:r>
              <a:rPr lang="en-US" dirty="0" smtClean="0"/>
              <a:t>, et al UCLA]</a:t>
            </a:r>
          </a:p>
          <a:p>
            <a:pPr>
              <a:spcBef>
                <a:spcPct val="50000"/>
              </a:spcBef>
            </a:pPr>
            <a:endParaRPr lang="en-US" dirty="0"/>
          </a:p>
          <a:p>
            <a:pPr>
              <a:spcBef>
                <a:spcPct val="50000"/>
              </a:spcBef>
            </a:pPr>
            <a:r>
              <a:rPr lang="en-US" dirty="0"/>
              <a:t>Future .. </a:t>
            </a:r>
          </a:p>
          <a:p>
            <a:pPr>
              <a:spcBef>
                <a:spcPct val="50000"/>
              </a:spcBef>
            </a:pPr>
            <a:r>
              <a:rPr lang="en-US" dirty="0"/>
              <a:t>Citizen Surveillance</a:t>
            </a:r>
            <a:br>
              <a:rPr lang="en-US" dirty="0"/>
            </a:br>
            <a:r>
              <a:rPr lang="en-US" dirty="0"/>
              <a:t>Health Monitoring</a:t>
            </a:r>
          </a:p>
        </p:txBody>
      </p:sp>
      <p:sp>
        <p:nvSpPr>
          <p:cNvPr id="520198" name="Rectangle 6"/>
          <p:cNvSpPr>
            <a:spLocks noChangeArrowheads="1"/>
          </p:cNvSpPr>
          <p:nvPr/>
        </p:nvSpPr>
        <p:spPr bwMode="auto">
          <a:xfrm>
            <a:off x="3209482" y="6172200"/>
            <a:ext cx="5712268" cy="369332"/>
          </a:xfrm>
          <a:prstGeom prst="rect">
            <a:avLst/>
          </a:prstGeom>
          <a:noFill/>
          <a:ln w="9525">
            <a:noFill/>
            <a:miter lim="800000"/>
            <a:headEnd/>
            <a:tailEnd/>
          </a:ln>
          <a:effectLst/>
        </p:spPr>
        <p:txBody>
          <a:bodyPr wrap="none">
            <a:spAutoFit/>
          </a:bodyPr>
          <a:lstStyle/>
          <a:p>
            <a:pPr algn="r"/>
            <a:r>
              <a:rPr lang="en-US" dirty="0">
                <a:solidFill>
                  <a:schemeClr val="bg1">
                    <a:lumMod val="65000"/>
                  </a:schemeClr>
                </a:solidFill>
              </a:rPr>
              <a:t>http://research.cens.ucla.edu/areas/2007/Urban_Sensing/</a:t>
            </a:r>
          </a:p>
        </p:txBody>
      </p:sp>
      <p:sp>
        <p:nvSpPr>
          <p:cNvPr id="520200" name="Rectangle 8"/>
          <p:cNvSpPr>
            <a:spLocks noChangeArrowheads="1"/>
          </p:cNvSpPr>
          <p:nvPr/>
        </p:nvSpPr>
        <p:spPr bwMode="auto">
          <a:xfrm>
            <a:off x="5562600" y="5562600"/>
            <a:ext cx="2895600" cy="579438"/>
          </a:xfrm>
          <a:prstGeom prst="rect">
            <a:avLst/>
          </a:prstGeom>
          <a:noFill/>
          <a:ln w="9525">
            <a:noFill/>
            <a:miter lim="800000"/>
            <a:headEnd/>
            <a:tailEnd/>
          </a:ln>
          <a:effectLst/>
        </p:spPr>
        <p:txBody>
          <a:bodyPr>
            <a:spAutoFit/>
          </a:bodyPr>
          <a:lstStyle/>
          <a:p>
            <a:r>
              <a:rPr lang="en-US" dirty="0">
                <a:solidFill>
                  <a:schemeClr val="tx2"/>
                </a:solidFill>
              </a:rPr>
              <a:t>(Erin </a:t>
            </a:r>
            <a:r>
              <a:rPr lang="en-US" dirty="0" err="1">
                <a:solidFill>
                  <a:schemeClr val="tx2"/>
                </a:solidFill>
              </a:rPr>
              <a:t>Brockovich</a:t>
            </a:r>
            <a:r>
              <a:rPr lang="en-US" dirty="0">
                <a:solidFill>
                  <a:schemeClr val="tx2"/>
                </a:solidFill>
              </a:rPr>
              <a:t>)</a:t>
            </a:r>
            <a:r>
              <a:rPr lang="en-US" sz="3200" baseline="30000" dirty="0">
                <a:solidFill>
                  <a:schemeClr val="tx2"/>
                </a:solidFill>
              </a:rPr>
              <a:t>n</a:t>
            </a:r>
            <a:endParaRPr lang="en-US" sz="3200" dirty="0">
              <a:solidFill>
                <a:schemeClr val="tx2"/>
              </a:solidFill>
            </a:endParaRPr>
          </a:p>
        </p:txBody>
      </p:sp>
      <p:pic>
        <p:nvPicPr>
          <p:cNvPr id="520201" name="Picture 9"/>
          <p:cNvPicPr>
            <a:picLocks noChangeAspect="1" noChangeArrowheads="1"/>
          </p:cNvPicPr>
          <p:nvPr/>
        </p:nvPicPr>
        <p:blipFill>
          <a:blip r:embed="rId2"/>
          <a:srcRect/>
          <a:stretch>
            <a:fillRect/>
          </a:stretch>
        </p:blipFill>
        <p:spPr bwMode="auto">
          <a:xfrm>
            <a:off x="3886200" y="1447800"/>
            <a:ext cx="4953000" cy="4162425"/>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124200" y="1371600"/>
            <a:ext cx="5738236" cy="2209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105817" y="3810000"/>
            <a:ext cx="5733383" cy="20574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75677" y="1295400"/>
            <a:ext cx="2896123" cy="2133600"/>
          </a:xfrm>
          <a:prstGeom prst="rect">
            <a:avLst/>
          </a:prstGeom>
          <a:noFill/>
          <a:ln w="9525">
            <a:noFill/>
            <a:miter lim="800000"/>
            <a:headEnd/>
            <a:tailEnd/>
          </a:ln>
          <a:effectLst/>
        </p:spPr>
      </p:pic>
      <p:sp>
        <p:nvSpPr>
          <p:cNvPr id="7" name="TextBox 6"/>
          <p:cNvSpPr txBox="1"/>
          <p:nvPr/>
        </p:nvSpPr>
        <p:spPr>
          <a:xfrm>
            <a:off x="152400" y="152400"/>
            <a:ext cx="2582245"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Controlling diet</a:t>
            </a:r>
            <a:r>
              <a:rPr lang="en-US" sz="2800" dirty="0" smtClean="0"/>
              <a:t>.</a:t>
            </a:r>
            <a:endParaRPr lang="en-US" sz="2800" dirty="0"/>
          </a:p>
        </p:txBody>
      </p:sp>
      <p:sp>
        <p:nvSpPr>
          <p:cNvPr id="8" name="Rectangle 7"/>
          <p:cNvSpPr/>
          <p:nvPr/>
        </p:nvSpPr>
        <p:spPr>
          <a:xfrm>
            <a:off x="0" y="6477000"/>
            <a:ext cx="9144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Reddy et. Al., </a:t>
            </a:r>
            <a:r>
              <a:rPr lang="en-US" dirty="0" err="1" smtClean="0"/>
              <a:t>DietSense</a:t>
            </a:r>
            <a:r>
              <a:rPr lang="en-US" dirty="0" smtClean="0"/>
              <a:t> Prototype, UCLA</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2"/>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2"/>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jack">
  <a:themeElements>
    <a:clrScheme name="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ja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2"/>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2"/>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c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c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c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jack">
  <a:themeElements>
    <a:clrScheme name="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ja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c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c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c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ilampsThu6pm">
  <a:themeElements>
    <a:clrScheme name="4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4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ilampsThu6pm">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5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566</TotalTime>
  <Words>2185</Words>
  <Application>Microsoft Office PowerPoint</Application>
  <PresentationFormat>On-screen Show (4:3)</PresentationFormat>
  <Paragraphs>374</Paragraphs>
  <Slides>40</Slides>
  <Notes>13</Notes>
  <HiddenSlides>11</HiddenSlides>
  <MMClips>1</MMClips>
  <ScaleCrop>false</ScaleCrop>
  <HeadingPairs>
    <vt:vector size="4" baseType="variant">
      <vt:variant>
        <vt:lpstr>Theme</vt:lpstr>
      </vt:variant>
      <vt:variant>
        <vt:i4>7</vt:i4>
      </vt:variant>
      <vt:variant>
        <vt:lpstr>Slide Titles</vt:lpstr>
      </vt:variant>
      <vt:variant>
        <vt:i4>40</vt:i4>
      </vt:variant>
    </vt:vector>
  </HeadingPairs>
  <TitlesOfParts>
    <vt:vector size="47" baseType="lpstr">
      <vt:lpstr>Office Theme</vt:lpstr>
      <vt:lpstr>Blank Presentation</vt:lpstr>
      <vt:lpstr>Standarddesign</vt:lpstr>
      <vt:lpstr>jack</vt:lpstr>
      <vt:lpstr>2_jack</vt:lpstr>
      <vt:lpstr>4_ilampsThu6pm</vt:lpstr>
      <vt:lpstr>11_ilampsThu6pm</vt:lpstr>
      <vt:lpstr>Slide 1</vt:lpstr>
      <vt:lpstr>Slide 2</vt:lpstr>
      <vt:lpstr>Community and Social Impact</vt:lpstr>
      <vt:lpstr>Crowd Sourcing</vt:lpstr>
      <vt:lpstr>Example: Digitizing Old Books</vt:lpstr>
      <vt:lpstr>LabelMe</vt:lpstr>
      <vt:lpstr>Distributed Patch-wise Image Search</vt:lpstr>
      <vt:lpstr>Slide 8</vt:lpstr>
      <vt:lpstr>Slide 9</vt:lpstr>
      <vt:lpstr>User Generated Content Visualization</vt:lpstr>
      <vt:lpstr>Slide 11</vt:lpstr>
      <vt:lpstr>Slide 12</vt:lpstr>
      <vt:lpstr>Mobile Photography</vt:lpstr>
      <vt:lpstr>Developing Countries:  CAMForms</vt:lpstr>
      <vt:lpstr>Slide 15</vt:lpstr>
      <vt:lpstr>Socio-Political Goals: B’Tselem</vt:lpstr>
      <vt:lpstr>Trust, Privacy and Authentication in Imaging</vt:lpstr>
      <vt:lpstr>Slide 18</vt:lpstr>
      <vt:lpstr>Slide 19</vt:lpstr>
      <vt:lpstr>Anti-Paparazzi Flash </vt:lpstr>
      <vt:lpstr>Slide 21</vt:lpstr>
      <vt:lpstr>Privacy in Public Places</vt:lpstr>
      <vt:lpstr>Face Swapping for De-identification</vt:lpstr>
      <vt:lpstr>Trust, Privacy and Authentication in Imaging</vt:lpstr>
      <vt:lpstr>Unwrap Mosaics + Video Editing</vt:lpstr>
      <vt:lpstr>Data-Driven Enhancement of Facial Attractiveness </vt:lpstr>
      <vt:lpstr>Motion Invariant Photography</vt:lpstr>
      <vt:lpstr>Lens Glare Reduction  [Raskar, Agrawal, Wilson, Veeraraghavan SIGGRAPH 2008]</vt:lpstr>
      <vt:lpstr>    Glare Reduction/Enhancement using  4D Ray Sampling</vt:lpstr>
      <vt:lpstr>Slide 30</vt:lpstr>
      <vt:lpstr>Emergent Storytelling from Video Collection</vt:lpstr>
      <vt:lpstr>Vision thru tongue</vt:lpstr>
      <vt:lpstr>Siggraph 2006  16 Computational Photography Papers</vt:lpstr>
      <vt:lpstr>Siggraph 2007  19 Computational Photography Papers</vt:lpstr>
      <vt:lpstr>Siggraph 2008  19 Computational Photography Papers</vt:lpstr>
      <vt:lpstr>More ..</vt:lpstr>
      <vt:lpstr>See Anywhere</vt:lpstr>
      <vt:lpstr>Act Anywhere ?</vt:lpstr>
      <vt:lpstr>Slide 39</vt:lpstr>
      <vt:lpstr>Slide 40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72</cp:revision>
  <dcterms:created xsi:type="dcterms:W3CDTF">2006-08-16T00:00:00Z</dcterms:created>
  <dcterms:modified xsi:type="dcterms:W3CDTF">2008-08-21T03:27:12Z</dcterms:modified>
</cp:coreProperties>
</file>