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Default Extension="wmf" ContentType="image/x-wmf"/>
  <Override PartName="/ppt/theme/themeOverride3.xml" ContentType="application/vnd.openxmlformats-officedocument.themeOverr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theme/themeOverride4.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 id="2147483756" r:id="rId7"/>
    <p:sldMasterId id="2147483867" r:id="rId8"/>
    <p:sldMasterId id="2147483879" r:id="rId9"/>
    <p:sldMasterId id="2147483891" r:id="rId10"/>
    <p:sldMasterId id="2147483903" r:id="rId11"/>
    <p:sldMasterId id="2147483918" r:id="rId12"/>
    <p:sldMasterId id="2147483930" r:id="rId13"/>
    <p:sldMasterId id="2147483942" r:id="rId14"/>
    <p:sldMasterId id="2147483954" r:id="rId15"/>
    <p:sldMasterId id="2147483966" r:id="rId16"/>
    <p:sldMasterId id="2147483978" r:id="rId17"/>
    <p:sldMasterId id="2147483990" r:id="rId18"/>
    <p:sldMasterId id="2147484002" r:id="rId19"/>
  </p:sldMasterIdLst>
  <p:notesMasterIdLst>
    <p:notesMasterId r:id="rId94"/>
  </p:notesMasterIdLst>
  <p:sldIdLst>
    <p:sldId id="320" r:id="rId20"/>
    <p:sldId id="319" r:id="rId21"/>
    <p:sldId id="282" r:id="rId22"/>
    <p:sldId id="309" r:id="rId23"/>
    <p:sldId id="310" r:id="rId24"/>
    <p:sldId id="311" r:id="rId25"/>
    <p:sldId id="312" r:id="rId26"/>
    <p:sldId id="313" r:id="rId27"/>
    <p:sldId id="316" r:id="rId28"/>
    <p:sldId id="314" r:id="rId29"/>
    <p:sldId id="315" r:id="rId30"/>
    <p:sldId id="322" r:id="rId31"/>
    <p:sldId id="323" r:id="rId32"/>
    <p:sldId id="324" r:id="rId33"/>
    <p:sldId id="325" r:id="rId34"/>
    <p:sldId id="326" r:id="rId35"/>
    <p:sldId id="327" r:id="rId36"/>
    <p:sldId id="258" r:id="rId37"/>
    <p:sldId id="259" r:id="rId38"/>
    <p:sldId id="260" r:id="rId39"/>
    <p:sldId id="261" r:id="rId40"/>
    <p:sldId id="262" r:id="rId41"/>
    <p:sldId id="317" r:id="rId42"/>
    <p:sldId id="293" r:id="rId43"/>
    <p:sldId id="321" r:id="rId44"/>
    <p:sldId id="264" r:id="rId45"/>
    <p:sldId id="265" r:id="rId46"/>
    <p:sldId id="266" r:id="rId47"/>
    <p:sldId id="267" r:id="rId48"/>
    <p:sldId id="268" r:id="rId49"/>
    <p:sldId id="270" r:id="rId50"/>
    <p:sldId id="271" r:id="rId51"/>
    <p:sldId id="269" r:id="rId52"/>
    <p:sldId id="272" r:id="rId53"/>
    <p:sldId id="280" r:id="rId54"/>
    <p:sldId id="273" r:id="rId55"/>
    <p:sldId id="277" r:id="rId56"/>
    <p:sldId id="278" r:id="rId57"/>
    <p:sldId id="279" r:id="rId58"/>
    <p:sldId id="281" r:id="rId59"/>
    <p:sldId id="274" r:id="rId60"/>
    <p:sldId id="275" r:id="rId61"/>
    <p:sldId id="276" r:id="rId62"/>
    <p:sldId id="328" r:id="rId63"/>
    <p:sldId id="329" r:id="rId64"/>
    <p:sldId id="330" r:id="rId65"/>
    <p:sldId id="331" r:id="rId66"/>
    <p:sldId id="332" r:id="rId67"/>
    <p:sldId id="333" r:id="rId68"/>
    <p:sldId id="334" r:id="rId69"/>
    <p:sldId id="342" r:id="rId70"/>
    <p:sldId id="343" r:id="rId71"/>
    <p:sldId id="335" r:id="rId72"/>
    <p:sldId id="336" r:id="rId73"/>
    <p:sldId id="337" r:id="rId74"/>
    <p:sldId id="291" r:id="rId75"/>
    <p:sldId id="294" r:id="rId76"/>
    <p:sldId id="295" r:id="rId77"/>
    <p:sldId id="296" r:id="rId78"/>
    <p:sldId id="297" r:id="rId79"/>
    <p:sldId id="298" r:id="rId80"/>
    <p:sldId id="299" r:id="rId81"/>
    <p:sldId id="300" r:id="rId82"/>
    <p:sldId id="301" r:id="rId83"/>
    <p:sldId id="302" r:id="rId84"/>
    <p:sldId id="303" r:id="rId85"/>
    <p:sldId id="304" r:id="rId86"/>
    <p:sldId id="305" r:id="rId87"/>
    <p:sldId id="307" r:id="rId88"/>
    <p:sldId id="308" r:id="rId89"/>
    <p:sldId id="340" r:id="rId90"/>
    <p:sldId id="341" r:id="rId91"/>
    <p:sldId id="338" r:id="rId92"/>
    <p:sldId id="339" r:id="rId9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81727" autoAdjust="0"/>
  </p:normalViewPr>
  <p:slideViewPr>
    <p:cSldViewPr>
      <p:cViewPr varScale="1">
        <p:scale>
          <a:sx n="60" d="100"/>
          <a:sy n="60" d="100"/>
        </p:scale>
        <p:origin x="-786" y="-7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720"/>
    </p:cViewPr>
  </p:sorterViewPr>
  <p:notesViewPr>
    <p:cSldViewPr>
      <p:cViewPr varScale="1">
        <p:scale>
          <a:sx n="63" d="100"/>
          <a:sy n="63" d="100"/>
        </p:scale>
        <p:origin x="-1397" y="-67"/>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Calibri" pitchFamily="34" charset="0"/>
              </a:defRPr>
            </a:lvl1pPr>
          </a:lstStyle>
          <a:p>
            <a:endParaRPr lang="en-US"/>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Calibri" pitchFamily="34" charset="0"/>
              </a:defRPr>
            </a:lvl1pPr>
          </a:lstStyle>
          <a:p>
            <a:fld id="{DC4AF6AA-2CFC-47C8-9273-95342A394E9C}" type="datetimeFigureOut">
              <a:rPr lang="en-US"/>
              <a:pPr/>
              <a:t>8/12/2008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Calibri" pitchFamily="34" charset="0"/>
              </a:defRPr>
            </a:lvl1pPr>
          </a:lstStyle>
          <a:p>
            <a:endParaRPr lang="en-US"/>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Calibri" pitchFamily="34" charset="0"/>
              </a:defRPr>
            </a:lvl1pPr>
          </a:lstStyle>
          <a:p>
            <a:fld id="{42B926E2-D66E-45B2-9237-F27F0D8E26C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algn="r" rtl="0" fontAlgn="base">
              <a:spcBef>
                <a:spcPct val="0"/>
              </a:spcBef>
              <a:spcAft>
                <a:spcPct val="0"/>
              </a:spcAft>
            </a:pPr>
            <a:fld id="{3581FF3B-A2C2-4BC0-9DB2-D0698DC164EB}" type="slidenum">
              <a:rPr lang="en-US" sz="1200" kern="1200">
                <a:solidFill>
                  <a:srgbClr val="000000"/>
                </a:solidFill>
                <a:effectLst>
                  <a:outerShdw blurRad="38100" dist="38100" dir="2700000" algn="tl">
                    <a:srgbClr val="000000">
                      <a:alpha val="43137"/>
                    </a:srgbClr>
                  </a:outerShdw>
                </a:effectLst>
                <a:latin typeface="Arial" pitchFamily="34" charset="0"/>
                <a:ea typeface="+mn-ea"/>
                <a:cs typeface="+mn-cs"/>
              </a:rPr>
              <a:pPr algn="r" rtl="0" fontAlgn="base">
                <a:spcBef>
                  <a:spcPct val="0"/>
                </a:spcBef>
                <a:spcAft>
                  <a:spcPct val="0"/>
                </a:spcAft>
              </a:pPr>
              <a:t>1</a:t>
            </a:fld>
            <a:endParaRPr lang="en-US" sz="1200" kern="1200">
              <a:solidFill>
                <a:srgbClr val="000000"/>
              </a:solidFill>
              <a:effectLst>
                <a:outerShdw blurRad="38100" dist="38100" dir="2700000" algn="tl">
                  <a:srgbClr val="000000">
                    <a:alpha val="43137"/>
                  </a:srgbClr>
                </a:outerShdw>
              </a:effectLst>
              <a:latin typeface="Arial" pitchFamily="34" charset="0"/>
              <a:ea typeface="+mn-ea"/>
              <a:cs typeface="+mn-cs"/>
            </a:endParaRPr>
          </a:p>
        </p:txBody>
      </p:sp>
      <p:sp>
        <p:nvSpPr>
          <p:cNvPr id="96259" name="Rectangle 2"/>
          <p:cNvSpPr>
            <a:spLocks noGrp="1" noRot="1" noChangeAspect="1" noChangeArrowheads="1" noTextEdit="1"/>
          </p:cNvSpPr>
          <p:nvPr>
            <p:ph type="sldImg"/>
          </p:nvPr>
        </p:nvSpPr>
        <p:spPr>
          <a:xfrm>
            <a:off x="1258888" y="720725"/>
            <a:ext cx="4800600" cy="3600450"/>
          </a:xfrm>
          <a:ln/>
        </p:spPr>
      </p:sp>
      <p:sp>
        <p:nvSpPr>
          <p:cNvPr id="96260" name="Rectangle 3"/>
          <p:cNvSpPr>
            <a:spLocks noGrp="1" noChangeArrowheads="1"/>
          </p:cNvSpPr>
          <p:nvPr>
            <p:ph type="body" idx="1"/>
          </p:nvPr>
        </p:nvSpPr>
        <p:spPr>
          <a:noFill/>
          <a:ln/>
        </p:spPr>
        <p:txBody>
          <a:bodyPr/>
          <a:lstStyle/>
          <a:p>
            <a:pPr>
              <a:lnSpc>
                <a:spcPct val="80000"/>
              </a:lnSpc>
            </a:pPr>
            <a:endParaRPr lang="en-US" sz="8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8B8A396C-88B3-467C-9E7E-1D20C05EC7C7}" type="slidenum">
              <a:rPr lang="en-US" sz="1200">
                <a:solidFill>
                  <a:prstClr val="black"/>
                </a:solidFill>
                <a:latin typeface="Arial Unicode MS" pitchFamily="34" charset="-128"/>
              </a:rPr>
              <a:pPr algn="r" rtl="0" eaLnBrk="0" fontAlgn="base" hangingPunct="0">
                <a:spcBef>
                  <a:spcPct val="0"/>
                </a:spcBef>
                <a:spcAft>
                  <a:spcPct val="0"/>
                </a:spcAft>
              </a:pPr>
              <a:t>11</a:t>
            </a:fld>
            <a:endParaRPr lang="en-US" sz="1200" dirty="0">
              <a:solidFill>
                <a:prstClr val="black"/>
              </a:solidFill>
              <a:latin typeface="Arial Unicode MS" pitchFamily="34" charset="-128"/>
            </a:endParaRPr>
          </a:p>
        </p:txBody>
      </p:sp>
      <p:sp>
        <p:nvSpPr>
          <p:cNvPr id="311299" name="Rectangle 2"/>
          <p:cNvSpPr>
            <a:spLocks noGrp="1" noRot="1" noChangeAspect="1" noChangeArrowheads="1" noTextEdit="1"/>
          </p:cNvSpPr>
          <p:nvPr>
            <p:ph type="sldImg"/>
          </p:nvPr>
        </p:nvSpPr>
        <p:spPr>
          <a:xfrm>
            <a:off x="1220030" y="709375"/>
            <a:ext cx="4886759" cy="3625697"/>
          </a:xfrm>
          <a:ln/>
        </p:spPr>
      </p:sp>
      <p:sp>
        <p:nvSpPr>
          <p:cNvPr id="311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1380BF4B-3A25-43C0-84FA-0375B7A34E06}" type="slidenum">
              <a:rPr lang="en-US" sz="1200">
                <a:solidFill>
                  <a:srgbClr val="000000"/>
                </a:solidFill>
                <a:latin typeface="Arial Unicode MS" pitchFamily="34" charset="-128"/>
              </a:rPr>
              <a:pPr algn="r" rtl="0" eaLnBrk="0" fontAlgn="base" hangingPunct="0">
                <a:spcBef>
                  <a:spcPct val="0"/>
                </a:spcBef>
                <a:spcAft>
                  <a:spcPct val="0"/>
                </a:spcAft>
              </a:pPr>
              <a:t>12</a:t>
            </a:fld>
            <a:endParaRPr lang="en-US" sz="1200" dirty="0">
              <a:solidFill>
                <a:srgbClr val="000000"/>
              </a:solidFill>
              <a:latin typeface="Arial Unicode MS" pitchFamily="34" charset="-128"/>
            </a:endParaRPr>
          </a:p>
        </p:txBody>
      </p:sp>
      <p:sp>
        <p:nvSpPr>
          <p:cNvPr id="284675" name="Rectangle 2"/>
          <p:cNvSpPr>
            <a:spLocks noGrp="1" noRot="1" noChangeAspect="1" noChangeArrowheads="1" noTextEdit="1"/>
          </p:cNvSpPr>
          <p:nvPr>
            <p:ph type="sldImg"/>
          </p:nvPr>
        </p:nvSpPr>
        <p:spPr>
          <a:xfrm>
            <a:off x="1246188" y="709613"/>
            <a:ext cx="4835525" cy="3625850"/>
          </a:xfrm>
          <a:ln/>
        </p:spPr>
      </p:sp>
      <p:sp>
        <p:nvSpPr>
          <p:cNvPr id="2846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5BDB2F51-9246-4B0C-AA8A-07A1454AED3C}" type="slidenum">
              <a:rPr lang="en-US" sz="1200">
                <a:solidFill>
                  <a:srgbClr val="000000"/>
                </a:solidFill>
                <a:latin typeface="Arial Unicode MS" pitchFamily="34" charset="-128"/>
              </a:rPr>
              <a:pPr algn="r" rtl="0" eaLnBrk="0" fontAlgn="base" hangingPunct="0">
                <a:spcBef>
                  <a:spcPct val="0"/>
                </a:spcBef>
                <a:spcAft>
                  <a:spcPct val="0"/>
                </a:spcAft>
              </a:pPr>
              <a:t>13</a:t>
            </a:fld>
            <a:endParaRPr lang="en-US" sz="1200" dirty="0">
              <a:solidFill>
                <a:srgbClr val="000000"/>
              </a:solidFill>
              <a:latin typeface="Arial Unicode MS" pitchFamily="34" charset="-128"/>
            </a:endParaRPr>
          </a:p>
        </p:txBody>
      </p:sp>
      <p:sp>
        <p:nvSpPr>
          <p:cNvPr id="285699" name="Rectangle 2"/>
          <p:cNvSpPr>
            <a:spLocks noGrp="1" noRot="1" noChangeAspect="1" noChangeArrowheads="1" noTextEdit="1"/>
          </p:cNvSpPr>
          <p:nvPr>
            <p:ph type="sldImg"/>
          </p:nvPr>
        </p:nvSpPr>
        <p:spPr>
          <a:xfrm>
            <a:off x="1220030" y="709375"/>
            <a:ext cx="4886759" cy="3625697"/>
          </a:xfrm>
          <a:ln/>
        </p:spPr>
      </p:sp>
      <p:sp>
        <p:nvSpPr>
          <p:cNvPr id="2857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4083669C-3D6D-415E-8409-C06DD306A1F9}" type="slidenum">
              <a:rPr lang="en-US" sz="1200">
                <a:solidFill>
                  <a:srgbClr val="000000"/>
                </a:solidFill>
                <a:latin typeface="Arial Unicode MS" pitchFamily="34" charset="-128"/>
              </a:rPr>
              <a:pPr algn="r" rtl="0" eaLnBrk="0" fontAlgn="base" hangingPunct="0">
                <a:spcBef>
                  <a:spcPct val="0"/>
                </a:spcBef>
                <a:spcAft>
                  <a:spcPct val="0"/>
                </a:spcAft>
              </a:pPr>
              <a:t>14</a:t>
            </a:fld>
            <a:endParaRPr lang="en-US" sz="1200" dirty="0">
              <a:solidFill>
                <a:srgbClr val="000000"/>
              </a:solidFill>
              <a:latin typeface="Arial Unicode MS" pitchFamily="34" charset="-128"/>
            </a:endParaRPr>
          </a:p>
        </p:txBody>
      </p:sp>
      <p:sp>
        <p:nvSpPr>
          <p:cNvPr id="286723" name="Rectangle 2"/>
          <p:cNvSpPr>
            <a:spLocks noGrp="1" noRot="1" noChangeAspect="1" noChangeArrowheads="1" noTextEdit="1"/>
          </p:cNvSpPr>
          <p:nvPr>
            <p:ph type="sldImg"/>
          </p:nvPr>
        </p:nvSpPr>
        <p:spPr>
          <a:xfrm>
            <a:off x="1246188" y="709613"/>
            <a:ext cx="4835525" cy="3625850"/>
          </a:xfrm>
          <a:ln/>
        </p:spPr>
      </p:sp>
      <p:sp>
        <p:nvSpPr>
          <p:cNvPr id="286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3C62BDB7-37A3-49AF-9556-1682791242DF}" type="slidenum">
              <a:rPr lang="en-US" sz="1200">
                <a:solidFill>
                  <a:srgbClr val="000000"/>
                </a:solidFill>
                <a:latin typeface="Arial Unicode MS" pitchFamily="34" charset="-128"/>
              </a:rPr>
              <a:pPr algn="r" rtl="0" eaLnBrk="0" fontAlgn="base" hangingPunct="0">
                <a:spcBef>
                  <a:spcPct val="0"/>
                </a:spcBef>
                <a:spcAft>
                  <a:spcPct val="0"/>
                </a:spcAft>
              </a:pPr>
              <a:t>15</a:t>
            </a:fld>
            <a:endParaRPr lang="en-US" sz="1200" dirty="0">
              <a:solidFill>
                <a:srgbClr val="000000"/>
              </a:solidFill>
              <a:latin typeface="Arial Unicode MS" pitchFamily="34" charset="-128"/>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r>
              <a:rPr lang="en-US" smtClean="0"/>
              <a:t>Reversibly encode all the information in this otherwise blurred photo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475E3CC-2F4D-4BAE-8E95-25F18AED7FF9}" type="slidenum">
              <a:rPr lang="en-US" sz="1200">
                <a:solidFill>
                  <a:srgbClr val="000000"/>
                </a:solidFill>
                <a:latin typeface="Arial Unicode MS" pitchFamily="34" charset="-128"/>
              </a:rPr>
              <a:pPr algn="r" rtl="0" eaLnBrk="0" fontAlgn="base" hangingPunct="0">
                <a:spcBef>
                  <a:spcPct val="0"/>
                </a:spcBef>
                <a:spcAft>
                  <a:spcPct val="0"/>
                </a:spcAft>
              </a:pPr>
              <a:t>16</a:t>
            </a:fld>
            <a:endParaRPr lang="en-US" sz="1200" dirty="0">
              <a:solidFill>
                <a:srgbClr val="000000"/>
              </a:solidFill>
              <a:latin typeface="Arial Unicode MS" pitchFamily="34" charset="-128"/>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r>
              <a:rPr lang="en-US" smtClean="0"/>
              <a:t>The glint out of focus shows the unusual pattern.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4083669C-3D6D-415E-8409-C06DD306A1F9}" type="slidenum">
              <a:rPr lang="en-US" sz="1200">
                <a:solidFill>
                  <a:srgbClr val="000000"/>
                </a:solidFill>
                <a:latin typeface="Arial Unicode MS" pitchFamily="34" charset="-128"/>
              </a:rPr>
              <a:pPr algn="r" rtl="0" eaLnBrk="0" fontAlgn="base" hangingPunct="0">
                <a:spcBef>
                  <a:spcPct val="0"/>
                </a:spcBef>
                <a:spcAft>
                  <a:spcPct val="0"/>
                </a:spcAft>
              </a:pPr>
              <a:t>17</a:t>
            </a:fld>
            <a:endParaRPr lang="en-US" sz="1200" dirty="0">
              <a:solidFill>
                <a:srgbClr val="000000"/>
              </a:solidFill>
              <a:latin typeface="Arial Unicode MS" pitchFamily="34" charset="-128"/>
            </a:endParaRPr>
          </a:p>
        </p:txBody>
      </p:sp>
      <p:sp>
        <p:nvSpPr>
          <p:cNvPr id="286723" name="Rectangle 2"/>
          <p:cNvSpPr>
            <a:spLocks noGrp="1" noRot="1" noChangeAspect="1" noChangeArrowheads="1" noTextEdit="1"/>
          </p:cNvSpPr>
          <p:nvPr>
            <p:ph type="sldImg"/>
          </p:nvPr>
        </p:nvSpPr>
        <p:spPr>
          <a:xfrm>
            <a:off x="1246188" y="709613"/>
            <a:ext cx="4835525" cy="3625850"/>
          </a:xfrm>
          <a:ln/>
        </p:spPr>
      </p:sp>
      <p:sp>
        <p:nvSpPr>
          <p:cNvPr id="286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FA41DF77-7CB1-42EF-A226-C2B839D7F9E7}" type="slidenum">
              <a:rPr lang="en-US">
                <a:solidFill>
                  <a:srgbClr val="FFFF99"/>
                </a:solidFill>
                <a:latin typeface="Palatino Linotype" pitchFamily="18" charset="0"/>
              </a:rPr>
              <a:pPr/>
              <a:t>18</a:t>
            </a:fld>
            <a:endParaRPr lang="en-US">
              <a:solidFill>
                <a:srgbClr val="FFFF99"/>
              </a:solidFill>
              <a:latin typeface="Palatino Linotype" pitchFamily="18" charset="0"/>
            </a:endParaRPr>
          </a:p>
        </p:txBody>
      </p:sp>
      <p:sp>
        <p:nvSpPr>
          <p:cNvPr id="130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1" name="Rectangle 3"/>
          <p:cNvSpPr>
            <a:spLocks noGrp="1" noChangeArrowheads="1"/>
          </p:cNvSpPr>
          <p:nvPr>
            <p:ph type="body" idx="1"/>
          </p:nvPr>
        </p:nvSpPr>
        <p:spPr/>
        <p:txBody>
          <a:bodyPr/>
          <a:lstStyle/>
          <a:p>
            <a:pPr>
              <a:spcBef>
                <a:spcPct val="0"/>
              </a:spcBef>
            </a:pPr>
            <a:r>
              <a:rPr lang="en-US" smtClean="0"/>
              <a:t>Conventional lenses have a limited depth of field. One can increase the depth of field and reduce the blur by stopping down the aperture. However, this leads to noisy images.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p>
            <a:fld id="{CE3F13E8-7C34-4CE9-9BF6-DE9ADBDAFE9A}" type="slidenum">
              <a:rPr lang="en-US">
                <a:solidFill>
                  <a:srgbClr val="FFFF99"/>
                </a:solidFill>
                <a:latin typeface="Palatino Linotype" pitchFamily="18" charset="0"/>
              </a:rPr>
              <a:pPr/>
              <a:t>19</a:t>
            </a:fld>
            <a:endParaRPr lang="en-US">
              <a:solidFill>
                <a:srgbClr val="FFFF99"/>
              </a:solidFill>
              <a:latin typeface="Palatino Linotype" pitchFamily="18" charset="0"/>
            </a:endParaRPr>
          </a:p>
        </p:txBody>
      </p:sp>
      <p:sp>
        <p:nvSpPr>
          <p:cNvPr id="1320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099" name="Rectangle 3"/>
          <p:cNvSpPr>
            <a:spLocks noGrp="1" noChangeArrowheads="1"/>
          </p:cNvSpPr>
          <p:nvPr>
            <p:ph type="body" idx="1"/>
          </p:nvPr>
        </p:nvSpPr>
        <p:spPr/>
        <p:txBody>
          <a:bodyPr/>
          <a:lstStyle/>
          <a:p>
            <a:pPr>
              <a:spcBef>
                <a:spcPct val="0"/>
              </a:spcBef>
            </a:pPr>
            <a:r>
              <a:rPr lang="en-US" smtClean="0"/>
              <a:t>A solution proposed by authors and now commercialized by CDM optics uses a cubic phase plate. The effect of cubic phase plate is equivalent so summing images due to lens position was different planes of focus. Note that the cubic phase plate can be made up of glass of varying thickness OR glass of varying refractive index. The example here shows a total phase difference of just 8 periods.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p>
            <a:fld id="{2CC4AEF5-0BEB-49DA-B9CE-D073A800A574}" type="slidenum">
              <a:rPr lang="en-US">
                <a:solidFill>
                  <a:srgbClr val="FFFF99"/>
                </a:solidFill>
                <a:latin typeface="Palatino Linotype" pitchFamily="18" charset="0"/>
              </a:rPr>
              <a:pPr/>
              <a:t>20</a:t>
            </a:fld>
            <a:endParaRPr lang="en-US">
              <a:solidFill>
                <a:srgbClr val="FFFF99"/>
              </a:solidFill>
              <a:latin typeface="Palatino Linotype" pitchFamily="18" charset="0"/>
            </a:endParaRPr>
          </a:p>
        </p:txBody>
      </p:sp>
      <p:sp>
        <p:nvSpPr>
          <p:cNvPr id="1341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7" name="Rectangle 3"/>
          <p:cNvSpPr>
            <a:spLocks noGrp="1" noChangeArrowheads="1"/>
          </p:cNvSpPr>
          <p:nvPr>
            <p:ph type="body" idx="1"/>
          </p:nvPr>
        </p:nvSpPr>
        <p:spPr/>
        <p:txBody>
          <a:bodyPr/>
          <a:lstStyle/>
          <a:p>
            <a:pPr>
              <a:spcBef>
                <a:spcPct val="0"/>
              </a:spcBef>
            </a:pPr>
            <a:r>
              <a:rPr lang="en-US" smtClean="0"/>
              <a:t>Unlike traditional systems, where you see a conical profile of lightfield for a point in focus, for CDM the profile is more like a twisted cylinder of straws. This makes the point spread function somewhat depth independent.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976313" y="4560888"/>
            <a:ext cx="5362575" cy="4319587"/>
          </a:xfrm>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fld id="{7F0987C7-D2CC-4189-83DB-24EE470E195B}" type="slidenum">
              <a:rPr lang="en-US">
                <a:solidFill>
                  <a:srgbClr val="FFFF99"/>
                </a:solidFill>
                <a:latin typeface="Palatino Linotype" pitchFamily="18" charset="0"/>
              </a:rPr>
              <a:pPr/>
              <a:t>21</a:t>
            </a:fld>
            <a:endParaRPr lang="en-US">
              <a:solidFill>
                <a:srgbClr val="FFFF99"/>
              </a:solidFill>
              <a:latin typeface="Palatino Linotype" pitchFamily="18"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5" name="Rectangle 3"/>
          <p:cNvSpPr>
            <a:spLocks noGrp="1" noChangeArrowheads="1"/>
          </p:cNvSpPr>
          <p:nvPr>
            <p:ph type="body" idx="1"/>
          </p:nvPr>
        </p:nvSpPr>
        <p:spPr/>
        <p:txBody>
          <a:bodyPr/>
          <a:lstStyle/>
          <a:p>
            <a:pPr>
              <a:spcBef>
                <a:spcPct val="0"/>
              </a:spcBef>
            </a:pPr>
            <a:r>
              <a:rPr lang="en-US" smtClean="0"/>
              <a:t>The point spread function is not a point even when the point is in sharp focus. One can say it is equally worse over a large range of focus.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F9E4E50C-7F3D-4D5C-92D4-F6AABC8E1BCE}" type="slidenum">
              <a:rPr lang="en-US">
                <a:solidFill>
                  <a:srgbClr val="FFFF99"/>
                </a:solidFill>
                <a:latin typeface="Palatino Linotype" pitchFamily="18" charset="0"/>
              </a:rPr>
              <a:pPr/>
              <a:t>22</a:t>
            </a:fld>
            <a:endParaRPr lang="en-US">
              <a:solidFill>
                <a:srgbClr val="FFFF99"/>
              </a:solidFill>
              <a:latin typeface="Palatino Linotype" pitchFamily="18"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3" name="Rectangle 3"/>
          <p:cNvSpPr>
            <a:spLocks noGrp="1" noChangeArrowheads="1"/>
          </p:cNvSpPr>
          <p:nvPr>
            <p:ph type="body" idx="1"/>
          </p:nvPr>
        </p:nvSpPr>
        <p:spPr/>
        <p:txBody>
          <a:bodyPr/>
          <a:lstStyle/>
          <a:p>
            <a:pPr>
              <a:spcBef>
                <a:spcPct val="0"/>
              </a:spcBef>
            </a:pPr>
            <a:r>
              <a:rPr lang="en-US" smtClean="0"/>
              <a:t>After software decoding one can recover sharp images. These images show good tradeoff between depth of field and image noise.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BD765A8E-3843-476F-A05D-830AD1AEFF16}" type="slidenum">
              <a:rPr lang="en-US">
                <a:solidFill>
                  <a:srgbClr val="FFFF99"/>
                </a:solidFill>
                <a:latin typeface="Palatino Linotype" pitchFamily="18" charset="0"/>
              </a:rPr>
              <a:pPr/>
              <a:t>26</a:t>
            </a:fld>
            <a:endParaRPr lang="en-US">
              <a:solidFill>
                <a:srgbClr val="FFFF99"/>
              </a:solidFill>
              <a:latin typeface="Palatino Linotype" pitchFamily="18"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1" name="Rectangle 3"/>
          <p:cNvSpPr>
            <a:spLocks noGrp="1" noChangeArrowheads="1"/>
          </p:cNvSpPr>
          <p:nvPr>
            <p:ph type="body" idx="1"/>
          </p:nvPr>
        </p:nvSpPr>
        <p:spPr/>
        <p:txBody>
          <a:bodyPr/>
          <a:lstStyle/>
          <a:p>
            <a:pPr>
              <a:spcBef>
                <a:spcPct val="0"/>
              </a:spcBef>
            </a:pPr>
            <a:endParaRPr lang="en-US" smtClean="0"/>
          </a:p>
          <a:p>
            <a:pPr>
              <a:spcBef>
                <a:spcPct val="0"/>
              </a:spcBef>
            </a:pPr>
            <a:r>
              <a:rPr lang="en-US" smtClean="0"/>
              <a:t>Traditional lenses are long, the length is close to the focal length in mm.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p>
            <a:fld id="{2D3E7BA0-94FB-4028-B918-A23B81D8C367}" type="slidenum">
              <a:rPr lang="en-US">
                <a:solidFill>
                  <a:srgbClr val="FFFF99"/>
                </a:solidFill>
                <a:latin typeface="Palatino Linotype" pitchFamily="18" charset="0"/>
              </a:rPr>
              <a:pPr/>
              <a:t>27</a:t>
            </a:fld>
            <a:endParaRPr lang="en-US">
              <a:solidFill>
                <a:srgbClr val="FFFF99"/>
              </a:solidFill>
              <a:latin typeface="Palatino Linotype" pitchFamily="18"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39" name="Rectangle 3"/>
          <p:cNvSpPr>
            <a:spLocks noGrp="1" noChangeArrowheads="1"/>
          </p:cNvSpPr>
          <p:nvPr>
            <p:ph type="body" idx="1"/>
          </p:nvPr>
        </p:nvSpPr>
        <p:spPr/>
        <p:txBody>
          <a:bodyPr/>
          <a:lstStyle/>
          <a:p>
            <a:pPr>
              <a:spcBef>
                <a:spcPct val="0"/>
              </a:spcBef>
            </a:pPr>
            <a:r>
              <a:rPr lang="en-US" smtClean="0"/>
              <a:t>New techniques are trying decrease this distance using a folded optics approach. The origami lens uses multiple total internal reflection to propagate the bundle of rays.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p>
            <a:fld id="{26AACAFF-74D8-4F3F-9C36-3B2DFF1E63FB}" type="slidenum">
              <a:rPr lang="en-US">
                <a:solidFill>
                  <a:srgbClr val="FFFF99"/>
                </a:solidFill>
                <a:latin typeface="Palatino Linotype" pitchFamily="18" charset="0"/>
              </a:rPr>
              <a:pPr/>
              <a:t>28</a:t>
            </a:fld>
            <a:endParaRPr lang="en-US">
              <a:solidFill>
                <a:srgbClr val="FFFF99"/>
              </a:solidFill>
              <a:latin typeface="Palatino Linotype" pitchFamily="18"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7" name="Rectangle 3"/>
          <p:cNvSpPr>
            <a:spLocks noGrp="1" noChangeArrowheads="1"/>
          </p:cNvSpPr>
          <p:nvPr>
            <p:ph type="body" idx="1"/>
          </p:nvPr>
        </p:nvSpPr>
        <p:spPr/>
        <p:txBody>
          <a:bodyPr/>
          <a:lstStyle/>
          <a:p>
            <a:pPr>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3FF50759-6E6B-4B9C-B23D-A202FDD06C07}" type="slidenum">
              <a:rPr lang="en-US">
                <a:solidFill>
                  <a:srgbClr val="FFFF99"/>
                </a:solidFill>
                <a:latin typeface="Palatino Linotype" pitchFamily="18" charset="0"/>
              </a:rPr>
              <a:pPr/>
              <a:t>29</a:t>
            </a:fld>
            <a:endParaRPr lang="en-US">
              <a:solidFill>
                <a:srgbClr val="FFFF99"/>
              </a:solidFill>
              <a:latin typeface="Palatino Linotype" pitchFamily="18" charset="0"/>
            </a:endParaRPr>
          </a:p>
        </p:txBody>
      </p:sp>
      <p:sp>
        <p:nvSpPr>
          <p:cNvPr id="146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5" name="Rectangle 3"/>
          <p:cNvSpPr>
            <a:spLocks noGrp="1" noChangeArrowheads="1"/>
          </p:cNvSpPr>
          <p:nvPr>
            <p:ph type="body" idx="1"/>
          </p:nvPr>
        </p:nvSpPr>
        <p:spPr/>
        <p:txBody>
          <a:bodyPr/>
          <a:lstStyle/>
          <a:p>
            <a:pPr>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p:spPr>
      </p:sp>
      <p:sp>
        <p:nvSpPr>
          <p:cNvPr id="148482" name="Notes Placeholder 2"/>
          <p:cNvSpPr>
            <a:spLocks noGrp="1"/>
          </p:cNvSpPr>
          <p:nvPr>
            <p:ph type="body" idx="1"/>
          </p:nvPr>
        </p:nvSpPr>
        <p:spPr/>
        <p:txBody>
          <a:bodyPr/>
          <a:lstStyle/>
          <a:p>
            <a:pPr>
              <a:spcBef>
                <a:spcPct val="0"/>
              </a:spcBef>
            </a:pPr>
            <a:r>
              <a:rPr lang="en-US" dirty="0" smtClean="0"/>
              <a:t>Nonlinear optics has been a rapidly growing field in recent decades. It is based on the study of effects and phenomena related to the interaction of intense coherent light radiation with matter. </a:t>
            </a:r>
          </a:p>
          <a:p>
            <a:pPr>
              <a:spcBef>
                <a:spcPct val="0"/>
              </a:spcBef>
            </a:pPr>
            <a:endParaRPr lang="en-US" dirty="0" smtClean="0"/>
          </a:p>
          <a:p>
            <a:pPr>
              <a:spcBef>
                <a:spcPct val="0"/>
              </a:spcBef>
            </a:pPr>
            <a:r>
              <a:rPr lang="en-US" dirty="0" smtClean="0"/>
              <a:t>Nonlinear optics (NLO) is the branch of optics that describes the </a:t>
            </a:r>
            <a:r>
              <a:rPr lang="en-US" dirty="0" err="1" smtClean="0"/>
              <a:t>behaviour</a:t>
            </a:r>
            <a:r>
              <a:rPr lang="en-US" dirty="0" smtClean="0"/>
              <a:t> of light in nonlinear media, that is, media in which the dielectric polarization P responds nonlinearly to the electric field E of the light. This nonlinearity is typically only observed at very high light intensities such as those provided by pulsed lasers.</a:t>
            </a:r>
          </a:p>
          <a:p>
            <a:pPr>
              <a:spcBef>
                <a:spcPct val="0"/>
              </a:spcBef>
            </a:pPr>
            <a:endParaRPr lang="en-US" dirty="0" smtClean="0"/>
          </a:p>
        </p:txBody>
      </p:sp>
      <p:sp>
        <p:nvSpPr>
          <p:cNvPr id="148483" name="Slide Number Placeholder 3"/>
          <p:cNvSpPr>
            <a:spLocks noGrp="1"/>
          </p:cNvSpPr>
          <p:nvPr>
            <p:ph type="sldNum" sz="quarter" idx="5"/>
          </p:nvPr>
        </p:nvSpPr>
        <p:spPr>
          <a:noFill/>
        </p:spPr>
        <p:txBody>
          <a:bodyPr/>
          <a:lstStyle/>
          <a:p>
            <a:fld id="{6E90B0AB-1698-4049-A5C0-08A3CD75F683}" type="slidenum">
              <a:rPr lang="en-US"/>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p:spPr>
      </p:sp>
      <p:sp>
        <p:nvSpPr>
          <p:cNvPr id="150530" name="Notes Placeholder 2"/>
          <p:cNvSpPr>
            <a:spLocks noGrp="1"/>
          </p:cNvSpPr>
          <p:nvPr>
            <p:ph type="body" idx="1"/>
          </p:nvPr>
        </p:nvSpPr>
        <p:spPr/>
        <p:txBody>
          <a:bodyPr/>
          <a:lstStyle/>
          <a:p>
            <a:pPr>
              <a:spcBef>
                <a:spcPct val="0"/>
              </a:spcBef>
            </a:pPr>
            <a:r>
              <a:rPr lang="en-US" smtClean="0"/>
              <a:t>Non-linear effects are always present but usually barely noticeable.</a:t>
            </a:r>
          </a:p>
          <a:p>
            <a:pPr>
              <a:spcBef>
                <a:spcPct val="0"/>
              </a:spcBef>
            </a:pPr>
            <a:r>
              <a:rPr lang="en-US" smtClean="0"/>
              <a:t>However, when the input signal intensity is high, the system does not behave as a linear system. The higher harmonics have progressively smaller amplitude.</a:t>
            </a:r>
          </a:p>
        </p:txBody>
      </p:sp>
      <p:sp>
        <p:nvSpPr>
          <p:cNvPr id="150531" name="Slide Number Placeholder 3"/>
          <p:cNvSpPr>
            <a:spLocks noGrp="1"/>
          </p:cNvSpPr>
          <p:nvPr>
            <p:ph type="sldNum" sz="quarter" idx="5"/>
          </p:nvPr>
        </p:nvSpPr>
        <p:spPr>
          <a:noFill/>
        </p:spPr>
        <p:txBody>
          <a:bodyPr/>
          <a:lstStyle/>
          <a:p>
            <a:fld id="{9882A5B2-7411-4433-8F35-7D3D8F62CF46}" type="slidenum">
              <a:rPr lang="en-US"/>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p:spPr>
      </p:sp>
      <p:sp>
        <p:nvSpPr>
          <p:cNvPr id="152578" name="Notes Placeholder 2"/>
          <p:cNvSpPr>
            <a:spLocks noGrp="1"/>
          </p:cNvSpPr>
          <p:nvPr>
            <p:ph type="body" idx="1"/>
          </p:nvPr>
        </p:nvSpPr>
        <p:spPr/>
        <p:txBody>
          <a:bodyPr/>
          <a:lstStyle/>
          <a:p>
            <a:pPr>
              <a:spcBef>
                <a:spcPct val="0"/>
              </a:spcBef>
            </a:pPr>
            <a:r>
              <a:rPr lang="en-US" smtClean="0"/>
              <a:t>For Computational Photography, an interesting future direction could be programmable refractive index. We will see more on the next slide.</a:t>
            </a:r>
          </a:p>
          <a:p>
            <a:pPr>
              <a:spcBef>
                <a:spcPct val="0"/>
              </a:spcBef>
            </a:pPr>
            <a:endParaRPr lang="en-US" smtClean="0"/>
          </a:p>
          <a:p>
            <a:pPr>
              <a:spcBef>
                <a:spcPct val="0"/>
              </a:spcBef>
            </a:pPr>
            <a:r>
              <a:rPr lang="en-US" smtClean="0"/>
              <a:t>Self-focusing is induced by the change in refractive index. A medium whose refractive index increases with the electric field intensity acts as a focusing lens for a laser beam. The peak intensity of the self-focused region keeps increasing as the wave travels through the medium, until defocusing effects or medium damage interrupt this process. Since </a:t>
            </a:r>
            <a:r>
              <a:rPr lang="en-US" i="1" smtClean="0"/>
              <a:t>n</a:t>
            </a:r>
            <a:r>
              <a:rPr lang="en-US" baseline="-25000" smtClean="0"/>
              <a:t>2</a:t>
            </a:r>
            <a:r>
              <a:rPr lang="en-US" smtClean="0"/>
              <a:t> is positive in most materials, the refractive index becomes larger in the areas where the intensity is higher, usually at the centre of a beam, creating a focusing density profile which potentially leads to the collapse of a beam on itself.</a:t>
            </a:r>
            <a:r>
              <a:rPr lang="en-US" baseline="30000" smtClean="0">
                <a:hlinkClick r:id="" action="ppaction://hlinkfile"/>
              </a:rPr>
              <a:t>[</a:t>
            </a:r>
            <a:endParaRPr lang="en-US" smtClean="0"/>
          </a:p>
          <a:p>
            <a:pPr>
              <a:spcBef>
                <a:spcPct val="0"/>
              </a:spcBef>
            </a:pPr>
            <a:endParaRPr lang="en-US" smtClean="0"/>
          </a:p>
          <a:p>
            <a:pPr>
              <a:spcBef>
                <a:spcPct val="0"/>
              </a:spcBef>
            </a:pPr>
            <a:r>
              <a:rPr lang="en-US" smtClean="0"/>
              <a:t>Self-focusing is often observed when radiation generated by femtosecond lasers propagates through many solids, liquids and gases. Depending on the type of material and on the intensity of the radiation, several mechanisms produce variations in the refractive index which result in self-focusing: a well known example is Kerr-induced self-focusing.</a:t>
            </a:r>
          </a:p>
          <a:p>
            <a:pPr>
              <a:spcBef>
                <a:spcPct val="0"/>
              </a:spcBef>
            </a:pPr>
            <a:endParaRPr lang="en-US" smtClean="0"/>
          </a:p>
        </p:txBody>
      </p:sp>
      <p:sp>
        <p:nvSpPr>
          <p:cNvPr id="152579" name="Slide Number Placeholder 3"/>
          <p:cNvSpPr>
            <a:spLocks noGrp="1"/>
          </p:cNvSpPr>
          <p:nvPr>
            <p:ph type="sldNum" sz="quarter" idx="5"/>
          </p:nvPr>
        </p:nvSpPr>
        <p:spPr>
          <a:noFill/>
        </p:spPr>
        <p:txBody>
          <a:bodyPr/>
          <a:lstStyle/>
          <a:p>
            <a:fld id="{AA771B2E-E70C-4AD4-B42F-DA1EC4FF078A}" type="slidenum">
              <a:rPr lang="en-US"/>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p:txBody>
          <a:bodyPr/>
          <a:lstStyle/>
          <a:p>
            <a:pPr>
              <a:spcBef>
                <a:spcPct val="0"/>
              </a:spcBef>
            </a:pPr>
            <a:r>
              <a:rPr lang="en-US" smtClean="0"/>
              <a:t>Before 1960, optics mathematical equations manifested a linear system of equations, using usual refractive index n0.</a:t>
            </a:r>
          </a:p>
          <a:p>
            <a:pPr>
              <a:spcBef>
                <a:spcPct val="0"/>
              </a:spcBef>
            </a:pPr>
            <a:endParaRPr lang="en-US" smtClean="0"/>
          </a:p>
          <a:p>
            <a:pPr>
              <a:spcBef>
                <a:spcPct val="0"/>
              </a:spcBef>
            </a:pPr>
            <a:r>
              <a:rPr lang="en-US" smtClean="0"/>
              <a:t>The optical Kerr effect, or AC Kerr effect is the case in which the electric field is due to the light itself. This causes a variation in index of refraction which is proportional to the local irradiance of the light. This refractive index variation is responsible for the nonlinear optical effects of self-focusing and self-phase modulation, and is the basis for Kerr-lens modelocking. This effect only becomes significant with very intense beams such as those from lasers.</a:t>
            </a:r>
          </a:p>
          <a:p>
            <a:pPr>
              <a:spcBef>
                <a:spcPct val="0"/>
              </a:spcBef>
            </a:pPr>
            <a:endParaRPr lang="en-US" smtClean="0"/>
          </a:p>
        </p:txBody>
      </p:sp>
      <p:sp>
        <p:nvSpPr>
          <p:cNvPr id="155651" name="Slide Number Placeholder 3"/>
          <p:cNvSpPr>
            <a:spLocks noGrp="1"/>
          </p:cNvSpPr>
          <p:nvPr>
            <p:ph type="sldNum" sz="quarter" idx="5"/>
          </p:nvPr>
        </p:nvSpPr>
        <p:spPr>
          <a:noFill/>
        </p:spPr>
        <p:txBody>
          <a:bodyPr/>
          <a:lstStyle/>
          <a:p>
            <a:fld id="{8582A3EC-046B-4855-8D01-19A29C50AA23}" type="slidenum">
              <a:rPr lang="en-US"/>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p:txBody>
          <a:bodyPr/>
          <a:lstStyle/>
          <a:p>
            <a:pPr>
              <a:spcBef>
                <a:spcPct val="0"/>
              </a:spcBef>
            </a:pPr>
            <a:endParaRPr lang="en-US" smtClean="0"/>
          </a:p>
        </p:txBody>
      </p:sp>
      <p:sp>
        <p:nvSpPr>
          <p:cNvPr id="128003" name="Slide Number Placeholder 3"/>
          <p:cNvSpPr>
            <a:spLocks noGrp="1"/>
          </p:cNvSpPr>
          <p:nvPr>
            <p:ph type="sldNum" sz="quarter" idx="5"/>
          </p:nvPr>
        </p:nvSpPr>
        <p:spPr>
          <a:noFill/>
        </p:spPr>
        <p:txBody>
          <a:bodyPr/>
          <a:lstStyle/>
          <a:p>
            <a:fld id="{A8BC1E46-B950-4B1F-9408-B7A39E16854C}"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E9ED6261-1F99-46DA-934C-564297E73FF0}" type="slidenum">
              <a:rPr lang="en-US">
                <a:solidFill>
                  <a:srgbClr val="000000"/>
                </a:solidFill>
                <a:latin typeface="Arial" charset="0"/>
              </a:rPr>
              <a:pPr/>
              <a:t>34</a:t>
            </a:fld>
            <a:endParaRPr lang="en-US">
              <a:solidFill>
                <a:srgbClr val="000000"/>
              </a:solidFill>
              <a:latin typeface="Arial" charset="0"/>
            </a:endParaRPr>
          </a:p>
        </p:txBody>
      </p:sp>
      <p:sp>
        <p:nvSpPr>
          <p:cNvPr id="157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699" name="Rectangle 3"/>
          <p:cNvSpPr>
            <a:spLocks noGrp="1" noChangeArrowheads="1"/>
          </p:cNvSpPr>
          <p:nvPr>
            <p:ph type="body" idx="1"/>
          </p:nvPr>
        </p:nvSpPr>
        <p:spPr/>
        <p:txBody>
          <a:bodyPr/>
          <a:lstStyle/>
          <a:p>
            <a:pPr>
              <a:spcBef>
                <a:spcPct val="0"/>
              </a:spcBef>
            </a:pPr>
            <a:r>
              <a:rPr lang="en-US" smtClean="0"/>
              <a:t>Nonlinear materials like quartz crystal create a second harmonic (twice the frequency, i.e. half the wavelength) when a high intensity laser is incident.</a:t>
            </a:r>
          </a:p>
          <a:p>
            <a:pPr>
              <a:spcBef>
                <a:spcPct val="0"/>
              </a:spcBef>
            </a:pPr>
            <a:r>
              <a:rPr lang="en-US" smtClean="0"/>
              <a:t>This figure is borrowed from Margaret Murnane’s HHG talk.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p:txBody>
          <a:bodyPr/>
          <a:lstStyle/>
          <a:p>
            <a:pPr>
              <a:spcBef>
                <a:spcPct val="0"/>
              </a:spcBef>
            </a:pPr>
            <a:endParaRPr lang="en-US" smtClean="0"/>
          </a:p>
        </p:txBody>
      </p:sp>
      <p:sp>
        <p:nvSpPr>
          <p:cNvPr id="159747" name="Slide Number Placeholder 3"/>
          <p:cNvSpPr>
            <a:spLocks noGrp="1"/>
          </p:cNvSpPr>
          <p:nvPr>
            <p:ph type="sldNum" sz="quarter" idx="5"/>
          </p:nvPr>
        </p:nvSpPr>
        <p:spPr>
          <a:noFill/>
        </p:spPr>
        <p:txBody>
          <a:bodyPr/>
          <a:lstStyle/>
          <a:p>
            <a:fld id="{03F34458-D736-4BCA-8664-9C805DDE9A4F}" type="slidenum">
              <a:rPr lang="en-US"/>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Consider a conventional lens: An incoming light ray is first refracted when it enters the shaped lens surface because of the abrupt change of the refractive index from air to the homogeneous material. It passes the lens material in a direct way until it emerges through the exit surface of the lens where it is refracted again because of the abrupt index change from the lens material to air (see Fig. 1, right). A well-defined surface shape of the lens causes the rays to be </a:t>
            </a:r>
            <a:r>
              <a:rPr lang="en-US" dirty="0" err="1" smtClean="0"/>
              <a:t>focussed</a:t>
            </a:r>
            <a:r>
              <a:rPr lang="en-US" dirty="0" smtClean="0"/>
              <a:t> on a spot and to create the image. The high precision required for the fabrication of the surfaces of conventional lenses </a:t>
            </a:r>
            <a:r>
              <a:rPr lang="en-US" dirty="0" err="1" smtClean="0"/>
              <a:t>aggrevates</a:t>
            </a:r>
            <a:r>
              <a:rPr lang="en-US" dirty="0" smtClean="0"/>
              <a:t> the miniaturization of the lenses and raises the costs of production.</a:t>
            </a:r>
          </a:p>
          <a:p>
            <a:pPr fontAlgn="auto">
              <a:spcBef>
                <a:spcPts val="0"/>
              </a:spcBef>
              <a:spcAft>
                <a:spcPts val="0"/>
              </a:spcAft>
              <a:defRPr/>
            </a:pPr>
            <a:endParaRPr lang="en-US" dirty="0" smtClean="0"/>
          </a:p>
          <a:p>
            <a:pPr fontAlgn="auto">
              <a:spcBef>
                <a:spcPts val="0"/>
              </a:spcBef>
              <a:spcAft>
                <a:spcPts val="0"/>
              </a:spcAft>
              <a:defRPr/>
            </a:pPr>
            <a:r>
              <a:rPr lang="en-US" dirty="0" smtClean="0"/>
              <a:t>GRIN lenses represent an interesting alternative since the lens performance depends on a continuous change of the refractive index within the lens material. Instead of complicated shaped surfaces plane optical surfaces are used. The light rays are continuously bent within the lens until finally they are </a:t>
            </a:r>
            <a:r>
              <a:rPr lang="en-US" dirty="0" err="1" smtClean="0"/>
              <a:t>focussed</a:t>
            </a:r>
            <a:r>
              <a:rPr lang="en-US" dirty="0" smtClean="0"/>
              <a:t> on a spot. Miniaturized lenses are fabricated down to 0.2 mm in thickness or diameter. The simple geometry allows a very cost-effective production and simplifies the assembly. Varying the lens length implies an enormous flexibility at hand to fit the lens parameters as, e.g., the focal length and working distance. For example, appropriately choosing the lens length causes the image plane to lie directly on the surface plane of the lens so that sources such as optical fibers can be glued directly onto the lens surface.</a:t>
            </a:r>
            <a:br>
              <a:rPr lang="en-US" dirty="0" smtClean="0"/>
            </a:br>
            <a:endParaRPr lang="en-US" dirty="0"/>
          </a:p>
        </p:txBody>
      </p:sp>
      <p:sp>
        <p:nvSpPr>
          <p:cNvPr id="161795" name="Slide Number Placeholder 3"/>
          <p:cNvSpPr>
            <a:spLocks noGrp="1"/>
          </p:cNvSpPr>
          <p:nvPr>
            <p:ph type="sldNum" sz="quarter" idx="5"/>
          </p:nvPr>
        </p:nvSpPr>
        <p:spPr>
          <a:noFill/>
        </p:spPr>
        <p:txBody>
          <a:bodyPr/>
          <a:lstStyle/>
          <a:p>
            <a:fld id="{D1DC5421-BDF0-4705-81DA-3156EDA8C54B}" type="slidenum">
              <a:rPr lang="en-US"/>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p:txBody>
          <a:bodyPr/>
          <a:lstStyle/>
          <a:p>
            <a:pPr>
              <a:spcBef>
                <a:spcPct val="0"/>
              </a:spcBef>
            </a:pPr>
            <a:r>
              <a:rPr lang="en-US" smtClean="0"/>
              <a:t>Current explosion in information technology has been derived from our ability to control the flow of electrons in a semiconductor in the most intricate ways. Photonic crystals promise to give us similar control over photons - with even greater flexibility because we have far more control over the properties of photonic crystals than we do over the electronic properties of semiconductors. </a:t>
            </a:r>
          </a:p>
        </p:txBody>
      </p:sp>
      <p:sp>
        <p:nvSpPr>
          <p:cNvPr id="163843" name="Slide Number Placeholder 3"/>
          <p:cNvSpPr>
            <a:spLocks noGrp="1"/>
          </p:cNvSpPr>
          <p:nvPr>
            <p:ph type="sldNum" sz="quarter" idx="5"/>
          </p:nvPr>
        </p:nvSpPr>
        <p:spPr>
          <a:noFill/>
        </p:spPr>
        <p:txBody>
          <a:bodyPr/>
          <a:lstStyle/>
          <a:p>
            <a:fld id="{D82C61F4-0ACC-4C96-9846-3270E6ED1E8D}" type="slidenum">
              <a:rPr lang="en-US"/>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p:txBody>
          <a:bodyPr/>
          <a:lstStyle/>
          <a:p>
            <a:pPr>
              <a:spcBef>
                <a:spcPct val="0"/>
              </a:spcBef>
            </a:pPr>
            <a:r>
              <a:rPr lang="en-US" smtClean="0"/>
              <a:t>All transparent or translucent materials that we know of possess positive refractive index--a refractive index that is greater than zero. However, is there any fundamental reason that there should not be materials with negative refractive index?</a:t>
            </a:r>
          </a:p>
          <a:p>
            <a:pPr>
              <a:spcBef>
                <a:spcPct val="0"/>
              </a:spcBef>
            </a:pPr>
            <a:endParaRPr lang="en-US" smtClean="0"/>
          </a:p>
          <a:p>
            <a:pPr>
              <a:spcBef>
                <a:spcPct val="0"/>
              </a:spcBef>
            </a:pPr>
            <a:endParaRPr lang="en-US" smtClean="0"/>
          </a:p>
        </p:txBody>
      </p:sp>
      <p:sp>
        <p:nvSpPr>
          <p:cNvPr id="165891" name="Slide Number Placeholder 3"/>
          <p:cNvSpPr>
            <a:spLocks noGrp="1"/>
          </p:cNvSpPr>
          <p:nvPr>
            <p:ph type="sldNum" sz="quarter" idx="5"/>
          </p:nvPr>
        </p:nvSpPr>
        <p:spPr>
          <a:noFill/>
        </p:spPr>
        <p:txBody>
          <a:bodyPr/>
          <a:lstStyle/>
          <a:p>
            <a:fld id="{BF57739C-45DC-476C-87C1-90A00177C50B}" type="slidenum">
              <a:rPr lang="en-US"/>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p:txBody>
          <a:bodyPr/>
          <a:lstStyle/>
          <a:p>
            <a:pPr>
              <a:spcBef>
                <a:spcPct val="0"/>
              </a:spcBef>
            </a:pPr>
            <a:r>
              <a:rPr lang="en-US" smtClean="0"/>
              <a:t>Refraction of a plane wave at the interface of a left-handed medium and a right-handed one looks quite unusual.</a:t>
            </a:r>
          </a:p>
          <a:p>
            <a:pPr>
              <a:spcBef>
                <a:spcPct val="0"/>
              </a:spcBef>
            </a:pPr>
            <a:r>
              <a:rPr lang="en-US" smtClean="0"/>
              <a:t>The fact that the incident and refracted waves are on the same side of the normal to the boundary enables one to manufacture quite unusual optic elements of left-handed media. For instance, a plane-parallel plate made of a left-handed material works as a collecting lens.</a:t>
            </a:r>
          </a:p>
          <a:p>
            <a:pPr>
              <a:spcBef>
                <a:spcPct val="0"/>
              </a:spcBef>
            </a:pPr>
            <a:endParaRPr lang="en-US" smtClean="0"/>
          </a:p>
          <a:p>
            <a:pPr>
              <a:spcBef>
                <a:spcPct val="0"/>
              </a:spcBef>
            </a:pPr>
            <a:endParaRPr lang="en-US" smtClean="0"/>
          </a:p>
        </p:txBody>
      </p:sp>
      <p:sp>
        <p:nvSpPr>
          <p:cNvPr id="167939" name="Slide Number Placeholder 3"/>
          <p:cNvSpPr>
            <a:spLocks noGrp="1"/>
          </p:cNvSpPr>
          <p:nvPr>
            <p:ph type="sldNum" sz="quarter" idx="5"/>
          </p:nvPr>
        </p:nvSpPr>
        <p:spPr>
          <a:noFill/>
        </p:spPr>
        <p:txBody>
          <a:bodyPr/>
          <a:lstStyle/>
          <a:p>
            <a:fld id="{27FF06D3-2DC1-44AC-A481-C37470A90D91}" type="slidenum">
              <a:rPr lang="en-US"/>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p:txBody>
          <a:bodyPr/>
          <a:lstStyle/>
          <a:p>
            <a:pPr>
              <a:spcBef>
                <a:spcPct val="0"/>
              </a:spcBef>
            </a:pPr>
            <a:endParaRPr lang="en-US" smtClean="0"/>
          </a:p>
        </p:txBody>
      </p:sp>
      <p:sp>
        <p:nvSpPr>
          <p:cNvPr id="169987" name="Slide Number Placeholder 3"/>
          <p:cNvSpPr>
            <a:spLocks noGrp="1"/>
          </p:cNvSpPr>
          <p:nvPr>
            <p:ph type="sldNum" sz="quarter" idx="5"/>
          </p:nvPr>
        </p:nvSpPr>
        <p:spPr>
          <a:noFill/>
        </p:spPr>
        <p:txBody>
          <a:bodyPr/>
          <a:lstStyle/>
          <a:p>
            <a:fld id="{D734BC8A-5603-4957-B509-7A2AA1E9B9D2}" type="slidenum">
              <a:rPr lang="en-US"/>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p:spPr>
      </p:sp>
      <p:sp>
        <p:nvSpPr>
          <p:cNvPr id="172034" name="Notes Placeholder 2"/>
          <p:cNvSpPr>
            <a:spLocks noGrp="1"/>
          </p:cNvSpPr>
          <p:nvPr>
            <p:ph type="body" idx="1"/>
          </p:nvPr>
        </p:nvSpPr>
        <p:spPr/>
        <p:txBody>
          <a:bodyPr/>
          <a:lstStyle/>
          <a:p>
            <a:pPr>
              <a:spcBef>
                <a:spcPct val="0"/>
              </a:spcBef>
            </a:pPr>
            <a:r>
              <a:rPr lang="en-US" dirty="0" smtClean="0"/>
              <a:t>Changes in the index of refraction of air are made visible by </a:t>
            </a:r>
            <a:r>
              <a:rPr lang="en-US" dirty="0" err="1" smtClean="0"/>
              <a:t>Schlieren</a:t>
            </a:r>
            <a:r>
              <a:rPr lang="en-US" dirty="0" smtClean="0"/>
              <a:t> Optics. This special optics technique is extremely sensitive to deviations of any kind that cause the light to travel a different path.</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Clearest results are obtained from flows which are largely two-dimensional and not volumetric.</a:t>
            </a:r>
          </a:p>
          <a:p>
            <a:pPr>
              <a:spcBef>
                <a:spcPct val="0"/>
              </a:spcBef>
            </a:pPr>
            <a:endParaRPr lang="en-US" dirty="0" smtClean="0"/>
          </a:p>
          <a:p>
            <a:pPr>
              <a:spcBef>
                <a:spcPct val="0"/>
              </a:spcBef>
            </a:pPr>
            <a:r>
              <a:rPr lang="en-US" dirty="0" smtClean="0"/>
              <a:t>In </a:t>
            </a:r>
            <a:r>
              <a:rPr lang="en-US" dirty="0" err="1" smtClean="0"/>
              <a:t>schlieren</a:t>
            </a:r>
            <a:r>
              <a:rPr lang="en-US" dirty="0" smtClean="0"/>
              <a:t> photography, the collimated light is focused with a lens, and a knife-edge is placed at the focal point, positioned to block about half the light. In flow of uniform density this will simply make the photograph half as bright. However in flow with density variations the distorted beam focuses imperfectly, and parts which have </a:t>
            </a:r>
            <a:r>
              <a:rPr lang="en-US" dirty="0" err="1" smtClean="0"/>
              <a:t>focussed</a:t>
            </a:r>
            <a:r>
              <a:rPr lang="en-US" dirty="0" smtClean="0"/>
              <a:t> in an area covered by the knife-edge are blocked. The result is a set of lighter and darker patches corresponding to positive and negative fluid density gradients in the direction normal to the knife-edge. </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72035" name="Slide Number Placeholder 3"/>
          <p:cNvSpPr>
            <a:spLocks noGrp="1"/>
          </p:cNvSpPr>
          <p:nvPr>
            <p:ph type="sldNum" sz="quarter" idx="5"/>
          </p:nvPr>
        </p:nvSpPr>
        <p:spPr>
          <a:noFill/>
        </p:spPr>
        <p:txBody>
          <a:bodyPr/>
          <a:lstStyle/>
          <a:p>
            <a:fld id="{BE405BF9-ED7C-4B74-97E3-2417E716B997}" type="slidenum">
              <a:rPr lang="en-US"/>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p:txBody>
          <a:bodyPr/>
          <a:lstStyle/>
          <a:p>
            <a:pPr>
              <a:spcBef>
                <a:spcPct val="0"/>
              </a:spcBef>
            </a:pPr>
            <a:r>
              <a:rPr lang="en-US" smtClean="0"/>
              <a:t>Full-Scale Schlieren Image Reveals The Heat Coming off of a Space Heater, Lamp and Person </a:t>
            </a:r>
          </a:p>
        </p:txBody>
      </p:sp>
      <p:sp>
        <p:nvSpPr>
          <p:cNvPr id="174083" name="Slide Number Placeholder 3"/>
          <p:cNvSpPr>
            <a:spLocks noGrp="1"/>
          </p:cNvSpPr>
          <p:nvPr>
            <p:ph type="sldNum" sz="quarter" idx="5"/>
          </p:nvPr>
        </p:nvSpPr>
        <p:spPr>
          <a:noFill/>
        </p:spPr>
        <p:txBody>
          <a:bodyPr/>
          <a:lstStyle/>
          <a:p>
            <a:fld id="{B3E8192C-6FEC-4EF2-8F62-E83405853033}" type="slidenum">
              <a:rPr lang="en-US"/>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p:txBody>
          <a:bodyPr/>
          <a:lstStyle/>
          <a:p>
            <a:pPr>
              <a:spcBef>
                <a:spcPct val="0"/>
              </a:spcBef>
            </a:pPr>
            <a:r>
              <a:rPr lang="en-US" smtClean="0"/>
              <a:t>Full-Scale Schlieren Image Reveals A Gas Leak.</a:t>
            </a:r>
          </a:p>
          <a:p>
            <a:pPr>
              <a:spcBef>
                <a:spcPct val="0"/>
              </a:spcBef>
            </a:pPr>
            <a:endParaRPr lang="en-US" smtClean="0"/>
          </a:p>
          <a:p>
            <a:pPr>
              <a:spcBef>
                <a:spcPct val="0"/>
              </a:spcBef>
            </a:pPr>
            <a:r>
              <a:rPr lang="en-US" smtClean="0"/>
              <a:t>For amateur photography, the setup is surprisingly simple and one can record stunning images.</a:t>
            </a:r>
          </a:p>
          <a:p>
            <a:pPr>
              <a:spcBef>
                <a:spcPct val="0"/>
              </a:spcBef>
            </a:pPr>
            <a:endParaRPr lang="en-US" smtClean="0"/>
          </a:p>
        </p:txBody>
      </p:sp>
      <p:sp>
        <p:nvSpPr>
          <p:cNvPr id="176131" name="Slide Number Placeholder 3"/>
          <p:cNvSpPr>
            <a:spLocks noGrp="1"/>
          </p:cNvSpPr>
          <p:nvPr>
            <p:ph type="sldNum" sz="quarter" idx="5"/>
          </p:nvPr>
        </p:nvSpPr>
        <p:spPr>
          <a:noFill/>
        </p:spPr>
        <p:txBody>
          <a:bodyPr/>
          <a:lstStyle/>
          <a:p>
            <a:fld id="{9EE57FDD-C612-4EAF-B2E3-3E4AC38623A6}" type="slidenum">
              <a:rPr lang="en-US"/>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52717F4C-0F2D-4F5F-8610-B3E7411EFEFA}" type="slidenum">
              <a:rPr lang="en-US" sz="1200">
                <a:solidFill>
                  <a:prstClr val="black"/>
                </a:solidFill>
                <a:latin typeface="Arial Unicode MS" pitchFamily="34" charset="-128"/>
              </a:rPr>
              <a:pPr algn="r" rtl="0" eaLnBrk="0" fontAlgn="base" hangingPunct="0">
                <a:spcBef>
                  <a:spcPct val="0"/>
                </a:spcBef>
                <a:spcAft>
                  <a:spcPct val="0"/>
                </a:spcAft>
              </a:pPr>
              <a:t>4</a:t>
            </a:fld>
            <a:endParaRPr lang="en-US" sz="1200" dirty="0">
              <a:solidFill>
                <a:prstClr val="black"/>
              </a:solidFill>
              <a:latin typeface="Arial Unicode MS" pitchFamily="34" charset="-128"/>
            </a:endParaRPr>
          </a:p>
        </p:txBody>
      </p:sp>
      <p:sp>
        <p:nvSpPr>
          <p:cNvPr id="301059" name="Rectangle 2"/>
          <p:cNvSpPr>
            <a:spLocks noGrp="1" noRot="1" noChangeAspect="1" noChangeArrowheads="1" noTextEdit="1"/>
          </p:cNvSpPr>
          <p:nvPr>
            <p:ph type="sldImg"/>
          </p:nvPr>
        </p:nvSpPr>
        <p:spPr>
          <a:xfrm>
            <a:off x="-927887" y="2773462"/>
            <a:ext cx="4836963" cy="3587928"/>
          </a:xfrm>
          <a:ln/>
        </p:spPr>
      </p:sp>
      <p:sp>
        <p:nvSpPr>
          <p:cNvPr id="301060" name="Rectangle 3"/>
          <p:cNvSpPr>
            <a:spLocks noGrp="1" noChangeArrowheads="1"/>
          </p:cNvSpPr>
          <p:nvPr>
            <p:ph type="body" idx="1"/>
          </p:nvPr>
        </p:nvSpPr>
        <p:spPr>
          <a:xfrm>
            <a:off x="3047585" y="642052"/>
            <a:ext cx="4146442" cy="8317098"/>
          </a:xfrm>
          <a:noFill/>
          <a:ln/>
        </p:spPr>
        <p:txBody>
          <a:bodyPr/>
          <a:lstStyle/>
          <a:p>
            <a:pPr>
              <a:spcBef>
                <a:spcPct val="0"/>
              </a:spcBef>
            </a:pPr>
            <a:endParaRPr lang="en-US" sz="250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p:txBody>
          <a:bodyPr/>
          <a:lstStyle/>
          <a:p>
            <a:pPr>
              <a:spcBef>
                <a:spcPct val="0"/>
              </a:spcBef>
            </a:pPr>
            <a:r>
              <a:rPr lang="en-US" dirty="0" smtClean="0"/>
              <a:t>In many cases</a:t>
            </a:r>
          </a:p>
          <a:p>
            <a:pPr>
              <a:spcBef>
                <a:spcPct val="0"/>
              </a:spcBef>
            </a:pPr>
            <a:r>
              <a:rPr lang="en-US" dirty="0" smtClean="0"/>
              <a:t>it is easier to randomize light ray directions than to precisely direct them. Authors show applications in super-resolution and depth estimation.</a:t>
            </a:r>
          </a:p>
          <a:p>
            <a:pPr>
              <a:spcBef>
                <a:spcPct val="0"/>
              </a:spcBef>
            </a:pPr>
            <a:endParaRPr lang="en-US" dirty="0" smtClean="0"/>
          </a:p>
          <a:p>
            <a:pPr>
              <a:spcBef>
                <a:spcPct val="0"/>
              </a:spcBef>
            </a:pPr>
            <a:endParaRPr lang="en-US" dirty="0" smtClean="0"/>
          </a:p>
          <a:p>
            <a:pPr>
              <a:spcBef>
                <a:spcPct val="0"/>
              </a:spcBef>
            </a:pPr>
            <a:r>
              <a:rPr lang="en-US" dirty="0" smtClean="0"/>
              <a:t>What if the input to output relationship of the light rays were randomized? How could you use such a camera? What would</a:t>
            </a:r>
          </a:p>
          <a:p>
            <a:pPr>
              <a:spcBef>
                <a:spcPct val="0"/>
              </a:spcBef>
            </a:pPr>
            <a:r>
              <a:rPr lang="en-US" dirty="0" smtClean="0"/>
              <a:t>be the </a:t>
            </a:r>
            <a:r>
              <a:rPr lang="en-US" dirty="0" err="1" smtClean="0"/>
              <a:t>benets</a:t>
            </a:r>
            <a:r>
              <a:rPr lang="en-US" dirty="0" smtClean="0"/>
              <a:t> and the drawbacks of such an approach? The ability to use a camera with those</a:t>
            </a:r>
          </a:p>
          <a:p>
            <a:pPr>
              <a:spcBef>
                <a:spcPct val="0"/>
              </a:spcBef>
            </a:pPr>
            <a:r>
              <a:rPr lang="en-US" dirty="0" smtClean="0"/>
              <a:t>characteristics would open new regions of the space of possible optical designs, since in many cases</a:t>
            </a:r>
          </a:p>
          <a:p>
            <a:pPr>
              <a:spcBef>
                <a:spcPct val="0"/>
              </a:spcBef>
            </a:pPr>
            <a:r>
              <a:rPr lang="en-US" dirty="0" smtClean="0"/>
              <a:t>it is easier to randomize light ray directions than to precisely direct them. Authors show applications in super-resolution and depth estimation.</a:t>
            </a:r>
          </a:p>
        </p:txBody>
      </p:sp>
      <p:sp>
        <p:nvSpPr>
          <p:cNvPr id="186371" name="Slide Number Placeholder 3"/>
          <p:cNvSpPr>
            <a:spLocks noGrp="1"/>
          </p:cNvSpPr>
          <p:nvPr>
            <p:ph type="sldNum" sz="quarter" idx="5"/>
          </p:nvPr>
        </p:nvSpPr>
        <p:spPr>
          <a:noFill/>
        </p:spPr>
        <p:txBody>
          <a:bodyPr/>
          <a:lstStyle/>
          <a:p>
            <a:fld id="{DC4B3384-0CDA-44E9-A9C5-827923E2BABA}" type="slidenum">
              <a:rPr lang="en-US"/>
              <a:pPr/>
              <a:t>56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DCD27AA0-A05E-426B-9733-CD58D6CA44BF}" type="slidenum">
              <a:rPr lang="en-US" sz="1200">
                <a:solidFill>
                  <a:srgbClr val="000000"/>
                </a:solidFill>
                <a:latin typeface="Arial" charset="0"/>
              </a:rPr>
              <a:pPr algn="r" rtl="0" eaLnBrk="0" fontAlgn="base" hangingPunct="0">
                <a:spcBef>
                  <a:spcPct val="0"/>
                </a:spcBef>
                <a:spcAft>
                  <a:spcPct val="0"/>
                </a:spcAft>
              </a:pPr>
              <a:t>61</a:t>
            </a:fld>
            <a:endParaRPr lang="en-US" sz="1200" dirty="0">
              <a:solidFill>
                <a:srgbClr val="000000"/>
              </a:solidFill>
              <a:latin typeface="Arial" charset="0"/>
            </a:endParaRPr>
          </a:p>
        </p:txBody>
      </p:sp>
      <p:sp>
        <p:nvSpPr>
          <p:cNvPr id="323587" name="Rectangle 2"/>
          <p:cNvSpPr>
            <a:spLocks noGrp="1" noRot="1" noChangeAspect="1" noChangeArrowheads="1" noTextEdit="1"/>
          </p:cNvSpPr>
          <p:nvPr>
            <p:ph type="sldImg"/>
          </p:nvPr>
        </p:nvSpPr>
        <p:spPr>
          <a:xfrm>
            <a:off x="1233309" y="719228"/>
            <a:ext cx="4851901" cy="3601066"/>
          </a:xfrm>
          <a:ln/>
        </p:spPr>
      </p:sp>
      <p:sp>
        <p:nvSpPr>
          <p:cNvPr id="323588" name="Rectangle 3"/>
          <p:cNvSpPr>
            <a:spLocks noGrp="1" noChangeArrowheads="1"/>
          </p:cNvSpPr>
          <p:nvPr>
            <p:ph type="body" idx="1"/>
          </p:nvPr>
        </p:nvSpPr>
        <p:spPr>
          <a:xfrm>
            <a:off x="730359" y="4560036"/>
            <a:ext cx="5854484" cy="4321936"/>
          </a:xfrm>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26A292D9-899C-4638-899A-957DF71E36C5}" type="slidenum">
              <a:rPr lang="en-US" sz="1200">
                <a:solidFill>
                  <a:srgbClr val="000000"/>
                </a:solidFill>
                <a:latin typeface="Arial Unicode MS" pitchFamily="34" charset="-128"/>
              </a:rPr>
              <a:pPr algn="r" rtl="0" eaLnBrk="0" fontAlgn="base" hangingPunct="0">
                <a:spcBef>
                  <a:spcPct val="0"/>
                </a:spcBef>
                <a:spcAft>
                  <a:spcPct val="0"/>
                </a:spcAft>
              </a:pPr>
              <a:t>69</a:t>
            </a:fld>
            <a:endParaRPr lang="en-US" sz="1200" dirty="0">
              <a:solidFill>
                <a:srgbClr val="000000"/>
              </a:solidFill>
              <a:latin typeface="Arial Unicode MS" pitchFamily="34" charset="-128"/>
            </a:endParaRPr>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r>
              <a:rPr lang="en-US" smtClean="0"/>
              <a:t>While the single photosensor worm, has evolved into worms with multiple photosensors .. They have been evolutionary forerunners to the human eye.</a:t>
            </a:r>
          </a:p>
          <a:p>
            <a:r>
              <a:rPr lang="en-US" smtClean="0"/>
              <a:t>So what about the cameras here .. Maybe we are thinking about these initial types in a limited way and They are forerunners to something very exciting.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828B7508-A05A-47A4-974F-1E6B2A2EAB90}" type="slidenum">
              <a:rPr lang="en-US" sz="1200">
                <a:solidFill>
                  <a:srgbClr val="000000"/>
                </a:solidFill>
                <a:latin typeface="Arial Unicode MS" pitchFamily="34" charset="-128"/>
              </a:rPr>
              <a:pPr algn="r" rtl="0" eaLnBrk="0" fontAlgn="base" hangingPunct="0">
                <a:spcBef>
                  <a:spcPct val="0"/>
                </a:spcBef>
                <a:spcAft>
                  <a:spcPct val="0"/>
                </a:spcAft>
              </a:pPr>
              <a:t>70</a:t>
            </a:fld>
            <a:endParaRPr lang="en-US" sz="1200" dirty="0">
              <a:solidFill>
                <a:srgbClr val="000000"/>
              </a:solidFill>
              <a:latin typeface="Arial Unicode MS" pitchFamily="34" charset="-128"/>
            </a:endParaRPr>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r>
              <a:rPr lang="en-US" smtClean="0"/>
              <a:t>CPUs and computers don’t mimic the human brain. And robots don’t mimic human activities. Should the hardware for visual computing which is cameras and capture devices, mimic the human eye? Even if we decide to use a successful biological vision system as basis, we have a range of choices. For single chambered to compounds eyes, shadow-based to refractive to reflective optics. So the goal of my group at Media Lab is to explore new designs and develop software algorithms that exploit these designs.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algn="r" rtl="0" fontAlgn="base">
              <a:spcBef>
                <a:spcPct val="0"/>
              </a:spcBef>
              <a:spcAft>
                <a:spcPct val="0"/>
              </a:spcAft>
            </a:pPr>
            <a:fld id="{FC16A0FF-4877-4934-8D51-A3F35CB6BDB7}" type="slidenum">
              <a:rPr lang="en-US" sz="1200" kern="1200">
                <a:solidFill>
                  <a:srgbClr val="000000"/>
                </a:solidFill>
                <a:effectLst>
                  <a:outerShdw blurRad="38100" dist="38100" dir="2700000" algn="tl">
                    <a:srgbClr val="000000">
                      <a:alpha val="43137"/>
                    </a:srgbClr>
                  </a:outerShdw>
                </a:effectLst>
                <a:latin typeface="Arial Unicode MS" pitchFamily="34" charset="-128"/>
                <a:ea typeface="+mn-ea"/>
                <a:cs typeface="+mn-cs"/>
              </a:rPr>
              <a:pPr algn="r" rtl="0" fontAlgn="base">
                <a:spcBef>
                  <a:spcPct val="0"/>
                </a:spcBef>
                <a:spcAft>
                  <a:spcPct val="0"/>
                </a:spcAft>
              </a:pPr>
              <a:t>71</a:t>
            </a:fld>
            <a:endParaRPr lang="en-US" sz="1200" kern="1200">
              <a:solidFill>
                <a:srgbClr val="000000"/>
              </a:solidFill>
              <a:effectLst>
                <a:outerShdw blurRad="38100" dist="38100" dir="2700000" algn="tl">
                  <a:srgbClr val="000000">
                    <a:alpha val="43137"/>
                  </a:srgbClr>
                </a:outerShdw>
              </a:effectLst>
              <a:latin typeface="Arial Unicode MS" pitchFamily="34" charset="-128"/>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smtClean="0"/>
              <a:t>Inference and perception are important. Intent and goal of the photo is important.</a:t>
            </a:r>
          </a:p>
          <a:p>
            <a:r>
              <a:rPr lang="en-US" smtClean="0"/>
              <a:t>The same way camera put photorealistic art out of business, maybe this new artform will put the traditional camera out of business. Because we wont really care about a photo, merely a recording of light but a form that captures meaningful subset of the visual experience. Multiperspective photos. Photosynth is an example.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Your wish for photography</a:t>
            </a:r>
          </a:p>
          <a:p>
            <a:r>
              <a:rPr lang="en-US" sz="1200" dirty="0" smtClean="0"/>
              <a:t>What you would like to see next</a:t>
            </a:r>
          </a:p>
          <a:p>
            <a:endParaRPr lang="en-US" sz="1200" dirty="0" smtClean="0"/>
          </a:p>
          <a:p>
            <a:r>
              <a:rPr lang="en-US" sz="1200" dirty="0" smtClean="0"/>
              <a:t>What makes photography hard for you?</a:t>
            </a:r>
          </a:p>
          <a:p>
            <a:r>
              <a:rPr lang="en-US" sz="1200" dirty="0" smtClean="0"/>
              <a:t>What have you tried to photograph and have not been able to?</a:t>
            </a:r>
          </a:p>
          <a:p>
            <a:r>
              <a:rPr lang="en-US" sz="1200" dirty="0" smtClean="0"/>
              <a:t>What was disappointing, you couldn’t capture the moment?</a:t>
            </a:r>
          </a:p>
          <a:p>
            <a:r>
              <a:rPr lang="en-US" sz="1200" dirty="0" smtClean="0"/>
              <a:t>Ultimate photo-editing tool</a:t>
            </a:r>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1F3F99F5-1047-4B02-8DE5-6B58E1FC42B7}" type="slidenum">
              <a:rPr lang="en-US" sz="1200" kern="1200">
                <a:solidFill>
                  <a:prstClr val="black"/>
                </a:solidFill>
                <a:effectLst>
                  <a:outerShdw blurRad="38100" dist="38100" dir="2700000" algn="tl">
                    <a:srgbClr val="000000">
                      <a:alpha val="43137"/>
                    </a:srgbClr>
                  </a:outerShdw>
                </a:effectLst>
                <a:latin typeface="Times New Roman" pitchFamily="18" charset="0"/>
                <a:ea typeface="+mn-ea"/>
                <a:cs typeface="+mn-cs"/>
              </a:rPr>
              <a:pPr algn="r" rtl="0" fontAlgn="base">
                <a:spcBef>
                  <a:spcPct val="0"/>
                </a:spcBef>
                <a:spcAft>
                  <a:spcPct val="0"/>
                </a:spcAft>
                <a:defRPr/>
              </a:pPr>
              <a:t>72</a:t>
            </a:fld>
            <a:endParaRPr lang="en-US" sz="1200" kern="1200">
              <a:solidFill>
                <a:prstClr val="black"/>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algn="r" rtl="0" fontAlgn="base">
              <a:spcBef>
                <a:spcPct val="0"/>
              </a:spcBef>
              <a:spcAft>
                <a:spcPct val="0"/>
              </a:spcAft>
            </a:pPr>
            <a:fld id="{3581FF3B-A2C2-4BC0-9DB2-D0698DC164EB}" type="slidenum">
              <a:rPr lang="en-US" sz="1200" kern="1200">
                <a:solidFill>
                  <a:srgbClr val="000000"/>
                </a:solidFill>
                <a:effectLst>
                  <a:outerShdw blurRad="38100" dist="38100" dir="2700000" algn="tl">
                    <a:srgbClr val="000000">
                      <a:alpha val="43137"/>
                    </a:srgbClr>
                  </a:outerShdw>
                </a:effectLst>
                <a:latin typeface="Arial" pitchFamily="34" charset="0"/>
                <a:ea typeface="+mn-ea"/>
                <a:cs typeface="+mn-cs"/>
              </a:rPr>
              <a:pPr algn="r" rtl="0" fontAlgn="base">
                <a:spcBef>
                  <a:spcPct val="0"/>
                </a:spcBef>
                <a:spcAft>
                  <a:spcPct val="0"/>
                </a:spcAft>
              </a:pPr>
              <a:t>73</a:t>
            </a:fld>
            <a:endParaRPr lang="en-US" sz="1200" kern="1200">
              <a:solidFill>
                <a:srgbClr val="000000"/>
              </a:solidFill>
              <a:effectLst>
                <a:outerShdw blurRad="38100" dist="38100" dir="2700000" algn="tl">
                  <a:srgbClr val="000000">
                    <a:alpha val="43137"/>
                  </a:srgbClr>
                </a:outerShdw>
              </a:effectLst>
              <a:latin typeface="Arial" pitchFamily="34" charset="0"/>
              <a:ea typeface="+mn-ea"/>
              <a:cs typeface="+mn-cs"/>
            </a:endParaRPr>
          </a:p>
        </p:txBody>
      </p:sp>
      <p:sp>
        <p:nvSpPr>
          <p:cNvPr id="96259" name="Rectangle 2"/>
          <p:cNvSpPr>
            <a:spLocks noGrp="1" noRot="1" noChangeAspect="1" noChangeArrowheads="1" noTextEdit="1"/>
          </p:cNvSpPr>
          <p:nvPr>
            <p:ph type="sldImg"/>
          </p:nvPr>
        </p:nvSpPr>
        <p:spPr>
          <a:xfrm>
            <a:off x="1258888" y="720725"/>
            <a:ext cx="4800600" cy="3600450"/>
          </a:xfrm>
          <a:ln/>
        </p:spPr>
      </p:sp>
      <p:sp>
        <p:nvSpPr>
          <p:cNvPr id="96260" name="Rectangle 3"/>
          <p:cNvSpPr>
            <a:spLocks noGrp="1" noChangeArrowheads="1"/>
          </p:cNvSpPr>
          <p:nvPr>
            <p:ph type="body" idx="1"/>
          </p:nvPr>
        </p:nvSpPr>
        <p:spPr>
          <a:noFill/>
          <a:ln/>
        </p:spPr>
        <p:txBody>
          <a:bodyPr/>
          <a:lstStyle/>
          <a:p>
            <a:pPr>
              <a:lnSpc>
                <a:spcPct val="80000"/>
              </a:lnSpc>
            </a:pPr>
            <a:r>
              <a:rPr lang="en-US" sz="800" smtClean="0"/>
              <a:t>SIGGRAPH 2008, Sunday? 9:00AM? – 12:30PM?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976313" y="4560888"/>
            <a:ext cx="5362575" cy="4319587"/>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5E119D3A-B8F3-4C55-846C-5AE879DDEA83}" type="slidenum">
              <a:rPr lang="en-US" sz="1200">
                <a:solidFill>
                  <a:prstClr val="black"/>
                </a:solidFill>
                <a:latin typeface="Arial Unicode MS" pitchFamily="34" charset="-128"/>
              </a:rPr>
              <a:pPr algn="r" rtl="0" eaLnBrk="0" fontAlgn="base" hangingPunct="0">
                <a:spcBef>
                  <a:spcPct val="0"/>
                </a:spcBef>
                <a:spcAft>
                  <a:spcPct val="0"/>
                </a:spcAft>
              </a:pPr>
              <a:t>5</a:t>
            </a:fld>
            <a:endParaRPr lang="en-US" sz="1200" dirty="0">
              <a:solidFill>
                <a:prstClr val="black"/>
              </a:solidFill>
              <a:latin typeface="Arial Unicode MS" pitchFamily="34" charset="-128"/>
            </a:endParaRPr>
          </a:p>
        </p:txBody>
      </p:sp>
      <p:sp>
        <p:nvSpPr>
          <p:cNvPr id="302083" name="Rectangle 2"/>
          <p:cNvSpPr>
            <a:spLocks noGrp="1" noRot="1" noChangeAspect="1" noChangeArrowheads="1" noTextEdit="1"/>
          </p:cNvSpPr>
          <p:nvPr>
            <p:ph type="sldImg"/>
          </p:nvPr>
        </p:nvSpPr>
        <p:spPr>
          <a:xfrm>
            <a:off x="-927887" y="2773462"/>
            <a:ext cx="4836963" cy="3587928"/>
          </a:xfrm>
          <a:ln/>
        </p:spPr>
      </p:sp>
      <p:sp>
        <p:nvSpPr>
          <p:cNvPr id="302084" name="Rectangle 3"/>
          <p:cNvSpPr>
            <a:spLocks noGrp="1" noChangeArrowheads="1"/>
          </p:cNvSpPr>
          <p:nvPr>
            <p:ph type="body" idx="1"/>
          </p:nvPr>
        </p:nvSpPr>
        <p:spPr>
          <a:xfrm>
            <a:off x="3047585" y="642052"/>
            <a:ext cx="4146442" cy="8317098"/>
          </a:xfrm>
          <a:noFill/>
          <a:ln/>
        </p:spPr>
        <p:txBody>
          <a:bodyPr/>
          <a:lstStyle/>
          <a:p>
            <a:pPr>
              <a:spcBef>
                <a:spcPct val="0"/>
              </a:spcBef>
            </a:pPr>
            <a:endParaRPr lang="en-US" sz="25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200">
                <a:solidFill>
                  <a:prstClr val="black"/>
                </a:solidFill>
                <a:latin typeface="Arial Unicode MS" pitchFamily="34" charset="-128"/>
              </a:rPr>
              <a:pPr algn="r" rtl="0" eaLnBrk="0" fontAlgn="base" hangingPunct="0">
                <a:spcBef>
                  <a:spcPct val="0"/>
                </a:spcBef>
                <a:spcAft>
                  <a:spcPct val="0"/>
                </a:spcAft>
              </a:pPr>
              <a:t>6</a:t>
            </a:fld>
            <a:endParaRPr lang="en-US" sz="12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927887" y="2773462"/>
            <a:ext cx="4836963" cy="3587928"/>
          </a:xfrm>
          <a:ln/>
        </p:spPr>
      </p:sp>
      <p:sp>
        <p:nvSpPr>
          <p:cNvPr id="303108" name="Rectangle 3"/>
          <p:cNvSpPr>
            <a:spLocks noGrp="1" noChangeArrowheads="1"/>
          </p:cNvSpPr>
          <p:nvPr>
            <p:ph type="body" idx="1"/>
          </p:nvPr>
        </p:nvSpPr>
        <p:spPr>
          <a:xfrm>
            <a:off x="3047585" y="642052"/>
            <a:ext cx="4146442" cy="8317098"/>
          </a:xfrm>
          <a:noFill/>
          <a:ln/>
        </p:spPr>
        <p:txBody>
          <a:bodyPr/>
          <a:lstStyle/>
          <a:p>
            <a:pPr>
              <a:spcBef>
                <a:spcPct val="0"/>
              </a:spcBef>
            </a:pPr>
            <a:endParaRPr lang="en-US" sz="25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200">
                <a:solidFill>
                  <a:prstClr val="black"/>
                </a:solidFill>
                <a:latin typeface="Arial Unicode MS" pitchFamily="34" charset="-128"/>
              </a:rPr>
              <a:pPr algn="r" rtl="0" eaLnBrk="0" fontAlgn="base" hangingPunct="0">
                <a:spcBef>
                  <a:spcPct val="0"/>
                </a:spcBef>
                <a:spcAft>
                  <a:spcPct val="0"/>
                </a:spcAft>
              </a:pPr>
              <a:t>7</a:t>
            </a:fld>
            <a:endParaRPr lang="en-US" sz="12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927887" y="2773462"/>
            <a:ext cx="4836963" cy="3587928"/>
          </a:xfrm>
          <a:ln/>
        </p:spPr>
      </p:sp>
      <p:sp>
        <p:nvSpPr>
          <p:cNvPr id="304132" name="Rectangle 3"/>
          <p:cNvSpPr>
            <a:spLocks noGrp="1" noChangeArrowheads="1"/>
          </p:cNvSpPr>
          <p:nvPr>
            <p:ph type="body" idx="1"/>
          </p:nvPr>
        </p:nvSpPr>
        <p:spPr>
          <a:xfrm>
            <a:off x="3047585" y="642052"/>
            <a:ext cx="4146442" cy="8317098"/>
          </a:xfrm>
          <a:noFill/>
          <a:ln/>
        </p:spPr>
        <p:txBody>
          <a:bodyPr/>
          <a:lstStyle/>
          <a:p>
            <a:pPr>
              <a:spcBef>
                <a:spcPct val="0"/>
              </a:spcBef>
            </a:pPr>
            <a:endParaRPr lang="en-US" sz="25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A1A14EA2-21D7-4A1B-AC1B-C9AE3986D2F5}" type="slidenum">
              <a:rPr lang="en-US" sz="1200">
                <a:solidFill>
                  <a:srgbClr val="000000"/>
                </a:solidFill>
                <a:latin typeface="Arial" charset="0"/>
              </a:rPr>
              <a:pPr algn="r" rtl="0" eaLnBrk="0" fontAlgn="base" hangingPunct="0">
                <a:spcBef>
                  <a:spcPct val="0"/>
                </a:spcBef>
                <a:spcAft>
                  <a:spcPct val="0"/>
                </a:spcAft>
              </a:pPr>
              <a:t>8</a:t>
            </a:fld>
            <a:endParaRPr lang="en-US" sz="1200" dirty="0">
              <a:solidFill>
                <a:srgbClr val="000000"/>
              </a:solidFill>
              <a:latin typeface="Arial" charset="0"/>
            </a:endParaRPr>
          </a:p>
        </p:txBody>
      </p:sp>
      <p:sp>
        <p:nvSpPr>
          <p:cNvPr id="305155" name="Rectangle 2"/>
          <p:cNvSpPr>
            <a:spLocks noGrp="1" noRot="1" noChangeAspect="1" noChangeArrowheads="1" noTextEdit="1"/>
          </p:cNvSpPr>
          <p:nvPr>
            <p:ph type="sldImg"/>
          </p:nvPr>
        </p:nvSpPr>
        <p:spPr>
          <a:xfrm>
            <a:off x="1258888" y="719138"/>
            <a:ext cx="4800600" cy="3600450"/>
          </a:xfrm>
          <a:ln/>
        </p:spPr>
      </p:sp>
      <p:sp>
        <p:nvSpPr>
          <p:cNvPr id="305156" name="Rectangle 3"/>
          <p:cNvSpPr>
            <a:spLocks noGrp="1" noChangeArrowheads="1"/>
          </p:cNvSpPr>
          <p:nvPr>
            <p:ph type="body" idx="1"/>
          </p:nvPr>
        </p:nvSpPr>
        <p:spPr>
          <a:xfrm>
            <a:off x="730359" y="4560036"/>
            <a:ext cx="5854484" cy="4321936"/>
          </a:xfrm>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1E54CF7A-C813-4DE4-8715-1E34F3EE203B}" type="slidenum">
              <a:rPr lang="en-US" sz="1200">
                <a:solidFill>
                  <a:prstClr val="black"/>
                </a:solidFill>
                <a:latin typeface="Arial Unicode MS" pitchFamily="34" charset="-128"/>
              </a:rPr>
              <a:pPr algn="r" rtl="0" eaLnBrk="0" fontAlgn="base" hangingPunct="0">
                <a:spcBef>
                  <a:spcPct val="0"/>
                </a:spcBef>
                <a:spcAft>
                  <a:spcPct val="0"/>
                </a:spcAft>
              </a:pPr>
              <a:t>10</a:t>
            </a:fld>
            <a:endParaRPr lang="en-US" sz="1200" dirty="0">
              <a:solidFill>
                <a:prstClr val="black"/>
              </a:solidFill>
              <a:latin typeface="Arial Unicode MS" pitchFamily="34" charset="-128"/>
            </a:endParaRPr>
          </a:p>
        </p:txBody>
      </p:sp>
      <p:sp>
        <p:nvSpPr>
          <p:cNvPr id="310275" name="Rectangle 2"/>
          <p:cNvSpPr>
            <a:spLocks noGrp="1" noRot="1" noChangeAspect="1" noChangeArrowheads="1" noTextEdit="1"/>
          </p:cNvSpPr>
          <p:nvPr>
            <p:ph type="sldImg"/>
          </p:nvPr>
        </p:nvSpPr>
        <p:spPr>
          <a:xfrm>
            <a:off x="1246188" y="709613"/>
            <a:ext cx="4835525" cy="3625850"/>
          </a:xfrm>
          <a:ln/>
        </p:spPr>
      </p:sp>
      <p:sp>
        <p:nvSpPr>
          <p:cNvPr id="310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F669C2D-F94B-4FA5-9B4B-3B497F01EA25}" type="datetimeFigureOut">
              <a:rPr lang="en-US"/>
              <a:pPr>
                <a:defRPr/>
              </a:pPr>
              <a:t>8/12/2008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C1EA11-54D5-4E6F-B54C-95D8789F9F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35B575-FED1-48FD-86EA-034CE8706066}" type="datetimeFigureOut">
              <a:rPr lang="en-US"/>
              <a:pPr>
                <a:defRPr/>
              </a:pPr>
              <a:t>8/12/2008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2B5E80-6BC2-4E2B-9EC1-D6E253418E1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ABC72AF-087C-407E-8CBE-575E2F11287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AEAC146-75CC-49DB-88C1-5C1059A8F784}"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4CAE3AF-9E93-4642-974E-FC3EAE73F5FE}"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FDD0668-7369-4D14-939C-0154CF47AB0B}"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8"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0E2336A-7F8A-4B94-B6D5-71D98631A5FE}"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4"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13A330B-CD40-480F-80A8-C8A125F10074}"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3"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C6AE907-E287-48C7-A347-BB2B68B25A2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CD5DED1-07B6-4CB5-AAB0-838B0D817B9D}"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160F8AB-79C1-4924-ACBA-826C48DE8060}"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2431CD7-4A63-4492-954A-381B3EB96101}"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B0A426-D045-41A5-A860-8E877BA88220}" type="datetimeFigureOut">
              <a:rPr lang="en-US"/>
              <a:pPr>
                <a:defRPr/>
              </a:pPr>
              <a:t>8/12/2008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86DC34-099A-4B27-9880-E6F0691F636F}"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15925"/>
            <a:ext cx="2152650"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15925"/>
            <a:ext cx="6305550"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E5E2FB9-EC5D-42D8-886F-9BDFA9107DC7}"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F7DF2C9-7DB5-4C61-9D3C-B3EEE599FB6D}"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491E370-B2B6-4602-BD6A-34888BD46162}"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017A37A-5EBA-4ED1-A9CC-3D32E4C872E5}"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4BB876F-5924-4473-AD7A-23873F5F0003}"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B118482-C0FD-435E-A884-9F3FFE4191A2}"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E992091-2B8A-4AB5-9A21-DAACACCCE37F}"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9025A22-B8D2-4549-BD8D-92FC6080CD38}"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9544748-EA4E-4D22-BD1E-0349E736D10F}"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88F13A2-3E31-432D-97CD-94ABFBA4BF09}"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80800-D969-46DD-8470-77673D711CCE}"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9C5AE3B-214C-48AB-B5FB-F06BE35CAE79}"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3055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E2B2F85-95AB-47C4-B876-81B1FFF2B0F7}"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04800"/>
            <a:ext cx="8610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9568B73-4BEC-4343-8B9F-32FF6DF841C6}"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7"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7B27223-7A83-4CF4-8D90-26F2E1CEACC8}"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latin typeface="Arial" charset="0"/>
              <a:ea typeface="+mn-ea"/>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D6C271C-566C-40E6-A171-EEEC86157F78}" type="slidenum">
              <a:rPr lang="en-US" sz="1400" kern="1200">
                <a:solidFill>
                  <a:srgbClr val="000000"/>
                </a:solidFill>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C8C8DDB-B41C-40AD-BE55-D75E95D0D927}"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21379EE-F709-444E-B4CC-4F353B6971B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C1D8EFD-C466-4A7F-95E8-3F56A76518D3}"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852832E-3E72-435F-BEC9-096141B4575E}"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8"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4CC1324-94CB-4004-852C-0F689B978E38}"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1F4BA4-204C-4B17-9C7C-27E5020100C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4"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44AB3AB-23BA-4324-99C5-04A35D051AC7}"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3"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6C7AC45-D031-4D20-99D3-FDAAA2A8E1D8}"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5EE4D49-3ED3-4843-967E-6935CFD72967}"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67DB595-5FA9-4E20-AA41-22EA6F1C7AED}"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BDDF765-B27B-440A-9171-99C2A43BDCB1}"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15925"/>
            <a:ext cx="2152650"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15925"/>
            <a:ext cx="6305550"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8F94B2F-289F-4A49-A834-5872134DB8E9}"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ABC72AF-087C-407E-8CBE-575E2F11287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AEAC146-75CC-49DB-88C1-5C1059A8F784}"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4CAE3AF-9E93-4642-974E-FC3EAE73F5FE}"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FDD0668-7369-4D14-939C-0154CF47AB0B}"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F4FC3-CEF3-489B-AC77-04E37F29593B}"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8"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0E2336A-7F8A-4B94-B6D5-71D98631A5FE}"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4"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13A330B-CD40-480F-80A8-C8A125F10074}"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3"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C6AE907-E287-48C7-A347-BB2B68B25A2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CD5DED1-07B6-4CB5-AAB0-838B0D817B9D}"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160F8AB-79C1-4924-ACBA-826C48DE8060}"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2431CD7-4A63-4492-954A-381B3EB96101}"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15925"/>
            <a:ext cx="2152650"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15925"/>
            <a:ext cx="6305550"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E5E2FB9-EC5D-42D8-886F-9BDFA9107DC7}"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B56C9-BE11-4D68-9610-FAA810AA0A59}"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r>
              <a:rPr lang="en-US" sz="1000" kern="1200">
                <a:solidFill>
                  <a:srgbClr val="307CB5"/>
                </a:solidFill>
                <a:effectLst>
                  <a:outerShdw blurRad="38100" dist="38100" dir="2700000" algn="tl">
                    <a:srgbClr val="000000">
                      <a:alpha val="43137"/>
                    </a:srgbClr>
                  </a:outerShdw>
                </a:effectLst>
                <a:latin typeface="Arial" charset="0"/>
                <a:cs typeface="+mn-cs"/>
              </a:rPr>
              <a:t>Ramesh Raskar  / Camera Culture</a:t>
            </a:r>
            <a:endParaRPr lang="en-US" sz="1200" kern="1200">
              <a:solidFill>
                <a:srgbClr val="99CEFF"/>
              </a:solidFill>
              <a:effectLst>
                <a:outerShdw blurRad="38100" dist="38100" dir="2700000" algn="tl">
                  <a:srgbClr val="000000">
                    <a:alpha val="43137"/>
                  </a:srgbClr>
                </a:outerShdw>
              </a:effectLst>
              <a:latin typeface="Arial" charset="0"/>
              <a:cs typeface="+mn-cs"/>
            </a:endParaRPr>
          </a:p>
        </p:txBody>
      </p:sp>
    </p:spTree>
  </p:cSld>
  <p:clrMapOvr>
    <a:masterClrMapping/>
  </p:clrMapOvr>
  <p:transition advClick="0"/>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204807-1B41-487D-AF97-9BDD84AD5DF0}"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76200"/>
            <a:ext cx="22479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76200"/>
            <a:ext cx="65913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E8D26C3-26C7-429B-A8FF-0FB6D052EEB7}"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80D0B1-47A3-43C7-8ACD-88B9C154706D}"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0DC97E9-A2BA-4569-B94A-92A224D11DB8}"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BE398E0-ACFB-4250-AC38-643218EAC576}"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7AACEA2-40CE-48E5-A949-0142C263E4BE}"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8"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FAFFF5F-5D5A-4354-9A8B-B01DC1580924}"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4"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3FD4DCF-26F4-4F38-A324-6D4C38BC800C}"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3"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C8705BE-CCB3-4463-B3A0-E4EB648288D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E7D5CE8-EA1F-456B-8F98-247214584F1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29E0F4D-3B0C-4547-AD89-776BB76658DB}"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D088050-B5C6-4FBD-963F-69EEBB4C240F}"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15925"/>
            <a:ext cx="2152650"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15925"/>
            <a:ext cx="6305550"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A48C8BA-F6DC-48C6-B0E6-7DEDB6D85669}"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8FD14C-1DE0-497B-B193-2B561899E808}"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53DF529-145E-4169-A3F0-C732C7AE7CBD}"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C8DC3E2-02F5-4DBA-A6D9-B2ACC30D3B7C}"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3EA6C0A-4486-4AFD-988C-FFDC66CF8163}"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2555F8F-747B-4D4A-A667-B8EA59C178F7}"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8"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1E0D7DB-4C23-498E-BE29-EB668A5D3576}"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4"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5CDEE4B-4A88-4558-90A6-52397B7A4772}"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3"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BD98595-E715-4D72-B23F-9188200DB912}"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562B7A5-F593-4590-BB04-73266F8F6236}"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6"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EA0831B-2B46-4DE2-ACF6-B264DD8BFCEE}"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7E5BED4-08F5-47B9-8D67-0786F93BFC85}"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0B1AD-284B-4ABF-94C1-9F95D61DF6E0}"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15925"/>
            <a:ext cx="2152650"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15925"/>
            <a:ext cx="6305550"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FFFFFF"/>
              </a:solidFill>
              <a:latin typeface="Verdana"/>
              <a:ea typeface="+mn-ea"/>
              <a:cs typeface="+mn-cs"/>
            </a:endParaRPr>
          </a:p>
        </p:txBody>
      </p:sp>
      <p:sp>
        <p:nvSpPr>
          <p:cNvPr id="5" name="Rectangle 5"/>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D14AFEA-C71E-4B24-8BEF-0D97B5AA1779}" type="slidenum">
              <a:rPr lang="en-US" sz="1400" kern="1200">
                <a:solidFill>
                  <a:srgbClr val="FFFFFF"/>
                </a:solidFill>
                <a:latin typeface="Verdana"/>
                <a:ea typeface="+mn-ea"/>
                <a:cs typeface="+mn-cs"/>
              </a:rPr>
              <a:pPr algn="r" rtl="0" eaLnBrk="0" fontAlgn="base" hangingPunct="0">
                <a:spcBef>
                  <a:spcPct val="0"/>
                </a:spcBef>
                <a:spcAft>
                  <a:spcPct val="0"/>
                </a:spcAft>
                <a:defRPr/>
              </a:pPr>
              <a:t>‹#›</a:t>
            </a:fld>
            <a:endParaRPr lang="en-US" sz="1400" kern="1200">
              <a:solidFill>
                <a:srgbClr val="FFFFFF"/>
              </a:solidFill>
              <a:latin typeface="Verdana"/>
              <a:ea typeface="+mn-ea"/>
              <a:cs typeface="+mn-c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5550C03-26B7-4D4A-A694-9CEFD962BF90}"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00E4E63-F699-4978-B8CA-6F44C767EE82}"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90298D0-9E79-4F9F-B136-78205EDACF34}"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AA1B2AD-57FB-4CEA-8836-52784D6AF713}"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31580CC-6803-4AB3-9145-AE6F0A7755A5}"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455205B-2B2F-49FB-AF02-73B55B2943BB}"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EDE06DE-569C-418D-85D8-455CEB98CF08}"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1662D8C-7C0A-4B7A-8012-7E89CA5AD564}"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61E8D9B-8BB6-41C3-9E16-58812433DD4A}"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0294A0-98CA-4040-9D54-8C37DAB73819}" type="datetimeFigureOut">
              <a:rPr lang="en-US"/>
              <a:pPr>
                <a:defRPr/>
              </a:pPr>
              <a:t>8/12/2008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7587BA-7B7B-45D4-87D3-1EC2749B344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C14BD-6C14-4B0D-B42C-D77F0B221946}"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0F324C73-A6E3-442B-B592-F9003DC802F4}"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FF"/>
              </a:solidFill>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7D3383A-B910-4C57-9B91-456A6D9573E8}" type="slidenum">
              <a:rPr lang="en-US" sz="1400" kern="1200">
                <a:solidFill>
                  <a:srgbClr val="FFFFFF"/>
                </a:solidFill>
                <a:latin typeface="Arial" pitchFamily="34" charset="0"/>
                <a:ea typeface="+mn-ea"/>
                <a:cs typeface="+mn-cs"/>
              </a:rPr>
              <a:pPr algn="r" rtl="0" eaLnBrk="0" fontAlgn="base" hangingPunct="0">
                <a:spcBef>
                  <a:spcPct val="0"/>
                </a:spcBef>
                <a:spcAft>
                  <a:spcPct val="0"/>
                </a:spcAft>
                <a:defRPr/>
              </a:pPr>
              <a:t>‹#›</a:t>
            </a:fld>
            <a:endParaRPr lang="en-US" sz="1400" kern="1200">
              <a:solidFill>
                <a:srgbClr val="FFFFFF"/>
              </a:solidFill>
              <a:latin typeface="Arial" pitchFamily="34" charset="0"/>
              <a:ea typeface="+mn-ea"/>
              <a:cs typeface="+mn-c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4C978C2-6425-47A0-BD19-061254D337AB}"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CD72990-6ADC-4DAC-B009-612B08D0C561}"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F76593B-9D05-4017-9B53-F1ABEA82092F}"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BFCFEE7-059A-4357-9B3B-E741E37C9822}"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24B205F-F071-4A15-ACA2-F60789B0C100}"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545148B8-73CE-41A2-B9F4-7BA246640386}"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2D68435-CBEB-461C-A5E0-AFBBC102B6E5}"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C5AFDCC-4699-47D8-9102-0716A426DC08}"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CD47D-9AD3-4B83-90D5-2FFCCB124518}"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44717FB-4E8D-4D54-90D2-E3ED3131EFCE}"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2ACCAE6-4E79-4A12-9425-93C378CFB2C0}"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3055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EB90894-FFB3-45D5-B101-0904032E142F}"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04800"/>
            <a:ext cx="8610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50C13DA-AF90-4DFE-8570-BA6D0CE24545}"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2291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7"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CC6F322-9F1A-4D87-9E89-FC6C50BEED27}"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924300"/>
            <a:ext cx="42291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800" kern="1200">
              <a:solidFill>
                <a:srgbClr val="000000"/>
              </a:solidFill>
              <a:effectLst>
                <a:outerShdw blurRad="38100" dist="38100" dir="2700000" algn="tl">
                  <a:srgbClr val="000000">
                    <a:alpha val="43137"/>
                  </a:srgbClr>
                </a:outerShdw>
              </a:effectLst>
              <a:latin typeface="Arial" charset="0"/>
              <a:ea typeface="+mn-ea"/>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4479B5B-5EAB-457D-ADFD-23FF88458516}" type="slidenum">
              <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rPr>
              <a:pPr algn="r" rtl="0" eaLnBrk="0" fontAlgn="base" hangingPunct="0">
                <a:spcBef>
                  <a:spcPct val="0"/>
                </a:spcBef>
                <a:spcAft>
                  <a:spcPct val="0"/>
                </a:spcAft>
                <a:defRPr/>
              </a:pPr>
              <a:t>‹#›</a:t>
            </a:fld>
            <a:endParaRPr lang="en-US" sz="1400" kern="1200">
              <a:solidFill>
                <a:srgbClr val="000000"/>
              </a:solidFill>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28FE2D-4453-4B94-BCBC-7DD60F50039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8C9DC6-E8F1-430D-8C05-EE9CD3DCAE0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053B7-AB84-4FC2-8A99-5A43779ADBD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A237F-5DBC-469F-B438-971CCC0D185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AA363C-7235-454A-93D1-62FA8EED725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D52D79-30B5-452F-BA99-390BB370128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1A010A-FD15-4802-8AA4-93FDB74FE2E8}"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3053F-08B8-43F9-AF1D-3A369FC61CE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0129202-21DA-451D-979B-C23093996C5E}" type="datetimeFigureOut">
              <a:rPr lang="en-US"/>
              <a:pPr>
                <a:defRPr/>
              </a:pPr>
              <a:t>8/12/2008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AFD35B-21A0-4BCC-9F04-2AC7D309553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F89B6E-EDEA-47D3-BF17-66A812EFFBF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4D9179-ADC1-4026-8668-200BA08109C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85279-89A0-41A0-9088-7D9DDFE13D24}"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114B2-9720-41C3-A43A-CEEDF2E16C4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15804F-67BB-437A-8B9D-73FF1B480A9B}"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0658A-243D-4481-BF15-870B7491AC0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18C589-6350-4FB0-86F3-91EA0604E3C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9977FD-747E-4FA9-9976-FFCD2D2C496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ADED65-9FF8-4E15-801C-FE59421D233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002B0-46DF-49AC-9B03-198DF4FFCD6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46D0C1-C2FB-4061-9D3F-98D196D6B72E}" type="datetimeFigureOut">
              <a:rPr lang="en-US"/>
              <a:pPr>
                <a:defRPr/>
              </a:pPr>
              <a:t>8/12/2008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63CBC3-3BB6-47B7-BCAB-D9ECA9A6D22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D35D29-854C-43BE-A9A7-EF8F26825866}"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EFFFFA-5804-4C0A-A8AA-4D10126A61C9}"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54D6C8-76BF-4268-8058-169B78F8532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9A679F-F4B7-4CE3-8569-A7DFE61DA51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598AC-A97E-4286-9B38-15E84D0A72F6}"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160CF4-4D29-4307-B2D0-C8434FF5382F}"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6BB144-DF2B-42FE-9B36-327C62A13CC0}"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B98DA5-2C77-4A9B-8A95-BB09139DF7CD}"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C3E76E-B57A-4F1C-B86A-15912551E213}"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3F0549-F43A-45A6-A4B3-6F61BD5BEF1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3073358-6FB9-4900-AAD6-3869E94E8871}" type="datetimeFigureOut">
              <a:rPr lang="en-US"/>
              <a:pPr>
                <a:defRPr/>
              </a:pPr>
              <a:t>8/12/2008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9DD533-CA16-4CCC-9461-C78A851C3D9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817489-C190-4770-BCC5-FAE452DF5882}"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D2E42D-35C8-4230-B932-D87ED40851FF}"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C3D3EB-7E83-47CA-9278-EC63F1E4DE9B}"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0955B1-3B15-4C4E-953A-90AFC3923FDB}"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9E5877-E522-4FBA-8D7B-7A15AFABD66E}"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3A92CD-6CD0-4B0B-9364-EEC16EFACB77}"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1AB92-ADCE-4677-94D4-E4C1189444C8}"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33E02D-631F-4C72-9BF3-9741FB2FB1E8}"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7CFB1A-8C34-4204-B01A-92F5633C65A1}"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65225-A8D4-4C7E-9C6A-523591B6F69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2E314E-E2F7-4271-91E7-44FAA2364792}" type="datetimeFigureOut">
              <a:rPr lang="en-US"/>
              <a:pPr>
                <a:defRPr/>
              </a:pPr>
              <a:t>8/12/2008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D8DDCFA-C81A-4B6C-96FE-310B7972094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5B93AA-9CD9-4CD8-BEDB-D014AF467849}"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351E4D-615D-4EDD-96FE-6853651B6B32}"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AAC63D8-31C2-4EA3-961E-D8E20BB64FB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F04B83-C952-48D4-9AB2-5BAC6205DAB9}"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335EA7-16C0-4261-8C41-EE601F597C4C}"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11C79-4FA2-471C-B67B-11DEDDFD3C7F}"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E2480E-D33C-42D1-A902-E440BD869563}"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71DD27-58B0-4178-850D-1AC3D6785433}"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076F28-D5A1-4C45-81EF-F9B712830DE0}"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A6029-D209-4A09-8FAD-3E27813FFDA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950CFA-B61E-4E3F-BB86-05870CEAFEDF}" type="datetimeFigureOut">
              <a:rPr lang="en-US"/>
              <a:pPr>
                <a:defRPr/>
              </a:pPr>
              <a:t>8/12/2008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51C787-082B-4526-BF20-1F98B0CCCA9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3755B0-A188-4BD9-8958-B17C288F970D}"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AD77E4-7ECC-4A34-A06A-2E3ED131A015}"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B659F2-AB2B-45DC-8EF9-BD14B03F3D34}"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20C585-C1A3-49C1-9A16-18B3B4B81E2C}"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817FB2-3406-4ED8-8B7C-5AF65A52CAD7}"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8CD49-B986-4851-8F15-969C3E2B115D}"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CC278-7DFF-4B8D-BC20-C1030C063E94}"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E55E06-1984-4903-B2CE-613782441AED}"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8AAD2E44-DA73-4934-A255-449C6377A16C}"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9417E5-88D6-4952-A3C9-AA629327B8BC}" type="datetimeFigureOut">
              <a:rPr lang="en-US"/>
              <a:pPr>
                <a:defRPr/>
              </a:pPr>
              <a:t>8/12/2008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89630F-582D-43C0-B5C7-33F46365C61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CE11AEEC-0FB3-42C4-A895-0D2C52CFC53B}"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89063"/>
            <a:ext cx="4229100" cy="5278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2CAF8B3A-F9D2-46C9-AB84-87EE96899BC8}"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8" name="Slide Number Placeholder 7"/>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E23E05C8-0C99-493C-B82D-0FFDD56D8055}"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4" name="Slide Number Placeholder 3"/>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55D75D86-BDCC-4ECD-8A26-E0BD38C9E644}"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3" name="Slide Number Placeholder 2"/>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EBFF7D8F-AE97-47EC-8EBC-4F924819E086}"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33B3DADF-3FCC-40D5-B5B0-ACF5A17071B9}"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73E0FF28-B9CA-4817-B4D1-B64642574FAF}"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AE3570A9-FEA6-4FFB-AD46-70AC65751C2A}"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15925"/>
            <a:ext cx="2152650" cy="6251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15925"/>
            <a:ext cx="6305550" cy="6251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z="800">
                <a:solidFill>
                  <a:srgbClr val="FFFFFF"/>
                </a:solidFill>
                <a:latin typeface="Verdana"/>
              </a:defRPr>
            </a:lvl1pPr>
          </a:lstStyle>
          <a:p>
            <a:pPr algn="l" rtl="0" eaLnBrk="0" fontAlgn="base" hangingPunct="0">
              <a:spcBef>
                <a:spcPct val="0"/>
              </a:spcBef>
              <a:spcAft>
                <a:spcPct val="0"/>
              </a:spcAft>
              <a:defRPr/>
            </a:pPr>
            <a:endParaRPr lang="en-US" kern="1200">
              <a:ea typeface="+mn-ea"/>
              <a:cs typeface="+mn-cs"/>
            </a:endParaRPr>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lgn="r">
              <a:defRPr sz="1400">
                <a:solidFill>
                  <a:srgbClr val="FFFFFF"/>
                </a:solidFill>
                <a:latin typeface="Verdana"/>
              </a:defRPr>
            </a:lvl1pPr>
          </a:lstStyle>
          <a:p>
            <a:pPr rtl="0" eaLnBrk="0" fontAlgn="base" hangingPunct="0">
              <a:spcBef>
                <a:spcPct val="0"/>
              </a:spcBef>
              <a:spcAft>
                <a:spcPct val="0"/>
              </a:spcAft>
              <a:defRPr/>
            </a:pPr>
            <a:fld id="{A068F459-A26C-4627-9C58-1084D687D4F5}"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179C68F-A686-4387-8BDF-36A9ED6EAA33}"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C782C1-C8F7-4CC8-A206-4464B6575BCD}" type="datetimeFigureOut">
              <a:rPr lang="en-US"/>
              <a:pPr>
                <a:defRPr/>
              </a:pPr>
              <a:t>8/12/2008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E6502C-5716-41B0-8EA1-BDE2A557D8A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EC4A178-D691-40A2-865D-F4D4EF0E602E}"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F5A5DDC-E15F-4A47-BEA1-9CB217B75019}"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F77E60F-6FE0-4D86-A7D2-CC0EFD477F7E}"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8284D61-8B5B-4FB8-9247-05B426DE0F5F}"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3DFE802-CFD0-439D-8D7D-9E6FD5274AB6}"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A1A9D40-87DD-4F29-8648-38D0EBD1C9E1}"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918F174-8B86-44FD-91CF-3D29BD897B6A}"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73DD4BC-87DD-4A24-AE66-5CA08D4D568E}"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70999024-B893-457D-9422-5A0B94FE99C0}"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79E42877-43D5-4B51-9B38-6AEE844AE457}" type="slidenum">
              <a:rPr lang="en-US" sz="1400" kern="1200">
                <a:solidFill>
                  <a:srgbClr val="000000"/>
                </a:solidFill>
                <a:latin typeface="Times New Roman"/>
                <a:ea typeface="+mn-ea"/>
                <a:cs typeface="+mn-cs"/>
              </a:rPr>
              <a:pPr algn="r" rtl="0" eaLnBrk="0" fontAlgn="base" hangingPunct="0">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1.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19.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C8F63B3-58FB-41E6-8173-799111518D88}" type="datetimeFigureOut">
              <a:rPr lang="en-US"/>
              <a:pPr>
                <a:defRPr/>
              </a:pPr>
              <a:t>8/12/2008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59079D5F-57B8-45A7-81C6-0BDE5A0BD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6" r:id="rId2"/>
    <p:sldLayoutId id="2147483765" r:id="rId3"/>
    <p:sldLayoutId id="2147483764" r:id="rId4"/>
    <p:sldLayoutId id="2147483763" r:id="rId5"/>
    <p:sldLayoutId id="2147483762" r:id="rId6"/>
    <p:sldLayoutId id="2147483761" r:id="rId7"/>
    <p:sldLayoutId id="2147483760" r:id="rId8"/>
    <p:sldLayoutId id="2147483759" r:id="rId9"/>
    <p:sldLayoutId id="2147483758" r:id="rId10"/>
    <p:sldLayoutId id="214748375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2A3850"/>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bwMode="auto">
          <a:xfrm>
            <a:off x="304800" y="1389063"/>
            <a:ext cx="8610600"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15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FFFFFF"/>
                </a:solidFill>
                <a:latin typeface="+mn-lt"/>
              </a:defRPr>
            </a:lvl1pPr>
          </a:lstStyle>
          <a:p>
            <a:pPr algn="l" rtl="0" eaLnBrk="0" fontAlgn="base" hangingPunct="0">
              <a:spcBef>
                <a:spcPct val="0"/>
              </a:spcBef>
              <a:spcAft>
                <a:spcPct val="0"/>
              </a:spcAft>
              <a:defRPr/>
            </a:pPr>
            <a:endParaRPr lang="en-US" kern="1200">
              <a:latin typeface="Verdana"/>
              <a:ea typeface="+mn-ea"/>
              <a:cs typeface="+mn-cs"/>
            </a:endParaRPr>
          </a:p>
        </p:txBody>
      </p:sp>
      <p:sp>
        <p:nvSpPr>
          <p:cNvPr id="141517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defRPr>
            </a:lvl1pPr>
          </a:lstStyle>
          <a:p>
            <a:pPr rtl="0" eaLnBrk="0" fontAlgn="base" hangingPunct="0">
              <a:spcBef>
                <a:spcPct val="0"/>
              </a:spcBef>
              <a:spcAft>
                <a:spcPct val="0"/>
              </a:spcAft>
              <a:defRPr/>
            </a:pPr>
            <a:fld id="{3BFE3476-AE80-4029-885E-DBA370657C25}" type="slidenum">
              <a:rPr lang="en-US" kern="1200">
                <a:latin typeface="Verdana"/>
                <a:ea typeface="+mn-ea"/>
                <a:cs typeface="+mn-cs"/>
              </a:rPr>
              <a:pPr rtl="0" eaLnBrk="0" fontAlgn="base" hangingPunct="0">
                <a:spcBef>
                  <a:spcPct val="0"/>
                </a:spcBef>
                <a:spcAft>
                  <a:spcPct val="0"/>
                </a:spcAft>
                <a:defRPr/>
              </a:pPr>
              <a:t>‹#›</a:t>
            </a:fld>
            <a:endParaRPr lang="en-US" kern="1200">
              <a:latin typeface="Verdana"/>
              <a:ea typeface="+mn-ea"/>
              <a:cs typeface="+mn-cs"/>
            </a:endParaRPr>
          </a:p>
        </p:txBody>
      </p:sp>
      <p:sp>
        <p:nvSpPr>
          <p:cNvPr id="1415174" name="Rectangle 6"/>
          <p:cNvSpPr>
            <a:spLocks noGrp="1" noChangeArrowheads="1"/>
          </p:cNvSpPr>
          <p:nvPr>
            <p:ph type="title"/>
          </p:nvPr>
        </p:nvSpPr>
        <p:spPr bwMode="auto">
          <a:xfrm>
            <a:off x="685800" y="415925"/>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000">
          <a:solidFill>
            <a:schemeClr val="tx2"/>
          </a:solidFill>
          <a:latin typeface="+mn-lt"/>
        </a:defRPr>
      </a:lvl2pPr>
      <a:lvl3pPr marL="1085850" indent="-228600" algn="l" rtl="0" eaLnBrk="0" fontAlgn="base" hangingPunct="0">
        <a:spcBef>
          <a:spcPct val="20000"/>
        </a:spcBef>
        <a:spcAft>
          <a:spcPct val="0"/>
        </a:spcAft>
        <a:buClr>
          <a:srgbClr val="FF3300"/>
        </a:buClr>
        <a:buChar char="•"/>
        <a:defRPr>
          <a:solidFill>
            <a:schemeClr val="tx2"/>
          </a:solidFill>
          <a:latin typeface="+mn-lt"/>
        </a:defRPr>
      </a:lvl3pPr>
      <a:lvl4pPr marL="1428750" indent="-228600" algn="l" rtl="0" eaLnBrk="0" fontAlgn="base" hangingPunct="0">
        <a:spcBef>
          <a:spcPct val="20000"/>
        </a:spcBef>
        <a:spcAft>
          <a:spcPct val="0"/>
        </a:spcAft>
        <a:buClr>
          <a:srgbClr val="FF3300"/>
        </a:buClr>
        <a:buChar char="–"/>
        <a:defRPr>
          <a:solidFill>
            <a:schemeClr val="tx1"/>
          </a:solidFill>
          <a:latin typeface="+mn-lt"/>
        </a:defRPr>
      </a:lvl4pPr>
      <a:lvl5pPr marL="1771650" indent="-228600" algn="l" rtl="0" eaLnBrk="0" fontAlgn="base" hangingPunct="0">
        <a:spcBef>
          <a:spcPct val="20000"/>
        </a:spcBef>
        <a:spcAft>
          <a:spcPct val="0"/>
        </a:spcAft>
        <a:buClr>
          <a:srgbClr val="FF3300"/>
        </a:buClr>
        <a:buChar char="»"/>
        <a:defRPr>
          <a:solidFill>
            <a:schemeClr val="tx1"/>
          </a:solidFill>
          <a:latin typeface="+mn-lt"/>
        </a:defRPr>
      </a:lvl5pPr>
      <a:lvl6pPr marL="2228850" indent="-228600" algn="l" rtl="0" fontAlgn="base">
        <a:spcBef>
          <a:spcPct val="20000"/>
        </a:spcBef>
        <a:spcAft>
          <a:spcPct val="0"/>
        </a:spcAft>
        <a:buClr>
          <a:srgbClr val="FF3300"/>
        </a:buClr>
        <a:buChar char="»"/>
        <a:defRPr>
          <a:solidFill>
            <a:schemeClr val="tx1"/>
          </a:solidFill>
          <a:latin typeface="+mn-lt"/>
        </a:defRPr>
      </a:lvl6pPr>
      <a:lvl7pPr marL="2686050" indent="-228600" algn="l" rtl="0" fontAlgn="base">
        <a:spcBef>
          <a:spcPct val="20000"/>
        </a:spcBef>
        <a:spcAft>
          <a:spcPct val="0"/>
        </a:spcAft>
        <a:buClr>
          <a:srgbClr val="FF3300"/>
        </a:buClr>
        <a:buChar char="»"/>
        <a:defRPr>
          <a:solidFill>
            <a:schemeClr val="tx1"/>
          </a:solidFill>
          <a:latin typeface="+mn-lt"/>
        </a:defRPr>
      </a:lvl7pPr>
      <a:lvl8pPr marL="3143250" indent="-228600" algn="l" rtl="0" fontAlgn="base">
        <a:spcBef>
          <a:spcPct val="20000"/>
        </a:spcBef>
        <a:spcAft>
          <a:spcPct val="0"/>
        </a:spcAft>
        <a:buClr>
          <a:srgbClr val="FF3300"/>
        </a:buClr>
        <a:buChar char="»"/>
        <a:defRPr>
          <a:solidFill>
            <a:schemeClr val="tx1"/>
          </a:solidFill>
          <a:latin typeface="+mn-lt"/>
        </a:defRPr>
      </a:lvl8pPr>
      <a:lvl9pPr marL="3600450" indent="-228600" algn="l" rtl="0" fontAlgn="base">
        <a:spcBef>
          <a:spcPct val="20000"/>
        </a:spcBef>
        <a:spcAft>
          <a:spcPct val="0"/>
        </a:spcAft>
        <a:buClr>
          <a:srgbClr val="FF33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CDDFF7"/>
        </a:solidFill>
        <a:effectLst/>
      </p:bgPr>
    </p:bg>
    <p:spTree>
      <p:nvGrpSpPr>
        <p:cNvPr id="1" name=""/>
        <p:cNvGrpSpPr/>
        <p:nvPr/>
      </p:nvGrpSpPr>
      <p:grpSpPr>
        <a:xfrm>
          <a:off x="0" y="0"/>
          <a:ext cx="0" cy="0"/>
          <a:chOff x="0" y="0"/>
          <a:chExt cx="0" cy="0"/>
        </a:xfrm>
      </p:grpSpPr>
      <p:sp>
        <p:nvSpPr>
          <p:cNvPr id="13314" name="Rectangle 4"/>
          <p:cNvSpPr>
            <a:spLocks noGrp="1" noChangeArrowheads="1"/>
          </p:cNvSpPr>
          <p:nvPr>
            <p:ph type="body" idx="1"/>
          </p:nvPr>
        </p:nvSpPr>
        <p:spPr bwMode="auto">
          <a:xfrm>
            <a:off x="304800" y="1600200"/>
            <a:ext cx="8610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218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atin typeface="Arial" charset="0"/>
              </a:defRPr>
            </a:lvl1pPr>
          </a:lstStyle>
          <a:p>
            <a:pPr algn="l" rtl="0" eaLnBrk="0" fontAlgn="base" hangingPunct="0">
              <a:spcBef>
                <a:spcPct val="0"/>
              </a:spcBef>
              <a:spcAft>
                <a:spcPct val="0"/>
              </a:spcAft>
              <a:defRPr/>
            </a:pPr>
            <a:endParaRPr lang="en-US" kern="1200">
              <a:solidFill>
                <a:srgbClr val="000000"/>
              </a:solidFill>
              <a:ea typeface="+mn-ea"/>
              <a:cs typeface="+mn-cs"/>
            </a:endParaRPr>
          </a:p>
        </p:txBody>
      </p:sp>
      <p:sp>
        <p:nvSpPr>
          <p:cNvPr id="562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rtl="0" eaLnBrk="0" fontAlgn="base" hangingPunct="0">
              <a:spcBef>
                <a:spcPct val="0"/>
              </a:spcBef>
              <a:spcAft>
                <a:spcPct val="0"/>
              </a:spcAft>
              <a:defRPr/>
            </a:pPr>
            <a:fld id="{1DEDC83A-4F8B-457C-AA02-B8CD4BFC8D29}" type="slidenum">
              <a:rPr lang="en-US" kern="1200">
                <a:solidFill>
                  <a:srgbClr val="000000"/>
                </a:solidFill>
                <a:ea typeface="+mn-ea"/>
                <a:cs typeface="+mn-cs"/>
              </a:rPr>
              <a:pPr rtl="0" eaLnBrk="0" fontAlgn="base" hangingPunct="0">
                <a:spcBef>
                  <a:spcPct val="0"/>
                </a:spcBef>
                <a:spcAft>
                  <a:spcPct val="0"/>
                </a:spcAft>
                <a:defRPr/>
              </a:pPr>
              <a:t>‹#›</a:t>
            </a:fld>
            <a:endParaRPr lang="en-US" kern="1200">
              <a:solidFill>
                <a:srgbClr val="000000"/>
              </a:solidFill>
              <a:ea typeface="+mn-ea"/>
              <a:cs typeface="+mn-cs"/>
            </a:endParaRPr>
          </a:p>
        </p:txBody>
      </p:sp>
      <p:sp>
        <p:nvSpPr>
          <p:cNvPr id="56218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Lst>
  <p:txStyles>
    <p:titleStyle>
      <a:lvl1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5pPr>
      <a:lvl6pPr marL="4572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6pPr>
      <a:lvl7pPr marL="9144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7pPr>
      <a:lvl8pPr marL="13716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8pPr>
      <a:lvl9pPr marL="18288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31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600">
          <a:solidFill>
            <a:schemeClr val="tx2"/>
          </a:solidFill>
          <a:latin typeface="+mn-lt"/>
        </a:defRPr>
      </a:lvl2pPr>
      <a:lvl3pPr marL="1085850" indent="-228600" algn="l" rtl="0" eaLnBrk="0" fontAlgn="base" hangingPunct="0">
        <a:spcBef>
          <a:spcPct val="20000"/>
        </a:spcBef>
        <a:spcAft>
          <a:spcPct val="0"/>
        </a:spcAft>
        <a:buClr>
          <a:srgbClr val="FF3300"/>
        </a:buClr>
        <a:buChar char="•"/>
        <a:defRPr sz="2100">
          <a:solidFill>
            <a:schemeClr val="tx2"/>
          </a:solidFill>
          <a:latin typeface="+mn-lt"/>
        </a:defRPr>
      </a:lvl3pPr>
      <a:lvl4pPr marL="1428750" indent="-228600" algn="l" rtl="0" eaLnBrk="0" fontAlgn="base" hangingPunct="0">
        <a:spcBef>
          <a:spcPct val="20000"/>
        </a:spcBef>
        <a:spcAft>
          <a:spcPct val="0"/>
        </a:spcAft>
        <a:buClr>
          <a:srgbClr val="FF3300"/>
        </a:buClr>
        <a:buChar char="–"/>
        <a:defRPr sz="2000">
          <a:solidFill>
            <a:schemeClr val="tx1"/>
          </a:solidFill>
          <a:latin typeface="Arial" charset="0"/>
        </a:defRPr>
      </a:lvl4pPr>
      <a:lvl5pPr marL="1771650" indent="-228600" algn="l" rtl="0" eaLnBrk="0" fontAlgn="base" hangingPunct="0">
        <a:spcBef>
          <a:spcPct val="20000"/>
        </a:spcBef>
        <a:spcAft>
          <a:spcPct val="0"/>
        </a:spcAft>
        <a:buClr>
          <a:srgbClr val="FF3300"/>
        </a:buClr>
        <a:buChar char="»"/>
        <a:defRPr sz="2000">
          <a:solidFill>
            <a:schemeClr val="tx1"/>
          </a:solidFill>
          <a:latin typeface="Arial" charset="0"/>
        </a:defRPr>
      </a:lvl5pPr>
      <a:lvl6pPr marL="2228850" indent="-228600" algn="l" rtl="0" fontAlgn="base">
        <a:spcBef>
          <a:spcPct val="20000"/>
        </a:spcBef>
        <a:spcAft>
          <a:spcPct val="0"/>
        </a:spcAft>
        <a:buClr>
          <a:srgbClr val="FF3300"/>
        </a:buClr>
        <a:buChar char="»"/>
        <a:defRPr sz="2000">
          <a:solidFill>
            <a:schemeClr val="tx1"/>
          </a:solidFill>
          <a:latin typeface="Arial" charset="0"/>
        </a:defRPr>
      </a:lvl6pPr>
      <a:lvl7pPr marL="2686050" indent="-228600" algn="l" rtl="0" fontAlgn="base">
        <a:spcBef>
          <a:spcPct val="20000"/>
        </a:spcBef>
        <a:spcAft>
          <a:spcPct val="0"/>
        </a:spcAft>
        <a:buClr>
          <a:srgbClr val="FF3300"/>
        </a:buClr>
        <a:buChar char="»"/>
        <a:defRPr sz="2000">
          <a:solidFill>
            <a:schemeClr val="tx1"/>
          </a:solidFill>
          <a:latin typeface="Arial" charset="0"/>
        </a:defRPr>
      </a:lvl7pPr>
      <a:lvl8pPr marL="3143250" indent="-228600" algn="l" rtl="0" fontAlgn="base">
        <a:spcBef>
          <a:spcPct val="20000"/>
        </a:spcBef>
        <a:spcAft>
          <a:spcPct val="0"/>
        </a:spcAft>
        <a:buClr>
          <a:srgbClr val="FF3300"/>
        </a:buClr>
        <a:buChar char="»"/>
        <a:defRPr sz="2000">
          <a:solidFill>
            <a:schemeClr val="tx1"/>
          </a:solidFill>
          <a:latin typeface="Arial" charset="0"/>
        </a:defRPr>
      </a:lvl8pPr>
      <a:lvl9pPr marL="3600450" indent="-228600" algn="l" rtl="0" fontAlgn="base">
        <a:spcBef>
          <a:spcPct val="20000"/>
        </a:spcBef>
        <a:spcAft>
          <a:spcPct val="0"/>
        </a:spcAft>
        <a:buClr>
          <a:srgbClr val="FF3300"/>
        </a:buClr>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2A3850"/>
        </a:solidFill>
        <a:effectLst/>
      </p:bgPr>
    </p:bg>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bwMode="auto">
          <a:xfrm>
            <a:off x="304800" y="1389063"/>
            <a:ext cx="8610600"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9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atin typeface="+mn-lt"/>
              </a:defRPr>
            </a:lvl1pPr>
          </a:lstStyle>
          <a:p>
            <a:pPr algn="l" rtl="0" eaLnBrk="0" fontAlgn="base" hangingPunct="0">
              <a:spcBef>
                <a:spcPct val="0"/>
              </a:spcBef>
              <a:spcAft>
                <a:spcPct val="0"/>
              </a:spcAft>
              <a:defRPr/>
            </a:pPr>
            <a:endParaRPr lang="en-US" kern="1200">
              <a:solidFill>
                <a:srgbClr val="FFFFFF"/>
              </a:solidFill>
              <a:latin typeface="Verdana"/>
              <a:ea typeface="+mn-ea"/>
              <a:cs typeface="+mn-cs"/>
            </a:endParaRPr>
          </a:p>
        </p:txBody>
      </p:sp>
      <p:sp>
        <p:nvSpPr>
          <p:cNvPr id="159642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eaLnBrk="0" fontAlgn="base" hangingPunct="0">
              <a:spcBef>
                <a:spcPct val="0"/>
              </a:spcBef>
              <a:spcAft>
                <a:spcPct val="0"/>
              </a:spcAft>
              <a:defRPr/>
            </a:pPr>
            <a:fld id="{E5EA9EDE-A171-4290-8B50-2B9D2854892E}" type="slidenum">
              <a:rPr lang="en-US" kern="1200">
                <a:solidFill>
                  <a:srgbClr val="FFFFFF"/>
                </a:solidFill>
                <a:latin typeface="Verdana"/>
                <a:ea typeface="+mn-ea"/>
                <a:cs typeface="+mn-cs"/>
              </a:rPr>
              <a:pPr rtl="0" eaLnBrk="0" fontAlgn="base" hangingPunct="0">
                <a:spcBef>
                  <a:spcPct val="0"/>
                </a:spcBef>
                <a:spcAft>
                  <a:spcPct val="0"/>
                </a:spcAft>
                <a:defRPr/>
              </a:pPr>
              <a:t>‹#›</a:t>
            </a:fld>
            <a:endParaRPr lang="en-US" kern="1200">
              <a:solidFill>
                <a:srgbClr val="FFFFFF"/>
              </a:solidFill>
              <a:latin typeface="Verdana"/>
              <a:ea typeface="+mn-ea"/>
              <a:cs typeface="+mn-cs"/>
            </a:endParaRPr>
          </a:p>
        </p:txBody>
      </p:sp>
      <p:sp>
        <p:nvSpPr>
          <p:cNvPr id="1596422" name="Rectangle 6"/>
          <p:cNvSpPr>
            <a:spLocks noGrp="1" noChangeArrowheads="1"/>
          </p:cNvSpPr>
          <p:nvPr>
            <p:ph type="title"/>
          </p:nvPr>
        </p:nvSpPr>
        <p:spPr bwMode="auto">
          <a:xfrm>
            <a:off x="685800" y="415925"/>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000">
          <a:solidFill>
            <a:schemeClr val="tx2"/>
          </a:solidFill>
          <a:latin typeface="+mn-lt"/>
        </a:defRPr>
      </a:lvl2pPr>
      <a:lvl3pPr marL="1085850" indent="-228600" algn="l" rtl="0" eaLnBrk="0" fontAlgn="base" hangingPunct="0">
        <a:spcBef>
          <a:spcPct val="20000"/>
        </a:spcBef>
        <a:spcAft>
          <a:spcPct val="0"/>
        </a:spcAft>
        <a:buClr>
          <a:srgbClr val="FF3300"/>
        </a:buClr>
        <a:buChar char="•"/>
        <a:defRPr>
          <a:solidFill>
            <a:schemeClr val="tx2"/>
          </a:solidFill>
          <a:latin typeface="+mn-lt"/>
        </a:defRPr>
      </a:lvl3pPr>
      <a:lvl4pPr marL="1428750" indent="-228600" algn="l" rtl="0" eaLnBrk="0" fontAlgn="base" hangingPunct="0">
        <a:spcBef>
          <a:spcPct val="20000"/>
        </a:spcBef>
        <a:spcAft>
          <a:spcPct val="0"/>
        </a:spcAft>
        <a:buClr>
          <a:srgbClr val="FF3300"/>
        </a:buClr>
        <a:buChar char="–"/>
        <a:defRPr>
          <a:solidFill>
            <a:schemeClr val="tx1"/>
          </a:solidFill>
          <a:latin typeface="+mn-lt"/>
        </a:defRPr>
      </a:lvl4pPr>
      <a:lvl5pPr marL="1771650" indent="-228600" algn="l" rtl="0" eaLnBrk="0" fontAlgn="base" hangingPunct="0">
        <a:spcBef>
          <a:spcPct val="20000"/>
        </a:spcBef>
        <a:spcAft>
          <a:spcPct val="0"/>
        </a:spcAft>
        <a:buClr>
          <a:srgbClr val="FF3300"/>
        </a:buClr>
        <a:buChar char="»"/>
        <a:defRPr>
          <a:solidFill>
            <a:schemeClr val="tx1"/>
          </a:solidFill>
          <a:latin typeface="+mn-lt"/>
        </a:defRPr>
      </a:lvl5pPr>
      <a:lvl6pPr marL="2228850" indent="-228600" algn="l" rtl="0" fontAlgn="base">
        <a:spcBef>
          <a:spcPct val="20000"/>
        </a:spcBef>
        <a:spcAft>
          <a:spcPct val="0"/>
        </a:spcAft>
        <a:buClr>
          <a:srgbClr val="FF3300"/>
        </a:buClr>
        <a:buChar char="»"/>
        <a:defRPr>
          <a:solidFill>
            <a:schemeClr val="tx1"/>
          </a:solidFill>
          <a:latin typeface="+mn-lt"/>
        </a:defRPr>
      </a:lvl6pPr>
      <a:lvl7pPr marL="2686050" indent="-228600" algn="l" rtl="0" fontAlgn="base">
        <a:spcBef>
          <a:spcPct val="20000"/>
        </a:spcBef>
        <a:spcAft>
          <a:spcPct val="0"/>
        </a:spcAft>
        <a:buClr>
          <a:srgbClr val="FF3300"/>
        </a:buClr>
        <a:buChar char="»"/>
        <a:defRPr>
          <a:solidFill>
            <a:schemeClr val="tx1"/>
          </a:solidFill>
          <a:latin typeface="+mn-lt"/>
        </a:defRPr>
      </a:lvl7pPr>
      <a:lvl8pPr marL="3143250" indent="-228600" algn="l" rtl="0" fontAlgn="base">
        <a:spcBef>
          <a:spcPct val="20000"/>
        </a:spcBef>
        <a:spcAft>
          <a:spcPct val="0"/>
        </a:spcAft>
        <a:buClr>
          <a:srgbClr val="FF3300"/>
        </a:buClr>
        <a:buChar char="»"/>
        <a:defRPr>
          <a:solidFill>
            <a:schemeClr val="tx1"/>
          </a:solidFill>
          <a:latin typeface="+mn-lt"/>
        </a:defRPr>
      </a:lvl8pPr>
      <a:lvl9pPr marL="3600450" indent="-228600" algn="l" rtl="0" fontAlgn="base">
        <a:spcBef>
          <a:spcPct val="20000"/>
        </a:spcBef>
        <a:spcAft>
          <a:spcPct val="0"/>
        </a:spcAft>
        <a:buClr>
          <a:srgbClr val="FF33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2A3850"/>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bwMode="auto">
          <a:xfrm>
            <a:off x="304800" y="1389063"/>
            <a:ext cx="8610600"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15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FFFFFF"/>
                </a:solidFill>
                <a:latin typeface="+mn-lt"/>
              </a:defRPr>
            </a:lvl1pPr>
          </a:lstStyle>
          <a:p>
            <a:pPr algn="l" rtl="0" eaLnBrk="0" fontAlgn="base" hangingPunct="0">
              <a:spcBef>
                <a:spcPct val="0"/>
              </a:spcBef>
              <a:spcAft>
                <a:spcPct val="0"/>
              </a:spcAft>
              <a:defRPr/>
            </a:pPr>
            <a:endParaRPr lang="en-US" kern="1200">
              <a:latin typeface="Verdana"/>
              <a:ea typeface="+mn-ea"/>
              <a:cs typeface="+mn-cs"/>
            </a:endParaRPr>
          </a:p>
        </p:txBody>
      </p:sp>
      <p:sp>
        <p:nvSpPr>
          <p:cNvPr id="141517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defRPr>
            </a:lvl1pPr>
          </a:lstStyle>
          <a:p>
            <a:pPr rtl="0" eaLnBrk="0" fontAlgn="base" hangingPunct="0">
              <a:spcBef>
                <a:spcPct val="0"/>
              </a:spcBef>
              <a:spcAft>
                <a:spcPct val="0"/>
              </a:spcAft>
              <a:defRPr/>
            </a:pPr>
            <a:fld id="{3BFE3476-AE80-4029-885E-DBA370657C25}" type="slidenum">
              <a:rPr lang="en-US" kern="1200">
                <a:latin typeface="Verdana"/>
                <a:ea typeface="+mn-ea"/>
                <a:cs typeface="+mn-cs"/>
              </a:rPr>
              <a:pPr rtl="0" eaLnBrk="0" fontAlgn="base" hangingPunct="0">
                <a:spcBef>
                  <a:spcPct val="0"/>
                </a:spcBef>
                <a:spcAft>
                  <a:spcPct val="0"/>
                </a:spcAft>
                <a:defRPr/>
              </a:pPr>
              <a:t>‹#›</a:t>
            </a:fld>
            <a:endParaRPr lang="en-US" kern="1200">
              <a:latin typeface="Verdana"/>
              <a:ea typeface="+mn-ea"/>
              <a:cs typeface="+mn-cs"/>
            </a:endParaRPr>
          </a:p>
        </p:txBody>
      </p:sp>
      <p:sp>
        <p:nvSpPr>
          <p:cNvPr id="1415174" name="Rectangle 6"/>
          <p:cNvSpPr>
            <a:spLocks noGrp="1" noChangeArrowheads="1"/>
          </p:cNvSpPr>
          <p:nvPr>
            <p:ph type="title"/>
          </p:nvPr>
        </p:nvSpPr>
        <p:spPr bwMode="auto">
          <a:xfrm>
            <a:off x="685800" y="415925"/>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000">
          <a:solidFill>
            <a:schemeClr val="tx2"/>
          </a:solidFill>
          <a:latin typeface="+mn-lt"/>
        </a:defRPr>
      </a:lvl2pPr>
      <a:lvl3pPr marL="1085850" indent="-228600" algn="l" rtl="0" eaLnBrk="0" fontAlgn="base" hangingPunct="0">
        <a:spcBef>
          <a:spcPct val="20000"/>
        </a:spcBef>
        <a:spcAft>
          <a:spcPct val="0"/>
        </a:spcAft>
        <a:buClr>
          <a:srgbClr val="FF3300"/>
        </a:buClr>
        <a:buChar char="•"/>
        <a:defRPr>
          <a:solidFill>
            <a:schemeClr val="tx2"/>
          </a:solidFill>
          <a:latin typeface="+mn-lt"/>
        </a:defRPr>
      </a:lvl3pPr>
      <a:lvl4pPr marL="1428750" indent="-228600" algn="l" rtl="0" eaLnBrk="0" fontAlgn="base" hangingPunct="0">
        <a:spcBef>
          <a:spcPct val="20000"/>
        </a:spcBef>
        <a:spcAft>
          <a:spcPct val="0"/>
        </a:spcAft>
        <a:buClr>
          <a:srgbClr val="FF3300"/>
        </a:buClr>
        <a:buChar char="–"/>
        <a:defRPr>
          <a:solidFill>
            <a:schemeClr val="tx1"/>
          </a:solidFill>
          <a:latin typeface="+mn-lt"/>
        </a:defRPr>
      </a:lvl4pPr>
      <a:lvl5pPr marL="1771650" indent="-228600" algn="l" rtl="0" eaLnBrk="0" fontAlgn="base" hangingPunct="0">
        <a:spcBef>
          <a:spcPct val="20000"/>
        </a:spcBef>
        <a:spcAft>
          <a:spcPct val="0"/>
        </a:spcAft>
        <a:buClr>
          <a:srgbClr val="FF3300"/>
        </a:buClr>
        <a:buChar char="»"/>
        <a:defRPr>
          <a:solidFill>
            <a:schemeClr val="tx1"/>
          </a:solidFill>
          <a:latin typeface="+mn-lt"/>
        </a:defRPr>
      </a:lvl5pPr>
      <a:lvl6pPr marL="2228850" indent="-228600" algn="l" rtl="0" fontAlgn="base">
        <a:spcBef>
          <a:spcPct val="20000"/>
        </a:spcBef>
        <a:spcAft>
          <a:spcPct val="0"/>
        </a:spcAft>
        <a:buClr>
          <a:srgbClr val="FF3300"/>
        </a:buClr>
        <a:buChar char="»"/>
        <a:defRPr>
          <a:solidFill>
            <a:schemeClr val="tx1"/>
          </a:solidFill>
          <a:latin typeface="+mn-lt"/>
        </a:defRPr>
      </a:lvl6pPr>
      <a:lvl7pPr marL="2686050" indent="-228600" algn="l" rtl="0" fontAlgn="base">
        <a:spcBef>
          <a:spcPct val="20000"/>
        </a:spcBef>
        <a:spcAft>
          <a:spcPct val="0"/>
        </a:spcAft>
        <a:buClr>
          <a:srgbClr val="FF3300"/>
        </a:buClr>
        <a:buChar char="»"/>
        <a:defRPr>
          <a:solidFill>
            <a:schemeClr val="tx1"/>
          </a:solidFill>
          <a:latin typeface="+mn-lt"/>
        </a:defRPr>
      </a:lvl7pPr>
      <a:lvl8pPr marL="3143250" indent="-228600" algn="l" rtl="0" fontAlgn="base">
        <a:spcBef>
          <a:spcPct val="20000"/>
        </a:spcBef>
        <a:spcAft>
          <a:spcPct val="0"/>
        </a:spcAft>
        <a:buClr>
          <a:srgbClr val="FF3300"/>
        </a:buClr>
        <a:buChar char="»"/>
        <a:defRPr>
          <a:solidFill>
            <a:schemeClr val="tx1"/>
          </a:solidFill>
          <a:latin typeface="+mn-lt"/>
        </a:defRPr>
      </a:lvl8pPr>
      <a:lvl9pPr marL="3600450" indent="-228600" algn="l" rtl="0" fontAlgn="base">
        <a:spcBef>
          <a:spcPct val="20000"/>
        </a:spcBef>
        <a:spcAft>
          <a:spcPct val="0"/>
        </a:spcAft>
        <a:buClr>
          <a:srgbClr val="FF33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ftr" sz="quarter" idx="3"/>
          </p:nvPr>
        </p:nvSpPr>
        <p:spPr bwMode="auto">
          <a:xfrm>
            <a:off x="685800" y="63246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a:solidFill>
                  <a:srgbClr val="307CB5"/>
                </a:solidFill>
                <a:latin typeface="Arial" charset="0"/>
                <a:ea typeface="+mn-ea"/>
              </a:defRPr>
            </a:lvl1pPr>
          </a:lstStyle>
          <a:p>
            <a:pPr rtl="0" fontAlgn="base">
              <a:spcBef>
                <a:spcPct val="0"/>
              </a:spcBef>
              <a:spcAft>
                <a:spcPct val="0"/>
              </a:spcAft>
              <a:defRPr/>
            </a:pPr>
            <a:r>
              <a:rPr lang="en-US" kern="1200">
                <a:effectLst>
                  <a:outerShdw blurRad="38100" dist="38100" dir="2700000" algn="tl">
                    <a:srgbClr val="000000">
                      <a:alpha val="43137"/>
                    </a:srgbClr>
                  </a:outerShdw>
                </a:effectLst>
                <a:cs typeface="+mn-cs"/>
              </a:rPr>
              <a:t>Ramesh Raskar  / Camera Culture</a:t>
            </a:r>
            <a:endParaRPr lang="en-US" sz="1200" kern="1200">
              <a:solidFill>
                <a:srgbClr val="99CEFF"/>
              </a:solidFill>
              <a:effectLst>
                <a:outerShdw blurRad="38100" dist="38100" dir="2700000" algn="tl">
                  <a:srgbClr val="000000">
                    <a:alpha val="43137"/>
                  </a:srgbClr>
                </a:outerShdw>
              </a:effectLst>
              <a:cs typeface="+mn-cs"/>
            </a:endParaRPr>
          </a:p>
        </p:txBody>
      </p:sp>
      <p:sp>
        <p:nvSpPr>
          <p:cNvPr id="69637" name="Text Box 5"/>
          <p:cNvSpPr txBox="1">
            <a:spLocks noChangeArrowheads="1"/>
          </p:cNvSpPr>
          <p:nvPr/>
        </p:nvSpPr>
        <p:spPr bwMode="auto">
          <a:xfrm>
            <a:off x="61913" y="176213"/>
            <a:ext cx="1057275" cy="2444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1000" b="1" kern="1200">
                <a:solidFill>
                  <a:srgbClr val="FFFFFF"/>
                </a:solidFill>
                <a:effectLst>
                  <a:outerShdw blurRad="38100" dist="38100" dir="2700000" algn="tl">
                    <a:srgbClr val="000000">
                      <a:alpha val="43137"/>
                    </a:srgbClr>
                  </a:outerShdw>
                </a:effectLst>
                <a:latin typeface="Helvetica" pitchFamily="34" charset="0"/>
                <a:cs typeface="+mn-cs"/>
              </a:rPr>
              <a:t>MIT Media Lab</a:t>
            </a:r>
            <a:endParaRPr lang="en-US" sz="1200" kern="1200">
              <a:solidFill>
                <a:srgbClr val="FFFFFF"/>
              </a:solidFill>
              <a:effectLst>
                <a:outerShdw blurRad="38100" dist="38100" dir="2700000" algn="tl">
                  <a:srgbClr val="000000">
                    <a:alpha val="43137"/>
                  </a:srgbClr>
                </a:outerShdw>
              </a:effectLst>
              <a:latin typeface="Helvetica" pitchFamily="34" charset="0"/>
              <a:cs typeface="+mn-cs"/>
            </a:endParaRPr>
          </a:p>
        </p:txBody>
      </p:sp>
      <p:pic>
        <p:nvPicPr>
          <p:cNvPr id="9222" name="Picture 6"/>
          <p:cNvPicPr>
            <a:picLocks noChangeAspect="1" noChangeArrowheads="1"/>
          </p:cNvPicPr>
          <p:nvPr/>
        </p:nvPicPr>
        <p:blipFill>
          <a:blip r:embed="rId13"/>
          <a:srcRect/>
          <a:stretch>
            <a:fillRect/>
          </a:stretch>
        </p:blipFill>
        <p:spPr bwMode="auto">
          <a:xfrm>
            <a:off x="0" y="381000"/>
            <a:ext cx="2741613" cy="42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pitchFamily="50" charset="-128"/>
        </a:defRPr>
      </a:lvl2pPr>
      <a:lvl3pPr algn="ctr" rtl="0" eaLnBrk="0" fontAlgn="base" hangingPunct="0">
        <a:spcBef>
          <a:spcPct val="0"/>
        </a:spcBef>
        <a:spcAft>
          <a:spcPct val="0"/>
        </a:spcAft>
        <a:defRPr sz="4400">
          <a:solidFill>
            <a:schemeClr val="bg1"/>
          </a:solidFill>
          <a:latin typeface="Arial" charset="0"/>
          <a:ea typeface="ＭＳ Ｐゴシック" pitchFamily="50" charset="-128"/>
        </a:defRPr>
      </a:lvl3pPr>
      <a:lvl4pPr algn="ctr" rtl="0" eaLnBrk="0" fontAlgn="base" hangingPunct="0">
        <a:spcBef>
          <a:spcPct val="0"/>
        </a:spcBef>
        <a:spcAft>
          <a:spcPct val="0"/>
        </a:spcAft>
        <a:defRPr sz="4400">
          <a:solidFill>
            <a:schemeClr val="bg1"/>
          </a:solidFill>
          <a:latin typeface="Arial" charset="0"/>
          <a:ea typeface="ＭＳ Ｐゴシック" pitchFamily="50" charset="-128"/>
        </a:defRPr>
      </a:lvl4pPr>
      <a:lvl5pPr algn="ctr" rtl="0" eaLnBrk="0" fontAlgn="base" hangingPunct="0">
        <a:spcBef>
          <a:spcPct val="0"/>
        </a:spcBef>
        <a:spcAft>
          <a:spcPct val="0"/>
        </a:spcAft>
        <a:defRPr sz="4400">
          <a:solidFill>
            <a:schemeClr val="bg1"/>
          </a:solidFill>
          <a:latin typeface="Arial" charset="0"/>
          <a:ea typeface="ＭＳ Ｐゴシック" pitchFamily="50" charset="-128"/>
        </a:defRPr>
      </a:lvl5pPr>
      <a:lvl6pPr marL="457200" algn="ctr" rtl="0" fontAlgn="base">
        <a:spcBef>
          <a:spcPct val="0"/>
        </a:spcBef>
        <a:spcAft>
          <a:spcPct val="0"/>
        </a:spcAft>
        <a:defRPr sz="4400">
          <a:solidFill>
            <a:schemeClr val="bg1"/>
          </a:solidFill>
          <a:latin typeface="Arial" charset="0"/>
          <a:ea typeface="ＭＳ Ｐゴシック" pitchFamily="50" charset="-128"/>
        </a:defRPr>
      </a:lvl6pPr>
      <a:lvl7pPr marL="914400" algn="ctr" rtl="0" fontAlgn="base">
        <a:spcBef>
          <a:spcPct val="0"/>
        </a:spcBef>
        <a:spcAft>
          <a:spcPct val="0"/>
        </a:spcAft>
        <a:defRPr sz="4400">
          <a:solidFill>
            <a:schemeClr val="bg1"/>
          </a:solidFill>
          <a:latin typeface="Arial" charset="0"/>
          <a:ea typeface="ＭＳ Ｐゴシック" pitchFamily="50" charset="-128"/>
        </a:defRPr>
      </a:lvl7pPr>
      <a:lvl8pPr marL="1371600" algn="ctr" rtl="0" fontAlgn="base">
        <a:spcBef>
          <a:spcPct val="0"/>
        </a:spcBef>
        <a:spcAft>
          <a:spcPct val="0"/>
        </a:spcAft>
        <a:defRPr sz="4400">
          <a:solidFill>
            <a:schemeClr val="bg1"/>
          </a:solidFill>
          <a:latin typeface="Arial" charset="0"/>
          <a:ea typeface="ＭＳ Ｐゴシック" pitchFamily="50" charset="-128"/>
        </a:defRPr>
      </a:lvl8pPr>
      <a:lvl9pPr marL="1828800" algn="ctr" rtl="0" fontAlgn="base">
        <a:spcBef>
          <a:spcPct val="0"/>
        </a:spcBef>
        <a:spcAft>
          <a:spcPct val="0"/>
        </a:spcAft>
        <a:defRPr sz="4400">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7170" name="Line 2"/>
          <p:cNvSpPr>
            <a:spLocks noChangeShapeType="1"/>
          </p:cNvSpPr>
          <p:nvPr/>
        </p:nvSpPr>
        <p:spPr bwMode="auto">
          <a:xfrm>
            <a:off x="0" y="1219200"/>
            <a:ext cx="9144000" cy="0"/>
          </a:xfrm>
          <a:prstGeom prst="line">
            <a:avLst/>
          </a:prstGeom>
          <a:noFill/>
          <a:ln w="12700">
            <a:solidFill>
              <a:schemeClr val="accent1"/>
            </a:solidFill>
            <a:round/>
            <a:headEnd/>
            <a:tailEnd/>
          </a:ln>
          <a:effectLst/>
        </p:spPr>
        <p:txBody>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7171" name="Rectangle 3"/>
          <p:cNvSpPr>
            <a:spLocks noGrp="1" noChangeArrowheads="1"/>
          </p:cNvSpPr>
          <p:nvPr>
            <p:ph type="title"/>
          </p:nvPr>
        </p:nvSpPr>
        <p:spPr bwMode="auto">
          <a:xfrm>
            <a:off x="76200" y="76200"/>
            <a:ext cx="8991600" cy="1066800"/>
          </a:xfrm>
          <a:prstGeom prst="rect">
            <a:avLst/>
          </a:prstGeom>
          <a:noFill/>
          <a:ln w="9525">
            <a:noFill/>
            <a:miter lim="800000"/>
            <a:headEnd/>
            <a:tailEnd/>
          </a:ln>
          <a:effectLst/>
        </p:spPr>
        <p:txBody>
          <a:bodyPr vert="horz" wrap="square" lIns="0" tIns="0" rIns="91440" bIns="0" numCol="1" anchor="ctr" anchorCtr="0" compatLnSpc="1">
            <a:prstTxWarp prst="textNoShape">
              <a:avLst/>
            </a:prstTxWarp>
          </a:bodyPr>
          <a:lstStyle/>
          <a:p>
            <a:pPr lvl="0"/>
            <a:r>
              <a:rPr lang="en-US" smtClean="0"/>
              <a:t>Click to edit Master title style; </a:t>
            </a:r>
            <a:br>
              <a:rPr lang="en-US" smtClean="0"/>
            </a:br>
            <a:r>
              <a:rPr lang="en-US" smtClean="0"/>
              <a:t>title may have second line.</a:t>
            </a:r>
          </a:p>
        </p:txBody>
      </p:sp>
      <p:sp>
        <p:nvSpPr>
          <p:cNvPr id="7172" name="Rectangle 4"/>
          <p:cNvSpPr>
            <a:spLocks noGrp="1" noChangeArrowheads="1"/>
          </p:cNvSpPr>
          <p:nvPr>
            <p:ph type="body" idx="1"/>
          </p:nvPr>
        </p:nvSpPr>
        <p:spPr bwMode="auto">
          <a:xfrm>
            <a:off x="152400" y="1219200"/>
            <a:ext cx="88392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rgbClr val="C0C0C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2A3850"/>
        </a:solid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bwMode="auto">
          <a:xfrm>
            <a:off x="304800" y="1389063"/>
            <a:ext cx="8610600"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7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FFFFFF"/>
                </a:solidFill>
                <a:latin typeface="+mn-lt"/>
              </a:defRPr>
            </a:lvl1pPr>
          </a:lstStyle>
          <a:p>
            <a:pPr algn="l" rtl="0" eaLnBrk="0" fontAlgn="base" hangingPunct="0">
              <a:spcBef>
                <a:spcPct val="0"/>
              </a:spcBef>
              <a:spcAft>
                <a:spcPct val="0"/>
              </a:spcAft>
              <a:defRPr/>
            </a:pPr>
            <a:endParaRPr lang="en-US" kern="1200">
              <a:latin typeface="Verdana"/>
              <a:ea typeface="+mn-ea"/>
              <a:cs typeface="+mn-cs"/>
            </a:endParaRPr>
          </a:p>
        </p:txBody>
      </p:sp>
      <p:sp>
        <p:nvSpPr>
          <p:cNvPr id="153702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defRPr>
            </a:lvl1pPr>
          </a:lstStyle>
          <a:p>
            <a:pPr rtl="0" eaLnBrk="0" fontAlgn="base" hangingPunct="0">
              <a:spcBef>
                <a:spcPct val="0"/>
              </a:spcBef>
              <a:spcAft>
                <a:spcPct val="0"/>
              </a:spcAft>
              <a:defRPr/>
            </a:pPr>
            <a:fld id="{86D772A7-AF1A-4F45-8DB4-23ED38AF64A0}" type="slidenum">
              <a:rPr lang="en-US" kern="1200">
                <a:latin typeface="Verdana"/>
                <a:ea typeface="+mn-ea"/>
                <a:cs typeface="+mn-cs"/>
              </a:rPr>
              <a:pPr rtl="0" eaLnBrk="0" fontAlgn="base" hangingPunct="0">
                <a:spcBef>
                  <a:spcPct val="0"/>
                </a:spcBef>
                <a:spcAft>
                  <a:spcPct val="0"/>
                </a:spcAft>
                <a:defRPr/>
              </a:pPr>
              <a:t>‹#›</a:t>
            </a:fld>
            <a:endParaRPr lang="en-US" kern="1200">
              <a:latin typeface="Verdana"/>
              <a:ea typeface="+mn-ea"/>
              <a:cs typeface="+mn-cs"/>
            </a:endParaRPr>
          </a:p>
        </p:txBody>
      </p:sp>
      <p:sp>
        <p:nvSpPr>
          <p:cNvPr id="1537030" name="Rectangle 6"/>
          <p:cNvSpPr>
            <a:spLocks noGrp="1" noChangeArrowheads="1"/>
          </p:cNvSpPr>
          <p:nvPr>
            <p:ph type="title"/>
          </p:nvPr>
        </p:nvSpPr>
        <p:spPr bwMode="auto">
          <a:xfrm>
            <a:off x="685800" y="415925"/>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000">
          <a:solidFill>
            <a:schemeClr val="tx2"/>
          </a:solidFill>
          <a:latin typeface="+mn-lt"/>
        </a:defRPr>
      </a:lvl2pPr>
      <a:lvl3pPr marL="1085850" indent="-228600" algn="l" rtl="0" eaLnBrk="0" fontAlgn="base" hangingPunct="0">
        <a:spcBef>
          <a:spcPct val="20000"/>
        </a:spcBef>
        <a:spcAft>
          <a:spcPct val="0"/>
        </a:spcAft>
        <a:buClr>
          <a:srgbClr val="FF3300"/>
        </a:buClr>
        <a:buChar char="•"/>
        <a:defRPr>
          <a:solidFill>
            <a:schemeClr val="tx2"/>
          </a:solidFill>
          <a:latin typeface="+mn-lt"/>
        </a:defRPr>
      </a:lvl3pPr>
      <a:lvl4pPr marL="1428750" indent="-228600" algn="l" rtl="0" eaLnBrk="0" fontAlgn="base" hangingPunct="0">
        <a:spcBef>
          <a:spcPct val="20000"/>
        </a:spcBef>
        <a:spcAft>
          <a:spcPct val="0"/>
        </a:spcAft>
        <a:buClr>
          <a:srgbClr val="FF3300"/>
        </a:buClr>
        <a:buChar char="–"/>
        <a:defRPr>
          <a:solidFill>
            <a:schemeClr val="tx1"/>
          </a:solidFill>
          <a:latin typeface="+mn-lt"/>
        </a:defRPr>
      </a:lvl4pPr>
      <a:lvl5pPr marL="1771650" indent="-228600" algn="l" rtl="0" eaLnBrk="0" fontAlgn="base" hangingPunct="0">
        <a:spcBef>
          <a:spcPct val="20000"/>
        </a:spcBef>
        <a:spcAft>
          <a:spcPct val="0"/>
        </a:spcAft>
        <a:buClr>
          <a:srgbClr val="FF3300"/>
        </a:buClr>
        <a:buChar char="»"/>
        <a:defRPr>
          <a:solidFill>
            <a:schemeClr val="tx1"/>
          </a:solidFill>
          <a:latin typeface="+mn-lt"/>
        </a:defRPr>
      </a:lvl5pPr>
      <a:lvl6pPr marL="2228850" indent="-228600" algn="l" rtl="0" fontAlgn="base">
        <a:spcBef>
          <a:spcPct val="20000"/>
        </a:spcBef>
        <a:spcAft>
          <a:spcPct val="0"/>
        </a:spcAft>
        <a:buClr>
          <a:srgbClr val="FF3300"/>
        </a:buClr>
        <a:buChar char="»"/>
        <a:defRPr>
          <a:solidFill>
            <a:schemeClr val="tx1"/>
          </a:solidFill>
          <a:latin typeface="+mn-lt"/>
        </a:defRPr>
      </a:lvl6pPr>
      <a:lvl7pPr marL="2686050" indent="-228600" algn="l" rtl="0" fontAlgn="base">
        <a:spcBef>
          <a:spcPct val="20000"/>
        </a:spcBef>
        <a:spcAft>
          <a:spcPct val="0"/>
        </a:spcAft>
        <a:buClr>
          <a:srgbClr val="FF3300"/>
        </a:buClr>
        <a:buChar char="»"/>
        <a:defRPr>
          <a:solidFill>
            <a:schemeClr val="tx1"/>
          </a:solidFill>
          <a:latin typeface="+mn-lt"/>
        </a:defRPr>
      </a:lvl7pPr>
      <a:lvl8pPr marL="3143250" indent="-228600" algn="l" rtl="0" fontAlgn="base">
        <a:spcBef>
          <a:spcPct val="20000"/>
        </a:spcBef>
        <a:spcAft>
          <a:spcPct val="0"/>
        </a:spcAft>
        <a:buClr>
          <a:srgbClr val="FF3300"/>
        </a:buClr>
        <a:buChar char="»"/>
        <a:defRPr>
          <a:solidFill>
            <a:schemeClr val="tx1"/>
          </a:solidFill>
          <a:latin typeface="+mn-lt"/>
        </a:defRPr>
      </a:lvl8pPr>
      <a:lvl9pPr marL="3600450" indent="-228600" algn="l" rtl="0" fontAlgn="base">
        <a:spcBef>
          <a:spcPct val="20000"/>
        </a:spcBef>
        <a:spcAft>
          <a:spcPct val="0"/>
        </a:spcAft>
        <a:buClr>
          <a:srgbClr val="FF33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2A3850"/>
        </a:soli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bwMode="auto">
          <a:xfrm>
            <a:off x="304800" y="1389063"/>
            <a:ext cx="8610600"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15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FFFFFF"/>
                </a:solidFill>
                <a:latin typeface="+mn-lt"/>
              </a:defRPr>
            </a:lvl1pPr>
          </a:lstStyle>
          <a:p>
            <a:pPr algn="l" rtl="0" eaLnBrk="0" fontAlgn="base" hangingPunct="0">
              <a:spcBef>
                <a:spcPct val="0"/>
              </a:spcBef>
              <a:spcAft>
                <a:spcPct val="0"/>
              </a:spcAft>
              <a:defRPr/>
            </a:pPr>
            <a:endParaRPr lang="en-US" kern="1200">
              <a:latin typeface="Verdana"/>
              <a:ea typeface="+mn-ea"/>
              <a:cs typeface="+mn-cs"/>
            </a:endParaRPr>
          </a:p>
        </p:txBody>
      </p:sp>
      <p:sp>
        <p:nvSpPr>
          <p:cNvPr id="141517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defRPr>
            </a:lvl1pPr>
          </a:lstStyle>
          <a:p>
            <a:pPr rtl="0" eaLnBrk="0" fontAlgn="base" hangingPunct="0">
              <a:spcBef>
                <a:spcPct val="0"/>
              </a:spcBef>
              <a:spcAft>
                <a:spcPct val="0"/>
              </a:spcAft>
              <a:defRPr/>
            </a:pPr>
            <a:fld id="{26EB099A-13AD-4DEA-9340-14B070609C95}" type="slidenum">
              <a:rPr lang="en-US" kern="1200">
                <a:latin typeface="Verdana"/>
                <a:ea typeface="+mn-ea"/>
                <a:cs typeface="+mn-cs"/>
              </a:rPr>
              <a:pPr rtl="0" eaLnBrk="0" fontAlgn="base" hangingPunct="0">
                <a:spcBef>
                  <a:spcPct val="0"/>
                </a:spcBef>
                <a:spcAft>
                  <a:spcPct val="0"/>
                </a:spcAft>
                <a:defRPr/>
              </a:pPr>
              <a:t>‹#›</a:t>
            </a:fld>
            <a:endParaRPr lang="en-US" kern="1200">
              <a:latin typeface="Verdana"/>
              <a:ea typeface="+mn-ea"/>
              <a:cs typeface="+mn-cs"/>
            </a:endParaRPr>
          </a:p>
        </p:txBody>
      </p:sp>
      <p:sp>
        <p:nvSpPr>
          <p:cNvPr id="1415174" name="Rectangle 6"/>
          <p:cNvSpPr>
            <a:spLocks noGrp="1" noChangeArrowheads="1"/>
          </p:cNvSpPr>
          <p:nvPr>
            <p:ph type="title"/>
          </p:nvPr>
        </p:nvSpPr>
        <p:spPr bwMode="auto">
          <a:xfrm>
            <a:off x="685800" y="415925"/>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000">
          <a:solidFill>
            <a:schemeClr val="tx2"/>
          </a:solidFill>
          <a:latin typeface="+mn-lt"/>
        </a:defRPr>
      </a:lvl2pPr>
      <a:lvl3pPr marL="1085850" indent="-228600" algn="l" rtl="0" eaLnBrk="0" fontAlgn="base" hangingPunct="0">
        <a:spcBef>
          <a:spcPct val="20000"/>
        </a:spcBef>
        <a:spcAft>
          <a:spcPct val="0"/>
        </a:spcAft>
        <a:buClr>
          <a:srgbClr val="FF3300"/>
        </a:buClr>
        <a:buChar char="•"/>
        <a:defRPr>
          <a:solidFill>
            <a:schemeClr val="tx2"/>
          </a:solidFill>
          <a:latin typeface="+mn-lt"/>
        </a:defRPr>
      </a:lvl3pPr>
      <a:lvl4pPr marL="1428750" indent="-228600" algn="l" rtl="0" eaLnBrk="0" fontAlgn="base" hangingPunct="0">
        <a:spcBef>
          <a:spcPct val="20000"/>
        </a:spcBef>
        <a:spcAft>
          <a:spcPct val="0"/>
        </a:spcAft>
        <a:buClr>
          <a:srgbClr val="FF3300"/>
        </a:buClr>
        <a:buChar char="–"/>
        <a:defRPr>
          <a:solidFill>
            <a:schemeClr val="tx1"/>
          </a:solidFill>
          <a:latin typeface="+mn-lt"/>
        </a:defRPr>
      </a:lvl4pPr>
      <a:lvl5pPr marL="1771650" indent="-228600" algn="l" rtl="0" eaLnBrk="0" fontAlgn="base" hangingPunct="0">
        <a:spcBef>
          <a:spcPct val="20000"/>
        </a:spcBef>
        <a:spcAft>
          <a:spcPct val="0"/>
        </a:spcAft>
        <a:buClr>
          <a:srgbClr val="FF3300"/>
        </a:buClr>
        <a:buChar char="»"/>
        <a:defRPr>
          <a:solidFill>
            <a:schemeClr val="tx1"/>
          </a:solidFill>
          <a:latin typeface="+mn-lt"/>
        </a:defRPr>
      </a:lvl5pPr>
      <a:lvl6pPr marL="2228850" indent="-228600" algn="l" rtl="0" fontAlgn="base">
        <a:spcBef>
          <a:spcPct val="20000"/>
        </a:spcBef>
        <a:spcAft>
          <a:spcPct val="0"/>
        </a:spcAft>
        <a:buClr>
          <a:srgbClr val="FF3300"/>
        </a:buClr>
        <a:buChar char="»"/>
        <a:defRPr>
          <a:solidFill>
            <a:schemeClr val="tx1"/>
          </a:solidFill>
          <a:latin typeface="+mn-lt"/>
        </a:defRPr>
      </a:lvl6pPr>
      <a:lvl7pPr marL="2686050" indent="-228600" algn="l" rtl="0" fontAlgn="base">
        <a:spcBef>
          <a:spcPct val="20000"/>
        </a:spcBef>
        <a:spcAft>
          <a:spcPct val="0"/>
        </a:spcAft>
        <a:buClr>
          <a:srgbClr val="FF3300"/>
        </a:buClr>
        <a:buChar char="»"/>
        <a:defRPr>
          <a:solidFill>
            <a:schemeClr val="tx1"/>
          </a:solidFill>
          <a:latin typeface="+mn-lt"/>
        </a:defRPr>
      </a:lvl7pPr>
      <a:lvl8pPr marL="3143250" indent="-228600" algn="l" rtl="0" fontAlgn="base">
        <a:spcBef>
          <a:spcPct val="20000"/>
        </a:spcBef>
        <a:spcAft>
          <a:spcPct val="0"/>
        </a:spcAft>
        <a:buClr>
          <a:srgbClr val="FF3300"/>
        </a:buClr>
        <a:buChar char="»"/>
        <a:defRPr>
          <a:solidFill>
            <a:schemeClr val="tx1"/>
          </a:solidFill>
          <a:latin typeface="+mn-lt"/>
        </a:defRPr>
      </a:lvl8pPr>
      <a:lvl9pPr marL="3600450" indent="-228600" algn="l" rtl="0" fontAlgn="base">
        <a:spcBef>
          <a:spcPct val="20000"/>
        </a:spcBef>
        <a:spcAft>
          <a:spcPct val="0"/>
        </a:spcAft>
        <a:buClr>
          <a:srgbClr val="FF33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Arial" pitchFamily="34" charset="0"/>
              </a:defRPr>
            </a:lvl1pPr>
          </a:lstStyle>
          <a:p>
            <a:pPr rtl="0" eaLnBrk="0" fontAlgn="base" hangingPunct="0">
              <a:spcBef>
                <a:spcPct val="0"/>
              </a:spcBef>
              <a:spcAft>
                <a:spcPct val="0"/>
              </a:spcAft>
              <a:defRPr/>
            </a:pPr>
            <a:endParaRPr lang="en-US" kern="120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defRPr>
            </a:lvl1pPr>
          </a:lstStyle>
          <a:p>
            <a:pPr rtl="0" eaLnBrk="0" fontAlgn="base" hangingPunct="0">
              <a:spcBef>
                <a:spcPct val="0"/>
              </a:spcBef>
              <a:spcAft>
                <a:spcPct val="0"/>
              </a:spcAft>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pPr rtl="0" eaLnBrk="0" fontAlgn="base" hangingPunct="0">
              <a:spcBef>
                <a:spcPct val="0"/>
              </a:spcBef>
              <a:spcAft>
                <a:spcPct val="0"/>
              </a:spcAft>
              <a:defRPr/>
            </a:pPr>
            <a:fld id="{9251D94D-346C-4DA7-96E7-5CD47A3670E4}" type="slidenum">
              <a:rPr lang="en-US" kern="1200">
                <a:ea typeface="+mn-ea"/>
                <a:cs typeface="+mn-cs"/>
              </a:rPr>
              <a:pPr rtl="0" eaLnBrk="0" fontAlgn="base" hangingPunct="0">
                <a:spcBef>
                  <a:spcPct val="0"/>
                </a:spcBef>
                <a:spcAft>
                  <a:spcPct val="0"/>
                </a:spcAft>
                <a:defRPr/>
              </a:pPr>
              <a:t>‹#›</a:t>
            </a:fld>
            <a:endParaRPr lang="en-US" kern="1200">
              <a:ea typeface="+mn-ea"/>
              <a:cs typeface="+mn-cs"/>
            </a:endParaRPr>
          </a:p>
        </p:txBody>
      </p:sp>
    </p:spTree>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CDDFF7"/>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body" idx="1"/>
          </p:nvPr>
        </p:nvSpPr>
        <p:spPr bwMode="auto">
          <a:xfrm>
            <a:off x="304800" y="1600200"/>
            <a:ext cx="8610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218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a:solidFill>
                  <a:srgbClr val="000000"/>
                </a:solidFill>
                <a:latin typeface="Arial" charset="0"/>
              </a:defRPr>
            </a:lvl1pPr>
          </a:lstStyle>
          <a:p>
            <a:pPr algn="l" rtl="0" fontAlgn="base">
              <a:spcBef>
                <a:spcPct val="0"/>
              </a:spcBef>
              <a:spcAft>
                <a:spcPct val="0"/>
              </a:spcAft>
              <a:defRPr/>
            </a:pPr>
            <a:endParaRPr lang="en-US" kern="1200">
              <a:effectLst>
                <a:outerShdw blurRad="38100" dist="38100" dir="2700000" algn="tl">
                  <a:srgbClr val="000000">
                    <a:alpha val="43137"/>
                  </a:srgbClr>
                </a:outerShdw>
              </a:effectLst>
              <a:ea typeface="+mn-ea"/>
              <a:cs typeface="+mn-cs"/>
            </a:endParaRPr>
          </a:p>
        </p:txBody>
      </p:sp>
      <p:sp>
        <p:nvSpPr>
          <p:cNvPr id="562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rtl="0" fontAlgn="base">
              <a:spcBef>
                <a:spcPct val="0"/>
              </a:spcBef>
              <a:spcAft>
                <a:spcPct val="0"/>
              </a:spcAft>
              <a:defRPr/>
            </a:pPr>
            <a:fld id="{8228B22E-06CE-4288-984C-B6A79EEB6C27}" type="slidenum">
              <a:rPr lang="en-US" kern="1200">
                <a:effectLst>
                  <a:outerShdw blurRad="38100" dist="38100" dir="2700000" algn="tl">
                    <a:srgbClr val="000000">
                      <a:alpha val="43137"/>
                    </a:srgbClr>
                  </a:outerShdw>
                </a:effectLst>
                <a:ea typeface="+mn-ea"/>
                <a:cs typeface="+mn-cs"/>
              </a:rPr>
              <a:pPr rtl="0" fontAlgn="base">
                <a:spcBef>
                  <a:spcPct val="0"/>
                </a:spcBef>
                <a:spcAft>
                  <a:spcPct val="0"/>
                </a:spcAft>
                <a:defRPr/>
              </a:pPr>
              <a:t>‹#›</a:t>
            </a:fld>
            <a:endParaRPr lang="en-US" kern="1200">
              <a:effectLst>
                <a:outerShdw blurRad="38100" dist="38100" dir="2700000" algn="tl">
                  <a:srgbClr val="000000">
                    <a:alpha val="43137"/>
                  </a:srgbClr>
                </a:outerShdw>
              </a:effectLst>
              <a:ea typeface="+mn-ea"/>
              <a:cs typeface="+mn-cs"/>
            </a:endParaRPr>
          </a:p>
        </p:txBody>
      </p:sp>
      <p:sp>
        <p:nvSpPr>
          <p:cNvPr id="56218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Lst>
  <p:txStyles>
    <p:titleStyle>
      <a:lvl1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tx2"/>
          </a:solidFill>
          <a:effectLst>
            <a:outerShdw blurRad="38100" dist="38100" dir="2700000" algn="tl">
              <a:srgbClr val="FFFFFF"/>
            </a:outerShdw>
          </a:effectLst>
          <a:latin typeface="Verdana" pitchFamily="34" charset="0"/>
        </a:defRPr>
      </a:lvl5pPr>
      <a:lvl6pPr marL="4572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6pPr>
      <a:lvl7pPr marL="9144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7pPr>
      <a:lvl8pPr marL="13716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8pPr>
      <a:lvl9pPr marL="1828800" algn="ctr" rtl="0" fontAlgn="base">
        <a:spcBef>
          <a:spcPct val="0"/>
        </a:spcBef>
        <a:spcAft>
          <a:spcPct val="0"/>
        </a:spcAft>
        <a:defRPr sz="3700" b="1">
          <a:solidFill>
            <a:schemeClr val="tx2"/>
          </a:solidFill>
          <a:effectLst>
            <a:outerShdw blurRad="38100" dist="38100" dir="2700000" algn="tl">
              <a:srgbClr val="FFFFFF"/>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31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600">
          <a:solidFill>
            <a:schemeClr val="tx2"/>
          </a:solidFill>
          <a:latin typeface="+mn-lt"/>
        </a:defRPr>
      </a:lvl2pPr>
      <a:lvl3pPr marL="1085850" indent="-228600" algn="l" rtl="0" eaLnBrk="0" fontAlgn="base" hangingPunct="0">
        <a:spcBef>
          <a:spcPct val="20000"/>
        </a:spcBef>
        <a:spcAft>
          <a:spcPct val="0"/>
        </a:spcAft>
        <a:buClr>
          <a:srgbClr val="FF3300"/>
        </a:buClr>
        <a:buChar char="•"/>
        <a:defRPr sz="2100">
          <a:solidFill>
            <a:schemeClr val="tx2"/>
          </a:solidFill>
          <a:latin typeface="+mn-lt"/>
        </a:defRPr>
      </a:lvl3pPr>
      <a:lvl4pPr marL="1428750" indent="-228600" algn="l" rtl="0" eaLnBrk="0" fontAlgn="base" hangingPunct="0">
        <a:spcBef>
          <a:spcPct val="20000"/>
        </a:spcBef>
        <a:spcAft>
          <a:spcPct val="0"/>
        </a:spcAft>
        <a:buClr>
          <a:srgbClr val="FF3300"/>
        </a:buClr>
        <a:buChar char="–"/>
        <a:defRPr sz="2000">
          <a:solidFill>
            <a:schemeClr val="tx1"/>
          </a:solidFill>
          <a:latin typeface="Arial" charset="0"/>
        </a:defRPr>
      </a:lvl4pPr>
      <a:lvl5pPr marL="1771650" indent="-228600" algn="l" rtl="0" eaLnBrk="0" fontAlgn="base" hangingPunct="0">
        <a:spcBef>
          <a:spcPct val="20000"/>
        </a:spcBef>
        <a:spcAft>
          <a:spcPct val="0"/>
        </a:spcAft>
        <a:buClr>
          <a:srgbClr val="FF3300"/>
        </a:buClr>
        <a:buChar char="»"/>
        <a:defRPr sz="2000">
          <a:solidFill>
            <a:schemeClr val="tx1"/>
          </a:solidFill>
          <a:latin typeface="Arial" charset="0"/>
        </a:defRPr>
      </a:lvl5pPr>
      <a:lvl6pPr marL="2228850" indent="-228600" algn="l" rtl="0" fontAlgn="base">
        <a:spcBef>
          <a:spcPct val="20000"/>
        </a:spcBef>
        <a:spcAft>
          <a:spcPct val="0"/>
        </a:spcAft>
        <a:buClr>
          <a:srgbClr val="FF3300"/>
        </a:buClr>
        <a:buChar char="»"/>
        <a:defRPr sz="2000">
          <a:solidFill>
            <a:schemeClr val="tx1"/>
          </a:solidFill>
          <a:latin typeface="Arial" charset="0"/>
        </a:defRPr>
      </a:lvl6pPr>
      <a:lvl7pPr marL="2686050" indent="-228600" algn="l" rtl="0" fontAlgn="base">
        <a:spcBef>
          <a:spcPct val="20000"/>
        </a:spcBef>
        <a:spcAft>
          <a:spcPct val="0"/>
        </a:spcAft>
        <a:buClr>
          <a:srgbClr val="FF3300"/>
        </a:buClr>
        <a:buChar char="»"/>
        <a:defRPr sz="2000">
          <a:solidFill>
            <a:schemeClr val="tx1"/>
          </a:solidFill>
          <a:latin typeface="Arial" charset="0"/>
        </a:defRPr>
      </a:lvl7pPr>
      <a:lvl8pPr marL="3143250" indent="-228600" algn="l" rtl="0" fontAlgn="base">
        <a:spcBef>
          <a:spcPct val="20000"/>
        </a:spcBef>
        <a:spcAft>
          <a:spcPct val="0"/>
        </a:spcAft>
        <a:buClr>
          <a:srgbClr val="FF3300"/>
        </a:buClr>
        <a:buChar char="»"/>
        <a:defRPr sz="2000">
          <a:solidFill>
            <a:schemeClr val="tx1"/>
          </a:solidFill>
          <a:latin typeface="Arial" charset="0"/>
        </a:defRPr>
      </a:lvl8pPr>
      <a:lvl9pPr marL="3600450" indent="-228600" algn="l" rtl="0" fontAlgn="base">
        <a:spcBef>
          <a:spcPct val="20000"/>
        </a:spcBef>
        <a:spcAft>
          <a:spcPct val="0"/>
        </a:spcAft>
        <a:buClr>
          <a:srgbClr val="FF3300"/>
        </a:buClr>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3C555C8B-56E1-4384-A2FA-DD3E9DBA32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88" r:id="rId2"/>
    <p:sldLayoutId id="2147483787" r:id="rId3"/>
    <p:sldLayoutId id="2147483786" r:id="rId4"/>
    <p:sldLayoutId id="2147483785" r:id="rId5"/>
    <p:sldLayoutId id="2147483784" r:id="rId6"/>
    <p:sldLayoutId id="2147483783" r:id="rId7"/>
    <p:sldLayoutId id="2147483782" r:id="rId8"/>
    <p:sldLayoutId id="2147483781" r:id="rId9"/>
    <p:sldLayoutId id="2147483780"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CDDC076-A990-47F2-9E79-2323C6E147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799" r:id="rId2"/>
    <p:sldLayoutId id="2147483798" r:id="rId3"/>
    <p:sldLayoutId id="2147483797" r:id="rId4"/>
    <p:sldLayoutId id="2147483796" r:id="rId5"/>
    <p:sldLayoutId id="2147483795" r:id="rId6"/>
    <p:sldLayoutId id="2147483794" r:id="rId7"/>
    <p:sldLayoutId id="2147483793" r:id="rId8"/>
    <p:sldLayoutId id="2147483792" r:id="rId9"/>
    <p:sldLayoutId id="2147483791" r:id="rId10"/>
    <p:sldLayoutId id="21474837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E4514FA0-6E91-4EE0-A602-32133FF62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0" r:id="rId2"/>
    <p:sldLayoutId id="2147483809" r:id="rId3"/>
    <p:sldLayoutId id="2147483808" r:id="rId4"/>
    <p:sldLayoutId id="2147483807" r:id="rId5"/>
    <p:sldLayoutId id="2147483806" r:id="rId6"/>
    <p:sldLayoutId id="2147483805" r:id="rId7"/>
    <p:sldLayoutId id="2147483804" r:id="rId8"/>
    <p:sldLayoutId id="2147483803" r:id="rId9"/>
    <p:sldLayoutId id="2147483802" r:id="rId10"/>
    <p:sldLayoutId id="21474838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CAA37E33-B1D4-40B1-8F02-4E590B2557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1" r:id="rId2"/>
    <p:sldLayoutId id="2147483820" r:id="rId3"/>
    <p:sldLayoutId id="2147483819" r:id="rId4"/>
    <p:sldLayoutId id="2147483818" r:id="rId5"/>
    <p:sldLayoutId id="2147483817" r:id="rId6"/>
    <p:sldLayoutId id="2147483816" r:id="rId7"/>
    <p:sldLayoutId id="2147483815" r:id="rId8"/>
    <p:sldLayoutId id="2147483814" r:id="rId9"/>
    <p:sldLayoutId id="2147483813" r:id="rId10"/>
    <p:sldLayoutId id="21474838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468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DECE991E-A7E7-4C0C-AE97-3DAE7E5BC0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2" r:id="rId2"/>
    <p:sldLayoutId id="2147483831" r:id="rId3"/>
    <p:sldLayoutId id="2147483830" r:id="rId4"/>
    <p:sldLayoutId id="2147483829" r:id="rId5"/>
    <p:sldLayoutId id="2147483828" r:id="rId6"/>
    <p:sldLayoutId id="2147483827" r:id="rId7"/>
    <p:sldLayoutId id="2147483826" r:id="rId8"/>
    <p:sldLayoutId id="2147483825" r:id="rId9"/>
    <p:sldLayoutId id="2147483824" r:id="rId10"/>
    <p:sldLayoutId id="2147483823" r:id="rId11"/>
  </p:sldLayoutIdLst>
  <p:txStyles>
    <p:titleStyle>
      <a:lvl1pPr algn="l" rtl="0" eaLnBrk="0" fontAlgn="base" hangingPunct="0">
        <a:spcBef>
          <a:spcPct val="0"/>
        </a:spcBef>
        <a:spcAft>
          <a:spcPct val="0"/>
        </a:spcAft>
        <a:defRPr sz="3200" b="1">
          <a:solidFill>
            <a:schemeClr val="accent2"/>
          </a:solidFill>
          <a:latin typeface="+mj-lt"/>
          <a:ea typeface="+mj-ea"/>
          <a:cs typeface="+mj-cs"/>
        </a:defRPr>
      </a:lvl1pPr>
      <a:lvl2pPr algn="l" rtl="0" eaLnBrk="0" fontAlgn="base" hangingPunct="0">
        <a:spcBef>
          <a:spcPct val="0"/>
        </a:spcBef>
        <a:spcAft>
          <a:spcPct val="0"/>
        </a:spcAft>
        <a:defRPr sz="3200" b="1">
          <a:solidFill>
            <a:schemeClr val="accent2"/>
          </a:solidFill>
          <a:latin typeface="Arial" pitchFamily="34" charset="0"/>
        </a:defRPr>
      </a:lvl2pPr>
      <a:lvl3pPr algn="l" rtl="0" eaLnBrk="0" fontAlgn="base" hangingPunct="0">
        <a:spcBef>
          <a:spcPct val="0"/>
        </a:spcBef>
        <a:spcAft>
          <a:spcPct val="0"/>
        </a:spcAft>
        <a:defRPr sz="3200" b="1">
          <a:solidFill>
            <a:schemeClr val="accent2"/>
          </a:solidFill>
          <a:latin typeface="Arial" pitchFamily="34" charset="0"/>
        </a:defRPr>
      </a:lvl3pPr>
      <a:lvl4pPr algn="l" rtl="0" eaLnBrk="0" fontAlgn="base" hangingPunct="0">
        <a:spcBef>
          <a:spcPct val="0"/>
        </a:spcBef>
        <a:spcAft>
          <a:spcPct val="0"/>
        </a:spcAft>
        <a:defRPr sz="3200" b="1">
          <a:solidFill>
            <a:schemeClr val="accent2"/>
          </a:solidFill>
          <a:latin typeface="Arial" pitchFamily="34" charset="0"/>
        </a:defRPr>
      </a:lvl4pPr>
      <a:lvl5pPr algn="l" rtl="0" eaLnBrk="0" fontAlgn="base" hangingPunct="0">
        <a:spcBef>
          <a:spcPct val="0"/>
        </a:spcBef>
        <a:spcAft>
          <a:spcPct val="0"/>
        </a:spcAft>
        <a:defRPr sz="3200" b="1">
          <a:solidFill>
            <a:schemeClr val="accent2"/>
          </a:solidFill>
          <a:latin typeface="Arial" pitchFamily="34" charset="0"/>
        </a:defRPr>
      </a:lvl5pPr>
      <a:lvl6pPr marL="457200" algn="l" rtl="0" fontAlgn="base">
        <a:spcBef>
          <a:spcPct val="0"/>
        </a:spcBef>
        <a:spcAft>
          <a:spcPct val="0"/>
        </a:spcAft>
        <a:defRPr sz="3200" b="1">
          <a:solidFill>
            <a:schemeClr val="accent2"/>
          </a:solidFill>
          <a:latin typeface="Arial" pitchFamily="34" charset="0"/>
        </a:defRPr>
      </a:lvl6pPr>
      <a:lvl7pPr marL="914400" algn="l" rtl="0" fontAlgn="base">
        <a:spcBef>
          <a:spcPct val="0"/>
        </a:spcBef>
        <a:spcAft>
          <a:spcPct val="0"/>
        </a:spcAft>
        <a:defRPr sz="3200" b="1">
          <a:solidFill>
            <a:schemeClr val="accent2"/>
          </a:solidFill>
          <a:latin typeface="Arial" pitchFamily="34" charset="0"/>
        </a:defRPr>
      </a:lvl7pPr>
      <a:lvl8pPr marL="1371600" algn="l" rtl="0" fontAlgn="base">
        <a:spcBef>
          <a:spcPct val="0"/>
        </a:spcBef>
        <a:spcAft>
          <a:spcPct val="0"/>
        </a:spcAft>
        <a:defRPr sz="3200" b="1">
          <a:solidFill>
            <a:schemeClr val="accent2"/>
          </a:solidFill>
          <a:latin typeface="Arial" pitchFamily="34" charset="0"/>
        </a:defRPr>
      </a:lvl8pPr>
      <a:lvl9pPr marL="1828800" algn="l" rtl="0" fontAlgn="base">
        <a:spcBef>
          <a:spcPct val="0"/>
        </a:spcBef>
        <a:spcAft>
          <a:spcPct val="0"/>
        </a:spcAft>
        <a:defRPr sz="3200" b="1">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463550" indent="-6350" algn="l" rtl="0" eaLnBrk="0" fontAlgn="base" hangingPunct="0">
        <a:spcBef>
          <a:spcPct val="20000"/>
        </a:spcBef>
        <a:spcAft>
          <a:spcPct val="0"/>
        </a:spcAft>
        <a:buChar char="–"/>
        <a:defRPr sz="2800">
          <a:solidFill>
            <a:schemeClr val="tx1"/>
          </a:solidFill>
          <a:latin typeface="+mn-lt"/>
        </a:defRPr>
      </a:lvl2pPr>
      <a:lvl3pPr marL="914400" algn="l" rtl="0" eaLnBrk="0" fontAlgn="base" hangingPunct="0">
        <a:spcBef>
          <a:spcPct val="20000"/>
        </a:spcBef>
        <a:spcAft>
          <a:spcPct val="0"/>
        </a:spcAft>
        <a:buChar char="•"/>
        <a:defRPr sz="1600">
          <a:solidFill>
            <a:schemeClr val="tx1"/>
          </a:solidFill>
          <a:latin typeface="+mn-lt"/>
        </a:defRPr>
      </a:lvl3pPr>
      <a:lvl4pPr marL="1377950" indent="-6350" algn="l" rtl="0" eaLnBrk="0" fontAlgn="base" hangingPunct="0">
        <a:spcBef>
          <a:spcPct val="20000"/>
        </a:spcBef>
        <a:spcAft>
          <a:spcPct val="0"/>
        </a:spcAft>
        <a:buChar char="–"/>
        <a:defRPr sz="1400">
          <a:solidFill>
            <a:schemeClr val="tx1"/>
          </a:solidFill>
          <a:latin typeface="+mn-lt"/>
        </a:defRPr>
      </a:lvl4pPr>
      <a:lvl5pPr marL="1828800" algn="l" rtl="0" eaLnBrk="0" fontAlgn="base" hangingPunct="0">
        <a:spcBef>
          <a:spcPct val="20000"/>
        </a:spcBef>
        <a:spcAft>
          <a:spcPct val="0"/>
        </a:spcAft>
        <a:buChar char="»"/>
        <a:defRPr sz="1400">
          <a:solidFill>
            <a:schemeClr val="tx1"/>
          </a:solidFill>
          <a:latin typeface="+mn-lt"/>
        </a:defRPr>
      </a:lvl5pPr>
      <a:lvl6pPr marL="2286000" algn="l" rtl="0" fontAlgn="base">
        <a:spcBef>
          <a:spcPct val="20000"/>
        </a:spcBef>
        <a:spcAft>
          <a:spcPct val="0"/>
        </a:spcAft>
        <a:defRPr sz="1400">
          <a:solidFill>
            <a:schemeClr val="tx1"/>
          </a:solidFill>
          <a:latin typeface="+mn-lt"/>
        </a:defRPr>
      </a:lvl6pPr>
      <a:lvl7pPr marL="2743200" algn="l" rtl="0" fontAlgn="base">
        <a:spcBef>
          <a:spcPct val="20000"/>
        </a:spcBef>
        <a:spcAft>
          <a:spcPct val="0"/>
        </a:spcAft>
        <a:defRPr sz="1400">
          <a:solidFill>
            <a:schemeClr val="tx1"/>
          </a:solidFill>
          <a:latin typeface="+mn-lt"/>
        </a:defRPr>
      </a:lvl7pPr>
      <a:lvl8pPr marL="3200400" algn="l" rtl="0" fontAlgn="base">
        <a:spcBef>
          <a:spcPct val="20000"/>
        </a:spcBef>
        <a:spcAft>
          <a:spcPct val="0"/>
        </a:spcAft>
        <a:defRPr sz="1400">
          <a:solidFill>
            <a:schemeClr val="tx1"/>
          </a:solidFill>
          <a:latin typeface="+mn-lt"/>
        </a:defRPr>
      </a:lvl8pPr>
      <a:lvl9pPr marL="3657600" algn="l" rtl="0" fontAlgn="base">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pPr>
              <a:defRPr/>
            </a:pPr>
            <a:fld id="{1A1FF81A-CFCD-44EC-A7B9-BCB1879039A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66" r:id="rId1"/>
    <p:sldLayoutId id="2147483865" r:id="rId2"/>
    <p:sldLayoutId id="2147483864" r:id="rId3"/>
    <p:sldLayoutId id="2147483863" r:id="rId4"/>
    <p:sldLayoutId id="2147483862" r:id="rId5"/>
    <p:sldLayoutId id="2147483861" r:id="rId6"/>
    <p:sldLayoutId id="2147483860" r:id="rId7"/>
    <p:sldLayoutId id="2147483859" r:id="rId8"/>
    <p:sldLayoutId id="2147483858" r:id="rId9"/>
    <p:sldLayoutId id="2147483857" r:id="rId10"/>
    <p:sldLayoutId id="21474838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A3850"/>
        </a:solidFill>
        <a:effectLst/>
      </p:bgPr>
    </p:bg>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bwMode="auto">
          <a:xfrm>
            <a:off x="304800" y="1389063"/>
            <a:ext cx="8610600" cy="5278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title"/>
          </p:nvPr>
        </p:nvSpPr>
        <p:spPr bwMode="auto">
          <a:xfrm>
            <a:off x="685800" y="415925"/>
            <a:ext cx="7772400" cy="739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29" name="Text Box 13"/>
          <p:cNvSpPr txBox="1">
            <a:spLocks noChangeArrowheads="1"/>
          </p:cNvSpPr>
          <p:nvPr userDrawn="1"/>
        </p:nvSpPr>
        <p:spPr bwMode="auto">
          <a:xfrm>
            <a:off x="7577138" y="0"/>
            <a:ext cx="1566862" cy="274638"/>
          </a:xfrm>
          <a:prstGeom prst="rect">
            <a:avLst/>
          </a:prstGeom>
          <a:noFill/>
          <a:ln w="9525">
            <a:noFill/>
            <a:miter lim="800000"/>
            <a:headEnd/>
            <a:tailEnd/>
          </a:ln>
          <a:effectLst/>
        </p:spPr>
        <p:txBody>
          <a:bodyPr>
            <a:spAutoFit/>
          </a:bodyPr>
          <a:lstStyle/>
          <a:p>
            <a:pPr algn="r" rtl="0" eaLnBrk="0" fontAlgn="base" hangingPunct="0">
              <a:spcBef>
                <a:spcPct val="50000"/>
              </a:spcBef>
              <a:spcAft>
                <a:spcPct val="0"/>
              </a:spcAft>
              <a:defRPr/>
            </a:pPr>
            <a:endParaRPr lang="en-US" sz="1200" kern="1200">
              <a:solidFill>
                <a:srgbClr val="FFFFFF"/>
              </a:solidFill>
              <a:latin typeface="Verdana" pitchFamily="34" charset="0"/>
              <a:ea typeface="+mn-ea"/>
              <a:cs typeface="+mn-cs"/>
            </a:endParaRPr>
          </a:p>
        </p:txBody>
      </p:sp>
    </p:spTree>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800" b="1">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8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F9900"/>
        </a:buClr>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000">
          <a:solidFill>
            <a:schemeClr val="tx2"/>
          </a:solidFill>
          <a:latin typeface="+mn-lt"/>
        </a:defRPr>
      </a:lvl2pPr>
      <a:lvl3pPr marL="1085850" indent="-228600" algn="l" rtl="0" eaLnBrk="0" fontAlgn="base" hangingPunct="0">
        <a:spcBef>
          <a:spcPct val="20000"/>
        </a:spcBef>
        <a:spcAft>
          <a:spcPct val="0"/>
        </a:spcAft>
        <a:buClr>
          <a:srgbClr val="FF3300"/>
        </a:buClr>
        <a:buChar char="•"/>
        <a:defRPr>
          <a:solidFill>
            <a:schemeClr val="tx2"/>
          </a:solidFill>
          <a:latin typeface="+mn-lt"/>
        </a:defRPr>
      </a:lvl3pPr>
      <a:lvl4pPr marL="1428750" indent="-228600" algn="l" rtl="0" eaLnBrk="0" fontAlgn="base" hangingPunct="0">
        <a:spcBef>
          <a:spcPct val="20000"/>
        </a:spcBef>
        <a:spcAft>
          <a:spcPct val="0"/>
        </a:spcAft>
        <a:buClr>
          <a:srgbClr val="FF3300"/>
        </a:buClr>
        <a:buChar char="–"/>
        <a:defRPr>
          <a:solidFill>
            <a:schemeClr val="tx1"/>
          </a:solidFill>
          <a:latin typeface="+mn-lt"/>
        </a:defRPr>
      </a:lvl4pPr>
      <a:lvl5pPr marL="1771650" indent="-228600" algn="l" rtl="0" eaLnBrk="0" fontAlgn="base" hangingPunct="0">
        <a:spcBef>
          <a:spcPct val="20000"/>
        </a:spcBef>
        <a:spcAft>
          <a:spcPct val="0"/>
        </a:spcAft>
        <a:buClr>
          <a:srgbClr val="FF3300"/>
        </a:buClr>
        <a:buChar char="»"/>
        <a:defRPr>
          <a:solidFill>
            <a:schemeClr val="tx1"/>
          </a:solidFill>
          <a:latin typeface="+mn-lt"/>
        </a:defRPr>
      </a:lvl5pPr>
      <a:lvl6pPr marL="2228850" indent="-228600" algn="l" rtl="0" fontAlgn="base">
        <a:spcBef>
          <a:spcPct val="20000"/>
        </a:spcBef>
        <a:spcAft>
          <a:spcPct val="0"/>
        </a:spcAft>
        <a:buClr>
          <a:srgbClr val="FF3300"/>
        </a:buClr>
        <a:buChar char="»"/>
        <a:defRPr>
          <a:solidFill>
            <a:schemeClr val="tx1"/>
          </a:solidFill>
          <a:latin typeface="+mn-lt"/>
        </a:defRPr>
      </a:lvl6pPr>
      <a:lvl7pPr marL="2686050" indent="-228600" algn="l" rtl="0" fontAlgn="base">
        <a:spcBef>
          <a:spcPct val="20000"/>
        </a:spcBef>
        <a:spcAft>
          <a:spcPct val="0"/>
        </a:spcAft>
        <a:buClr>
          <a:srgbClr val="FF3300"/>
        </a:buClr>
        <a:buChar char="»"/>
        <a:defRPr>
          <a:solidFill>
            <a:schemeClr val="tx1"/>
          </a:solidFill>
          <a:latin typeface="+mn-lt"/>
        </a:defRPr>
      </a:lvl7pPr>
      <a:lvl8pPr marL="3143250" indent="-228600" algn="l" rtl="0" fontAlgn="base">
        <a:spcBef>
          <a:spcPct val="20000"/>
        </a:spcBef>
        <a:spcAft>
          <a:spcPct val="0"/>
        </a:spcAft>
        <a:buClr>
          <a:srgbClr val="FF3300"/>
        </a:buClr>
        <a:buChar char="»"/>
        <a:defRPr>
          <a:solidFill>
            <a:schemeClr val="tx1"/>
          </a:solidFill>
          <a:latin typeface="+mn-lt"/>
        </a:defRPr>
      </a:lvl8pPr>
      <a:lvl9pPr marL="3600450" indent="-228600" algn="l" rtl="0" fontAlgn="base">
        <a:spcBef>
          <a:spcPct val="20000"/>
        </a:spcBef>
        <a:spcAft>
          <a:spcPct val="0"/>
        </a:spcAft>
        <a:buClr>
          <a:srgbClr val="FF33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7" tIns="45713" rIns="91427" bIns="45713"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l">
              <a:defRPr sz="1400">
                <a:solidFill>
                  <a:srgbClr val="000000"/>
                </a:solidFill>
                <a:latin typeface="+mn-lt"/>
              </a:defRPr>
            </a:lvl1pPr>
          </a:lstStyle>
          <a:p>
            <a:pPr rtl="0" eaLnBrk="0" fontAlgn="base" hangingPunct="0">
              <a:spcBef>
                <a:spcPct val="0"/>
              </a:spcBef>
              <a:spcAft>
                <a:spcPct val="0"/>
              </a:spcAft>
              <a:defRPr/>
            </a:pPr>
            <a:endParaRPr lang="en-US" kern="1200">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solidFill>
                  <a:srgbClr val="000000"/>
                </a:solidFill>
                <a:latin typeface="+mn-lt"/>
              </a:defRPr>
            </a:lvl1pPr>
          </a:lstStyle>
          <a:p>
            <a:pPr rtl="0" eaLnBrk="0" fontAlgn="base" hangingPunct="0">
              <a:spcBef>
                <a:spcPct val="0"/>
              </a:spcBef>
              <a:spcAft>
                <a:spcPct val="0"/>
              </a:spcAft>
              <a:defRPr/>
            </a:pPr>
            <a:endParaRPr lang="en-US" kern="1200">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solidFill>
                  <a:srgbClr val="000000"/>
                </a:solidFill>
                <a:latin typeface="+mn-lt"/>
              </a:defRPr>
            </a:lvl1pPr>
          </a:lstStyle>
          <a:p>
            <a:pPr rtl="0" eaLnBrk="0" fontAlgn="base" hangingPunct="0">
              <a:spcBef>
                <a:spcPct val="0"/>
              </a:spcBef>
              <a:spcAft>
                <a:spcPct val="0"/>
              </a:spcAft>
              <a:defRPr/>
            </a:pPr>
            <a:fld id="{89274B35-5C58-4EC1-82C1-C966AEA1BFA5}" type="slidenum">
              <a:rPr lang="en-US" kern="1200">
                <a:latin typeface="Times New Roman"/>
                <a:ea typeface="+mn-ea"/>
                <a:cs typeface="+mn-cs"/>
              </a:rPr>
              <a:pPr rtl="0" eaLnBrk="0" fontAlgn="base" hangingPunct="0">
                <a:spcBef>
                  <a:spcPct val="0"/>
                </a:spcBef>
                <a:spcAft>
                  <a:spcPct val="0"/>
                </a:spcAft>
                <a:defRPr/>
              </a:pPr>
              <a:t>‹#›</a:t>
            </a:fld>
            <a:endParaRPr lang="en-US" kern="1200">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6.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7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6.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7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54.jpeg"/><Relationship Id="rId4" Type="http://schemas.openxmlformats.org/officeDocument/2006/relationships/hyperlink" Target="http://www.physics.gatech.edu/gcuo/UltrafastOptics/3803/OpticsI23NonlinearOptics.pp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hyperlink" Target="http://www.physics.gatech.edu/gcuo/UltrafastOptics/3803/OpticsI23NonlinearOptics.ppt"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hyperlink" Target="http://www.physics.gatech.edu/gcuo/UltrafastOptics/3803/OpticsI23NonlinearOptics.ppt" TargetMode="Externa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9.xml"/><Relationship Id="rId7" Type="http://schemas.openxmlformats.org/officeDocument/2006/relationships/oleObject" Target="../embeddings/oleObject4.bin"/><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hyperlink" Target="http://www.physics.gatech.edu/gcuo/UltrafastOptics/3803/OpticsI23NonlinearOptics.ppt"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7.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97.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7.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7.xml"/></Relationships>
</file>

<file path=ppt/slides/_rels/slide5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9.xml"/><Relationship Id="rId1" Type="http://schemas.openxmlformats.org/officeDocument/2006/relationships/video" Target="file:///C:\Documents%20and%20Settings\raskar\My%20Documents\Work\FromWDdisk\Ramesh\Siggr08\Glare\GlareDemonstration.mpg"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0.xml"/><Relationship Id="rId1" Type="http://schemas.openxmlformats.org/officeDocument/2006/relationships/video" Target="file:///C:\Documents%20and%20Settings\raskar\My%20Documents\Work\FromWDdisk\Ramesh\Siggr08\Glare\BuildingLightFieldCamera.mpg"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101.xml"/><Relationship Id="rId5" Type="http://schemas.openxmlformats.org/officeDocument/2006/relationships/image" Target="../media/image89.pn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7.xml"/><Relationship Id="rId7" Type="http://schemas.openxmlformats.org/officeDocument/2006/relationships/image" Target="../media/image13.jpeg"/><Relationship Id="rId2" Type="http://schemas.openxmlformats.org/officeDocument/2006/relationships/slideLayout" Target="../slideLayouts/slideLayout126.xml"/><Relationship Id="rId1" Type="http://schemas.openxmlformats.org/officeDocument/2006/relationships/themeOverride" Target="../theme/themeOverride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9.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4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6.xml"/><Relationship Id="rId1" Type="http://schemas.openxmlformats.org/officeDocument/2006/relationships/video" Target="file:///C:\Documents%20and%20Settings\raskar\My%20Documents\Work\FromWDdisk\Ramesh\Siggr08\Glare\BuildingLightFieldCamera.mpg"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2"/>
          <p:cNvSpPr>
            <a:spLocks noChangeArrowheads="1"/>
          </p:cNvSpPr>
          <p:nvPr/>
        </p:nvSpPr>
        <p:spPr bwMode="auto">
          <a:xfrm>
            <a:off x="0" y="1295400"/>
            <a:ext cx="9144000" cy="304800"/>
          </a:xfrm>
          <a:prstGeom prst="roundRect">
            <a:avLst>
              <a:gd name="adj" fmla="val 16667"/>
            </a:avLst>
          </a:prstGeom>
          <a:solidFill>
            <a:srgbClr val="009999"/>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07" name="AutoShape 3"/>
          <p:cNvSpPr>
            <a:spLocks noChangeArrowheads="1"/>
          </p:cNvSpPr>
          <p:nvPr/>
        </p:nvSpPr>
        <p:spPr bwMode="auto">
          <a:xfrm>
            <a:off x="0" y="4300538"/>
            <a:ext cx="9144000" cy="304800"/>
          </a:xfrm>
          <a:prstGeom prst="roundRect">
            <a:avLst>
              <a:gd name="adj" fmla="val 16667"/>
            </a:avLst>
          </a:prstGeom>
          <a:solidFill>
            <a:srgbClr val="009999"/>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08" name="AutoShape 4"/>
          <p:cNvSpPr>
            <a:spLocks noChangeArrowheads="1"/>
          </p:cNvSpPr>
          <p:nvPr/>
        </p:nvSpPr>
        <p:spPr bwMode="auto">
          <a:xfrm>
            <a:off x="533400" y="3733800"/>
            <a:ext cx="2971800" cy="304800"/>
          </a:xfrm>
          <a:prstGeom prst="roundRect">
            <a:avLst>
              <a:gd name="adj" fmla="val 16667"/>
            </a:avLst>
          </a:prstGeom>
          <a:solidFill>
            <a:srgbClr val="009999"/>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09" name="AutoShape 5"/>
          <p:cNvSpPr>
            <a:spLocks noChangeArrowheads="1"/>
          </p:cNvSpPr>
          <p:nvPr/>
        </p:nvSpPr>
        <p:spPr bwMode="auto">
          <a:xfrm>
            <a:off x="0" y="4572000"/>
            <a:ext cx="9144000" cy="1828800"/>
          </a:xfrm>
          <a:prstGeom prst="roundRect">
            <a:avLst>
              <a:gd name="adj" fmla="val 12037"/>
            </a:avLst>
          </a:prstGeom>
          <a:solidFill>
            <a:srgbClr val="00517A"/>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10" name="AutoShape 6"/>
          <p:cNvSpPr>
            <a:spLocks noChangeArrowheads="1"/>
          </p:cNvSpPr>
          <p:nvPr/>
        </p:nvSpPr>
        <p:spPr bwMode="auto">
          <a:xfrm>
            <a:off x="0" y="1600200"/>
            <a:ext cx="9144000" cy="1828800"/>
          </a:xfrm>
          <a:prstGeom prst="roundRect">
            <a:avLst>
              <a:gd name="adj" fmla="val 12356"/>
            </a:avLst>
          </a:prstGeom>
          <a:solidFill>
            <a:srgbClr val="00517A"/>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11" name="Text Box 7"/>
          <p:cNvSpPr txBox="1">
            <a:spLocks noChangeArrowheads="1"/>
          </p:cNvSpPr>
          <p:nvPr/>
        </p:nvSpPr>
        <p:spPr bwMode="auto">
          <a:xfrm>
            <a:off x="152400" y="1219200"/>
            <a:ext cx="8832850" cy="5262563"/>
          </a:xfrm>
          <a:prstGeom prst="rect">
            <a:avLst/>
          </a:prstGeom>
          <a:noFill/>
          <a:ln w="9525">
            <a:noFill/>
            <a:miter lim="800000"/>
            <a:headEnd/>
            <a:tailEnd/>
          </a:ln>
          <a:effectLst/>
        </p:spPr>
        <p:txBody>
          <a:bodyPr wrap="none" lIns="0" tIns="0" rIns="0" bIns="0">
            <a:spAutoFit/>
          </a:bodyPr>
          <a:lstStyle/>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Module 1: 105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1:45:  A.1  Introduction and Overview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15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2:00:  A.2  Concepts in Computational Photography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15 minutes)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2:15:  A.3  Optics: Computable Extensions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30 minutes)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2:45:  A.4  Sensor Innovations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3:15:  Q &amp; A						(15 minutes)</a:t>
            </a:r>
          </a:p>
          <a:p>
            <a:pPr marL="914400" lvl="1" indent="-457200" algn="l" rtl="0" eaLnBrk="0" fontAlgn="base" hangingPunct="0">
              <a:lnSpc>
                <a:spcPct val="150000"/>
              </a:lnSpc>
              <a:spcBef>
                <a:spcPct val="0"/>
              </a:spcBef>
              <a:spcAft>
                <a:spcPct val="0"/>
              </a:spcAft>
              <a:defRPr/>
            </a:pPr>
            <a:r>
              <a:rPr lang="en-US" sz="10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3:30:  Break: 15 minutes</a:t>
            </a:r>
          </a:p>
          <a:p>
            <a:pPr marL="914400" lvl="1" indent="-457200" algn="l" rtl="0" eaLnBrk="0" fontAlgn="base" hangingPunct="0">
              <a:lnSpc>
                <a:spcPct val="150000"/>
              </a:lnSpc>
              <a:spcBef>
                <a:spcPct val="0"/>
              </a:spcBef>
              <a:spcAft>
                <a:spcPct val="0"/>
              </a:spcAft>
              <a:defRPr/>
            </a:pPr>
            <a:r>
              <a:rPr lang="en-US" sz="10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Module 2: 105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3:45:  B.1  Illumination As Computing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Debevec</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25 minutes)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4:10:  B.2  Scene and Performance Capture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Debevec</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4:30:  B.3  Image Aggregation &amp; Sensible Extensions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4:50:  B.4  Community and Social Impact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5:10:  B.4  Panel  discussion 				(All, 20 minutes) </a:t>
            </a:r>
          </a:p>
        </p:txBody>
      </p:sp>
      <p:sp>
        <p:nvSpPr>
          <p:cNvPr id="123912" name="Text Box 8"/>
          <p:cNvSpPr txBox="1">
            <a:spLocks noChangeArrowheads="1"/>
          </p:cNvSpPr>
          <p:nvPr/>
        </p:nvSpPr>
        <p:spPr bwMode="auto">
          <a:xfrm>
            <a:off x="0" y="6400800"/>
            <a:ext cx="9144000" cy="461963"/>
          </a:xfrm>
          <a:prstGeom prst="rect">
            <a:avLst/>
          </a:prstGeom>
          <a:noFill/>
          <a:ln w="9525">
            <a:noFill/>
            <a:miter lim="800000"/>
            <a:headEnd/>
            <a:tailEnd/>
          </a:ln>
          <a:effectLst/>
        </p:spPr>
        <p:txBody>
          <a:bodyPr>
            <a:spAutoFit/>
          </a:bodyPr>
          <a:lstStyle/>
          <a:p>
            <a:pPr algn="ctr" rtl="0" eaLnBrk="0" fontAlgn="base" hangingPunct="0">
              <a:spcBef>
                <a:spcPct val="50000"/>
              </a:spcBef>
              <a:spcAft>
                <a:spcPct val="0"/>
              </a:spcAft>
              <a:defRPr/>
            </a:pPr>
            <a:r>
              <a:rPr lang="en-US" sz="2400" kern="1200" dirty="0">
                <a:solidFill>
                  <a:srgbClr val="FFFFFF"/>
                </a:solidFill>
                <a:effectLst>
                  <a:outerShdw blurRad="38100" dist="38100" dir="2700000" algn="tl">
                    <a:srgbClr val="000000">
                      <a:alpha val="43137"/>
                    </a:srgbClr>
                  </a:outerShdw>
                </a:effectLst>
                <a:latin typeface="Arial" charset="0"/>
                <a:ea typeface="+mn-ea"/>
                <a:cs typeface="+mn-cs"/>
              </a:rPr>
              <a:t>Class Page : </a:t>
            </a:r>
            <a:r>
              <a:rPr lang="en-US" sz="2400" kern="1200" dirty="0">
                <a:solidFill>
                  <a:srgbClr val="FFFF00"/>
                </a:solidFill>
                <a:effectLst>
                  <a:outerShdw blurRad="38100" dist="38100" dir="2700000" algn="tl">
                    <a:srgbClr val="000000">
                      <a:alpha val="43137"/>
                    </a:srgbClr>
                  </a:outerShdw>
                </a:effectLst>
                <a:latin typeface="Arial" charset="0"/>
                <a:ea typeface="+mn-ea"/>
                <a:cs typeface="+mn-cs"/>
              </a:rPr>
              <a:t>http://ComputationalPhotography.org</a:t>
            </a:r>
            <a:endParaRPr lang="en-US" sz="2400" kern="1200" dirty="0">
              <a:solidFill>
                <a:srgbClr val="00FFFF"/>
              </a:solidFill>
              <a:effectLst>
                <a:outerShdw blurRad="38100" dist="38100" dir="2700000" algn="tl">
                  <a:srgbClr val="000000">
                    <a:alpha val="43137"/>
                  </a:srgbClr>
                </a:outerShdw>
              </a:effectLst>
              <a:latin typeface="Arial" charset="0"/>
              <a:ea typeface="+mn-ea"/>
              <a:cs typeface="+mn-cs"/>
            </a:endParaRPr>
          </a:p>
        </p:txBody>
      </p:sp>
      <p:sp>
        <p:nvSpPr>
          <p:cNvPr id="123913" name="Text Box 9"/>
          <p:cNvSpPr txBox="1">
            <a:spLocks noChangeArrowheads="1"/>
          </p:cNvSpPr>
          <p:nvPr/>
        </p:nvSpPr>
        <p:spPr bwMode="auto">
          <a:xfrm>
            <a:off x="0" y="223838"/>
            <a:ext cx="9144000" cy="461962"/>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2400" b="1" kern="1200" dirty="0">
                <a:solidFill>
                  <a:srgbClr val="FFFFFF"/>
                </a:solidFill>
                <a:effectLst>
                  <a:outerShdw blurRad="38100" dist="38100" dir="2700000" algn="tl">
                    <a:srgbClr val="000000"/>
                  </a:outerShdw>
                </a:effectLst>
                <a:latin typeface="Arial" charset="0"/>
                <a:ea typeface="+mn-ea"/>
                <a:cs typeface="+mn-cs"/>
              </a:rPr>
              <a:t>Class:  </a:t>
            </a:r>
            <a:r>
              <a:rPr lang="en-US" sz="2400" b="1" kern="1200" dirty="0">
                <a:solidFill>
                  <a:srgbClr val="FFFF00"/>
                </a:solidFill>
                <a:effectLst>
                  <a:outerShdw blurRad="38100" dist="38100" dir="2700000" algn="tl">
                    <a:srgbClr val="000000"/>
                  </a:outerShdw>
                </a:effectLst>
                <a:latin typeface="Arial" charset="0"/>
                <a:ea typeface="+mn-ea"/>
                <a:cs typeface="+mn-cs"/>
              </a:rPr>
              <a:t>Computational Photography, Advanced Topics</a:t>
            </a:r>
          </a:p>
        </p:txBody>
      </p:sp>
      <p:sp>
        <p:nvSpPr>
          <p:cNvPr id="10" name="TextBox 9"/>
          <p:cNvSpPr txBox="1"/>
          <p:nvPr/>
        </p:nvSpPr>
        <p:spPr>
          <a:xfrm>
            <a:off x="1524000" y="685800"/>
            <a:ext cx="5943600" cy="369888"/>
          </a:xfrm>
          <a:prstGeom prst="rect">
            <a:avLst/>
          </a:prstGeom>
          <a:noFill/>
        </p:spPr>
        <p:txBody>
          <a:bodyPr>
            <a:spAutoFit/>
          </a:bodyPr>
          <a:lstStyle/>
          <a:p>
            <a:pPr algn="ctr" rtl="0" fontAlgn="base">
              <a:spcBef>
                <a:spcPct val="0"/>
              </a:spcBef>
              <a:spcAft>
                <a:spcPct val="0"/>
              </a:spcAft>
              <a:defRPr/>
            </a:pPr>
            <a:r>
              <a:rPr lang="en-US" kern="1200" dirty="0" err="1">
                <a:solidFill>
                  <a:srgbClr val="FFFFFF"/>
                </a:solidFill>
                <a:effectLst>
                  <a:outerShdw blurRad="38100" dist="38100" dir="2700000" algn="tl">
                    <a:srgbClr val="000000">
                      <a:alpha val="43137"/>
                    </a:srgbClr>
                  </a:outerShdw>
                </a:effectLst>
                <a:latin typeface="Arial"/>
                <a:ea typeface="+mn-ea"/>
                <a:cs typeface="+mn-cs"/>
              </a:rPr>
              <a:t>Debevec</a:t>
            </a:r>
            <a:r>
              <a:rPr lang="en-US" kern="1200" dirty="0">
                <a:solidFill>
                  <a:srgbClr val="FFFFFF"/>
                </a:solidFill>
                <a:effectLst>
                  <a:outerShdw blurRad="38100" dist="38100" dir="2700000" algn="tl">
                    <a:srgbClr val="000000">
                      <a:alpha val="43137"/>
                    </a:srgbClr>
                  </a:outerShdw>
                </a:effectLst>
                <a:latin typeface="Arial"/>
                <a:ea typeface="+mn-ea"/>
                <a:cs typeface="+mn-cs"/>
              </a:rPr>
              <a:t>,  </a:t>
            </a:r>
            <a:r>
              <a:rPr lang="en-US" kern="1200" dirty="0" err="1">
                <a:solidFill>
                  <a:srgbClr val="FFFFFF"/>
                </a:solidFill>
                <a:effectLst>
                  <a:outerShdw blurRad="38100" dist="38100" dir="2700000" algn="tl">
                    <a:srgbClr val="000000">
                      <a:alpha val="43137"/>
                    </a:srgbClr>
                  </a:outerShdw>
                </a:effectLst>
                <a:latin typeface="Arial"/>
                <a:ea typeface="+mn-ea"/>
                <a:cs typeface="+mn-cs"/>
              </a:rPr>
              <a:t>Raskar</a:t>
            </a:r>
            <a:r>
              <a:rPr lang="en-US" kern="1200" dirty="0">
                <a:solidFill>
                  <a:srgbClr val="FFFFFF"/>
                </a:solidFill>
                <a:effectLst>
                  <a:outerShdw blurRad="38100" dist="38100" dir="2700000" algn="tl">
                    <a:srgbClr val="000000">
                      <a:alpha val="43137"/>
                    </a:srgbClr>
                  </a:outerShdw>
                </a:effectLst>
                <a:latin typeface="Arial"/>
                <a:ea typeface="+mn-ea"/>
                <a:cs typeface="+mn-cs"/>
              </a:rPr>
              <a:t>  and  </a:t>
            </a:r>
            <a:r>
              <a:rPr lang="en-US" kern="1200" dirty="0" err="1">
                <a:solidFill>
                  <a:srgbClr val="FFFFFF"/>
                </a:solidFill>
                <a:effectLst>
                  <a:outerShdw blurRad="38100" dist="38100" dir="2700000" algn="tl">
                    <a:srgbClr val="000000">
                      <a:alpha val="43137"/>
                    </a:srgbClr>
                  </a:outerShdw>
                </a:effectLst>
                <a:latin typeface="Arial"/>
                <a:ea typeface="+mn-ea"/>
                <a:cs typeface="+mn-cs"/>
              </a:rPr>
              <a:t>Tumblin</a:t>
            </a:r>
            <a:endParaRPr lang="en-US" kern="1200" dirty="0">
              <a:solidFill>
                <a:srgbClr val="FFFFFF"/>
              </a:solidFill>
              <a:effectLst>
                <a:outerShdw blurRad="38100" dist="38100" dir="2700000" algn="tl">
                  <a:srgbClr val="000000">
                    <a:alpha val="43137"/>
                  </a:srgbClr>
                </a:outerShdw>
              </a:effectLst>
              <a:latin typeface="Arial"/>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onesInp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31075" name="Text Box 3"/>
          <p:cNvSpPr txBox="1">
            <a:spLocks noChangeArrowheads="1"/>
          </p:cNvSpPr>
          <p:nvPr/>
        </p:nvSpPr>
        <p:spPr bwMode="auto">
          <a:xfrm>
            <a:off x="0" y="0"/>
            <a:ext cx="3454400" cy="457200"/>
          </a:xfrm>
          <a:prstGeom prst="rect">
            <a:avLst/>
          </a:prstGeom>
          <a:noFill/>
          <a:ln w="9525">
            <a:noFill/>
            <a:miter lim="800000"/>
            <a:headEnd/>
            <a:tailEnd/>
          </a:ln>
        </p:spPr>
        <p:txBody>
          <a:bodyPr>
            <a:spAutoFit/>
          </a:bodyPr>
          <a:lstStyle/>
          <a:p>
            <a:pPr algn="ctr" rtl="0" fontAlgn="base">
              <a:spcBef>
                <a:spcPct val="50000"/>
              </a:spcBef>
              <a:spcAft>
                <a:spcPct val="0"/>
              </a:spcAft>
            </a:pPr>
            <a:r>
              <a:rPr lang="en-US" sz="2400" kern="1200">
                <a:solidFill>
                  <a:srgbClr val="FFFFFF"/>
                </a:solidFill>
                <a:latin typeface="Arial" charset="0"/>
                <a:ea typeface="+mn-ea"/>
                <a:cs typeface="+mn-cs"/>
              </a:rPr>
              <a:t>Captured 2D Photo</a:t>
            </a:r>
          </a:p>
        </p:txBody>
      </p:sp>
      <p:grpSp>
        <p:nvGrpSpPr>
          <p:cNvPr id="2" name="Group 4"/>
          <p:cNvGrpSpPr>
            <a:grpSpLocks/>
          </p:cNvGrpSpPr>
          <p:nvPr/>
        </p:nvGrpSpPr>
        <p:grpSpPr bwMode="auto">
          <a:xfrm>
            <a:off x="3900488" y="755650"/>
            <a:ext cx="4738687" cy="4054475"/>
            <a:chOff x="2457" y="476"/>
            <a:chExt cx="2985" cy="2554"/>
          </a:xfrm>
        </p:grpSpPr>
        <p:sp>
          <p:nvSpPr>
            <p:cNvPr id="131077" name="Rectangle 5"/>
            <p:cNvSpPr>
              <a:spLocks noChangeArrowheads="1"/>
            </p:cNvSpPr>
            <p:nvPr/>
          </p:nvSpPr>
          <p:spPr bwMode="auto">
            <a:xfrm>
              <a:off x="2457" y="476"/>
              <a:ext cx="764" cy="862"/>
            </a:xfrm>
            <a:prstGeom prst="rect">
              <a:avLst/>
            </a:prstGeom>
            <a:noFill/>
            <a:ln w="50800">
              <a:solidFill>
                <a:srgbClr val="FFFF66"/>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31078" name="Text Box 6"/>
            <p:cNvSpPr txBox="1">
              <a:spLocks noChangeArrowheads="1"/>
            </p:cNvSpPr>
            <p:nvPr/>
          </p:nvSpPr>
          <p:spPr bwMode="auto">
            <a:xfrm>
              <a:off x="3954" y="2588"/>
              <a:ext cx="1488" cy="442"/>
            </a:xfrm>
            <a:prstGeom prst="rect">
              <a:avLst/>
            </a:prstGeom>
            <a:noFill/>
            <a:ln w="9525">
              <a:noFill/>
              <a:miter lim="800000"/>
              <a:headEnd/>
              <a:tailEnd/>
            </a:ln>
          </p:spPr>
          <p:txBody>
            <a:bodyPr>
              <a:spAutoFit/>
            </a:bodyPr>
            <a:lstStyle/>
            <a:p>
              <a:pPr algn="ctr" rtl="0" fontAlgn="base">
                <a:spcBef>
                  <a:spcPct val="50000"/>
                </a:spcBef>
                <a:spcAft>
                  <a:spcPct val="0"/>
                </a:spcAft>
              </a:pPr>
              <a:r>
                <a:rPr lang="en-US" sz="2000" kern="1200">
                  <a:solidFill>
                    <a:srgbClr val="FFFFFF"/>
                  </a:solidFill>
                  <a:latin typeface="Arial" charset="0"/>
                  <a:ea typeface="+mn-ea"/>
                  <a:cs typeface="+mn-cs"/>
                </a:rPr>
                <a:t>Encoding due to Mask</a:t>
              </a:r>
            </a:p>
          </p:txBody>
        </p:sp>
        <p:pic>
          <p:nvPicPr>
            <p:cNvPr id="1605639" name="Picture 7" descr="ConesInputSection2"/>
            <p:cNvPicPr>
              <a:picLocks noChangeAspect="1" noChangeArrowheads="1"/>
            </p:cNvPicPr>
            <p:nvPr/>
          </p:nvPicPr>
          <p:blipFill>
            <a:blip r:embed="rId4"/>
            <a:srcRect/>
            <a:stretch>
              <a:fillRect/>
            </a:stretch>
          </p:blipFill>
          <p:spPr bwMode="auto">
            <a:xfrm>
              <a:off x="3961" y="623"/>
              <a:ext cx="1429" cy="1929"/>
            </a:xfrm>
            <a:prstGeom prst="rect">
              <a:avLst/>
            </a:prstGeom>
            <a:noFill/>
            <a:ln w="9525">
              <a:noFill/>
              <a:miter lim="800000"/>
              <a:headEnd/>
              <a:tailEnd/>
            </a:ln>
            <a:effectLst>
              <a:outerShdw dist="107763" dir="2700000" algn="ctr" rotWithShape="0">
                <a:schemeClr val="bg2">
                  <a:alpha val="50000"/>
                </a:schemeClr>
              </a:outerShdw>
            </a:effectLst>
          </p:spPr>
        </p:pic>
        <p:sp>
          <p:nvSpPr>
            <p:cNvPr id="131080" name="Line 8"/>
            <p:cNvSpPr>
              <a:spLocks noChangeShapeType="1"/>
            </p:cNvSpPr>
            <p:nvPr/>
          </p:nvSpPr>
          <p:spPr bwMode="auto">
            <a:xfrm>
              <a:off x="2465" y="1337"/>
              <a:ext cx="1510" cy="1217"/>
            </a:xfrm>
            <a:prstGeom prst="line">
              <a:avLst/>
            </a:prstGeom>
            <a:noFill/>
            <a:ln w="50800">
              <a:solidFill>
                <a:srgbClr val="FFFF00"/>
              </a:solidFill>
              <a:round/>
              <a:headEnd/>
              <a:tailEnd type="stealth"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31081" name="Line 9"/>
            <p:cNvSpPr>
              <a:spLocks noChangeShapeType="1"/>
            </p:cNvSpPr>
            <p:nvPr/>
          </p:nvSpPr>
          <p:spPr bwMode="auto">
            <a:xfrm>
              <a:off x="3221" y="482"/>
              <a:ext cx="2151" cy="187"/>
            </a:xfrm>
            <a:prstGeom prst="line">
              <a:avLst/>
            </a:prstGeom>
            <a:noFill/>
            <a:ln w="50800">
              <a:solidFill>
                <a:srgbClr val="FFFF00"/>
              </a:solidFill>
              <a:round/>
              <a:headEnd/>
              <a:tailEnd type="stealth"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0" name="Text Box 33"/>
          <p:cNvSpPr txBox="1">
            <a:spLocks noChangeArrowheads="1"/>
          </p:cNvSpPr>
          <p:nvPr/>
        </p:nvSpPr>
        <p:spPr bwMode="auto">
          <a:xfrm>
            <a:off x="0" y="6488113"/>
            <a:ext cx="9448800" cy="369887"/>
          </a:xfrm>
          <a:prstGeom prst="rect">
            <a:avLst/>
          </a:prstGeom>
          <a:noFill/>
          <a:ln w="9525">
            <a:noFill/>
            <a:miter lim="800000"/>
            <a:headEnd/>
            <a:tailEnd/>
          </a:ln>
        </p:spPr>
        <p:txBody>
          <a:bodyPr lIns="121789" tIns="60894" rIns="121789" bIns="60894">
            <a:spAutoFit/>
          </a:bodyPr>
          <a:lstStyle/>
          <a:p>
            <a:pPr algn="ctr" defTabSz="1217613" rtl="0" eaLnBrk="0" fontAlgn="base" hangingPunct="0">
              <a:spcBef>
                <a:spcPct val="50000"/>
              </a:spcBef>
              <a:spcAft>
                <a:spcPct val="0"/>
              </a:spcAft>
            </a:pP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Veeraraghavan</a:t>
            </a: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Raskar</a:t>
            </a: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Agrawal</a:t>
            </a: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Tumblin</a:t>
            </a:r>
            <a:r>
              <a:rPr lang="en-US" sz="1600" i="1" kern="1200" dirty="0">
                <a:solidFill>
                  <a:srgbClr val="FFFFFF"/>
                </a:solidFill>
                <a:latin typeface="Verdana" pitchFamily="34" charset="0"/>
                <a:ea typeface="ＭＳ Ｐゴシック" charset="-128"/>
                <a:cs typeface="+mn-cs"/>
              </a:rPr>
              <a:t>, Mohan, </a:t>
            </a:r>
            <a:r>
              <a:rPr lang="en-US" sz="1600" i="1" kern="1200" dirty="0" err="1">
                <a:solidFill>
                  <a:srgbClr val="FFFFFF"/>
                </a:solidFill>
                <a:latin typeface="Verdana" pitchFamily="34" charset="0"/>
                <a:ea typeface="ＭＳ Ｐゴシック" charset="-128"/>
                <a:cs typeface="+mn-cs"/>
              </a:rPr>
              <a:t>Siggraph</a:t>
            </a:r>
            <a:r>
              <a:rPr lang="en-US" sz="1600" i="1" kern="1200" dirty="0">
                <a:solidFill>
                  <a:srgbClr val="FFFFFF"/>
                </a:solidFill>
                <a:latin typeface="Verdana" pitchFamily="34" charset="0"/>
                <a:ea typeface="ＭＳ Ｐゴシック" charset="-128"/>
                <a:cs typeface="+mn-cs"/>
              </a:rPr>
              <a:t> 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098" name="Rectangle 2"/>
          <p:cNvSpPr>
            <a:spLocks noChangeArrowheads="1"/>
          </p:cNvSpPr>
          <p:nvPr/>
        </p:nvSpPr>
        <p:spPr bwMode="auto">
          <a:xfrm>
            <a:off x="0" y="0"/>
            <a:ext cx="9148763" cy="6856413"/>
          </a:xfrm>
          <a:prstGeom prst="rect">
            <a:avLst/>
          </a:prstGeom>
          <a:ln w="9525" algn="ctr">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pic>
        <p:nvPicPr>
          <p:cNvPr id="132099" name="Picture 4" descr="ConesInput"/>
          <p:cNvPicPr>
            <a:picLocks noChangeAspect="1" noChangeArrowheads="1"/>
          </p:cNvPicPr>
          <p:nvPr/>
        </p:nvPicPr>
        <p:blipFill>
          <a:blip r:embed="rId3"/>
          <a:srcRect/>
          <a:stretch>
            <a:fillRect/>
          </a:stretch>
        </p:blipFill>
        <p:spPr bwMode="auto">
          <a:xfrm>
            <a:off x="666750" y="1116013"/>
            <a:ext cx="2843213" cy="2286000"/>
          </a:xfrm>
          <a:prstGeom prst="rect">
            <a:avLst/>
          </a:prstGeom>
          <a:noFill/>
          <a:ln w="9525">
            <a:noFill/>
            <a:miter lim="800000"/>
            <a:headEnd/>
            <a:tailEnd/>
          </a:ln>
        </p:spPr>
      </p:pic>
      <p:pic>
        <p:nvPicPr>
          <p:cNvPr id="132100" name="Picture 5" descr="TraditionalCamera2DPhoto"/>
          <p:cNvPicPr>
            <a:picLocks noChangeAspect="1" noChangeArrowheads="1"/>
          </p:cNvPicPr>
          <p:nvPr/>
        </p:nvPicPr>
        <p:blipFill>
          <a:blip r:embed="rId4">
            <a:lum contrast="78000"/>
          </a:blip>
          <a:srcRect l="53963" t="29520" r="717" b="12862"/>
          <a:stretch>
            <a:fillRect/>
          </a:stretch>
        </p:blipFill>
        <p:spPr bwMode="auto">
          <a:xfrm>
            <a:off x="5127625" y="1116013"/>
            <a:ext cx="2909888" cy="2286000"/>
          </a:xfrm>
          <a:prstGeom prst="rect">
            <a:avLst/>
          </a:prstGeom>
          <a:noFill/>
          <a:ln w="9525">
            <a:noFill/>
            <a:miter lim="800000"/>
            <a:headEnd/>
            <a:tailEnd/>
          </a:ln>
        </p:spPr>
      </p:pic>
      <p:sp>
        <p:nvSpPr>
          <p:cNvPr id="132101" name="Line 6"/>
          <p:cNvSpPr>
            <a:spLocks noChangeShapeType="1"/>
          </p:cNvSpPr>
          <p:nvPr/>
        </p:nvSpPr>
        <p:spPr bwMode="auto">
          <a:xfrm>
            <a:off x="4000500" y="2676525"/>
            <a:ext cx="590550" cy="0"/>
          </a:xfrm>
          <a:prstGeom prst="line">
            <a:avLst/>
          </a:prstGeom>
          <a:noFill/>
          <a:ln w="63500">
            <a:solidFill>
              <a:schemeClr val="accent1"/>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32102" name="Text Box 7"/>
          <p:cNvSpPr txBox="1">
            <a:spLocks noChangeArrowheads="1"/>
          </p:cNvSpPr>
          <p:nvPr/>
        </p:nvSpPr>
        <p:spPr bwMode="auto">
          <a:xfrm>
            <a:off x="3846513" y="1938338"/>
            <a:ext cx="898525" cy="641350"/>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kern="1200">
                <a:solidFill>
                  <a:srgbClr val="FFFFFF"/>
                </a:solidFill>
                <a:latin typeface="Verdana" pitchFamily="34" charset="0"/>
                <a:ea typeface="+mn-ea"/>
                <a:cs typeface="+mn-cs"/>
              </a:rPr>
              <a:t>2D FFT</a:t>
            </a:r>
          </a:p>
        </p:txBody>
      </p:sp>
      <p:sp>
        <p:nvSpPr>
          <p:cNvPr id="132103" name="Text Box 8"/>
          <p:cNvSpPr txBox="1">
            <a:spLocks noChangeArrowheads="1"/>
          </p:cNvSpPr>
          <p:nvPr/>
        </p:nvSpPr>
        <p:spPr bwMode="auto">
          <a:xfrm>
            <a:off x="530225" y="3365500"/>
            <a:ext cx="3117850"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kern="1200">
                <a:solidFill>
                  <a:srgbClr val="FFFFFF"/>
                </a:solidFill>
                <a:latin typeface="Verdana" pitchFamily="34" charset="0"/>
                <a:ea typeface="+mn-ea"/>
                <a:cs typeface="+mn-cs"/>
              </a:rPr>
              <a:t>Traditional Camera Photo</a:t>
            </a:r>
          </a:p>
        </p:txBody>
      </p:sp>
      <p:pic>
        <p:nvPicPr>
          <p:cNvPr id="1607689" name="Picture 9" descr="ConesInput"/>
          <p:cNvPicPr>
            <a:picLocks noChangeAspect="1" noChangeArrowheads="1"/>
          </p:cNvPicPr>
          <p:nvPr/>
        </p:nvPicPr>
        <p:blipFill>
          <a:blip r:embed="rId3"/>
          <a:srcRect/>
          <a:stretch>
            <a:fillRect/>
          </a:stretch>
        </p:blipFill>
        <p:spPr bwMode="auto">
          <a:xfrm>
            <a:off x="666750" y="4073525"/>
            <a:ext cx="2843213" cy="2286000"/>
          </a:xfrm>
          <a:prstGeom prst="rect">
            <a:avLst/>
          </a:prstGeom>
          <a:noFill/>
          <a:ln w="9525">
            <a:noFill/>
            <a:miter lim="800000"/>
            <a:headEnd/>
            <a:tailEnd/>
          </a:ln>
        </p:spPr>
      </p:pic>
      <p:pic>
        <p:nvPicPr>
          <p:cNvPr id="1607690" name="Picture 10" descr="FFTimage"/>
          <p:cNvPicPr>
            <a:picLocks noChangeAspect="1" noChangeArrowheads="1"/>
          </p:cNvPicPr>
          <p:nvPr/>
        </p:nvPicPr>
        <p:blipFill>
          <a:blip r:embed="rId5"/>
          <a:srcRect/>
          <a:stretch>
            <a:fillRect/>
          </a:stretch>
        </p:blipFill>
        <p:spPr bwMode="auto">
          <a:xfrm>
            <a:off x="5160963" y="4073525"/>
            <a:ext cx="2843212" cy="2286000"/>
          </a:xfrm>
          <a:prstGeom prst="rect">
            <a:avLst/>
          </a:prstGeom>
          <a:noFill/>
          <a:ln w="9525">
            <a:noFill/>
            <a:miter lim="800000"/>
            <a:headEnd/>
            <a:tailEnd/>
          </a:ln>
        </p:spPr>
      </p:pic>
      <p:sp>
        <p:nvSpPr>
          <p:cNvPr id="1607691" name="Text Box 11"/>
          <p:cNvSpPr txBox="1">
            <a:spLocks noChangeArrowheads="1"/>
          </p:cNvSpPr>
          <p:nvPr/>
        </p:nvSpPr>
        <p:spPr bwMode="auto">
          <a:xfrm>
            <a:off x="358775" y="6294438"/>
            <a:ext cx="3459163"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kern="1200">
                <a:solidFill>
                  <a:srgbClr val="FFFFFF"/>
                </a:solidFill>
                <a:latin typeface="Verdana" pitchFamily="34" charset="0"/>
                <a:ea typeface="+mn-ea"/>
                <a:cs typeface="+mn-cs"/>
              </a:rPr>
              <a:t>Heterodyne Camera Photo</a:t>
            </a:r>
          </a:p>
        </p:txBody>
      </p:sp>
      <p:sp>
        <p:nvSpPr>
          <p:cNvPr id="132107" name="Text Box 12"/>
          <p:cNvSpPr txBox="1">
            <a:spLocks noChangeArrowheads="1"/>
          </p:cNvSpPr>
          <p:nvPr/>
        </p:nvSpPr>
        <p:spPr bwMode="auto">
          <a:xfrm>
            <a:off x="5080000" y="3365500"/>
            <a:ext cx="3005138"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kern="1200">
                <a:solidFill>
                  <a:srgbClr val="FFFFFF"/>
                </a:solidFill>
                <a:latin typeface="Verdana" pitchFamily="34" charset="0"/>
                <a:ea typeface="+mn-ea"/>
                <a:cs typeface="+mn-cs"/>
              </a:rPr>
              <a:t>Magnitude of 2D FFT</a:t>
            </a:r>
          </a:p>
        </p:txBody>
      </p:sp>
      <p:sp>
        <p:nvSpPr>
          <p:cNvPr id="1607693" name="Text Box 13"/>
          <p:cNvSpPr txBox="1">
            <a:spLocks noChangeArrowheads="1"/>
          </p:cNvSpPr>
          <p:nvPr/>
        </p:nvSpPr>
        <p:spPr bwMode="auto">
          <a:xfrm>
            <a:off x="3898900" y="4570413"/>
            <a:ext cx="898525" cy="641350"/>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kern="1200">
                <a:solidFill>
                  <a:srgbClr val="FFFFFF"/>
                </a:solidFill>
                <a:latin typeface="Verdana" pitchFamily="34" charset="0"/>
                <a:ea typeface="+mn-ea"/>
                <a:cs typeface="+mn-cs"/>
              </a:rPr>
              <a:t>2D FFT</a:t>
            </a:r>
          </a:p>
        </p:txBody>
      </p:sp>
      <p:sp>
        <p:nvSpPr>
          <p:cNvPr id="1607694" name="Line 14"/>
          <p:cNvSpPr>
            <a:spLocks noChangeShapeType="1"/>
          </p:cNvSpPr>
          <p:nvPr/>
        </p:nvSpPr>
        <p:spPr bwMode="auto">
          <a:xfrm>
            <a:off x="3998913" y="5248275"/>
            <a:ext cx="590550" cy="0"/>
          </a:xfrm>
          <a:prstGeom prst="line">
            <a:avLst/>
          </a:prstGeom>
          <a:noFill/>
          <a:ln w="63500">
            <a:solidFill>
              <a:schemeClr val="accent1"/>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07695" name="Text Box 15"/>
          <p:cNvSpPr txBox="1">
            <a:spLocks noChangeArrowheads="1"/>
          </p:cNvSpPr>
          <p:nvPr/>
        </p:nvSpPr>
        <p:spPr bwMode="auto">
          <a:xfrm>
            <a:off x="5080000" y="6296025"/>
            <a:ext cx="3005138"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kern="1200">
                <a:solidFill>
                  <a:srgbClr val="FFFFFF"/>
                </a:solidFill>
                <a:latin typeface="Verdana" pitchFamily="34" charset="0"/>
                <a:ea typeface="+mn-ea"/>
                <a:cs typeface="+mn-cs"/>
              </a:rPr>
              <a:t>Magnitude of 2D FFT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6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6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76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6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7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691" grpId="0"/>
      <p:bldP spid="1607693" grpId="0"/>
      <p:bldP spid="1607694" grpId="0" animBg="1"/>
      <p:bldP spid="16076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InFocus"/>
          <p:cNvPicPr>
            <a:picLocks noChangeAspect="1" noChangeArrowheads="1"/>
          </p:cNvPicPr>
          <p:nvPr/>
        </p:nvPicPr>
        <p:blipFill>
          <a:blip r:embed="rId3"/>
          <a:srcRect/>
          <a:stretch>
            <a:fillRect/>
          </a:stretch>
        </p:blipFill>
        <p:spPr bwMode="auto">
          <a:xfrm>
            <a:off x="0" y="0"/>
            <a:ext cx="9144000" cy="6091238"/>
          </a:xfrm>
          <a:prstGeom prst="rect">
            <a:avLst/>
          </a:prstGeom>
          <a:noFill/>
          <a:ln w="9525">
            <a:noFill/>
            <a:miter lim="800000"/>
            <a:headEnd/>
            <a:tailEnd/>
          </a:ln>
        </p:spPr>
      </p:pic>
      <p:sp>
        <p:nvSpPr>
          <p:cNvPr id="101379" name="Text Box 3"/>
          <p:cNvSpPr txBox="1">
            <a:spLocks noChangeArrowheads="1"/>
          </p:cNvSpPr>
          <p:nvPr/>
        </p:nvSpPr>
        <p:spPr bwMode="auto">
          <a:xfrm>
            <a:off x="2492375" y="6137275"/>
            <a:ext cx="4160838" cy="57943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3200" kern="1200">
                <a:solidFill>
                  <a:srgbClr val="FFFFFF"/>
                </a:solidFill>
                <a:latin typeface="Verdana" pitchFamily="34" charset="0"/>
                <a:ea typeface="+mn-ea"/>
                <a:cs typeface="+mn-cs"/>
              </a:rPr>
              <a:t>In Focus Photo</a:t>
            </a:r>
          </a:p>
        </p:txBody>
      </p:sp>
      <p:sp>
        <p:nvSpPr>
          <p:cNvPr id="101380" name="Text Box 4"/>
          <p:cNvSpPr txBox="1">
            <a:spLocks noChangeArrowheads="1"/>
          </p:cNvSpPr>
          <p:nvPr/>
        </p:nvSpPr>
        <p:spPr bwMode="auto">
          <a:xfrm>
            <a:off x="6492875" y="4152900"/>
            <a:ext cx="785813"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LED</a:t>
            </a:r>
          </a:p>
        </p:txBody>
      </p:sp>
      <p:sp>
        <p:nvSpPr>
          <p:cNvPr id="6" name="Text Box 3"/>
          <p:cNvSpPr txBox="1">
            <a:spLocks noChangeArrowheads="1"/>
          </p:cNvSpPr>
          <p:nvPr/>
        </p:nvSpPr>
        <p:spPr bwMode="auto">
          <a:xfrm>
            <a:off x="4343400" y="609600"/>
            <a:ext cx="4876800" cy="584775"/>
          </a:xfrm>
          <a:prstGeom prst="rect">
            <a:avLst/>
          </a:prstGeom>
          <a:noFill/>
          <a:ln w="9525" algn="ctr">
            <a:noFill/>
            <a:miter lim="800000"/>
            <a:headEnd/>
            <a:tailEnd/>
          </a:ln>
        </p:spPr>
        <p:txBody>
          <a:bodyPr wrap="square">
            <a:spAutoFit/>
          </a:bodyPr>
          <a:lstStyle/>
          <a:p>
            <a:pPr algn="ctr" rtl="0" eaLnBrk="0" fontAlgn="base" hangingPunct="0">
              <a:spcBef>
                <a:spcPct val="50000"/>
              </a:spcBef>
              <a:spcAft>
                <a:spcPct val="0"/>
              </a:spcAft>
            </a:pPr>
            <a:r>
              <a:rPr lang="en-US" sz="3200" kern="1200" dirty="0" smtClean="0">
                <a:solidFill>
                  <a:srgbClr val="FFFFFF"/>
                </a:solidFill>
                <a:latin typeface="Verdana" pitchFamily="34" charset="0"/>
                <a:ea typeface="+mn-ea"/>
                <a:cs typeface="+mn-cs"/>
              </a:rPr>
              <a:t>2D Photo</a:t>
            </a:r>
            <a:endParaRPr lang="en-US" sz="3200" kern="1200" dirty="0">
              <a:solidFill>
                <a:srgbClr val="FFFFFF"/>
              </a:solidFill>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Box"/>
          <p:cNvPicPr>
            <a:picLocks noChangeAspect="1" noChangeArrowheads="1"/>
          </p:cNvPicPr>
          <p:nvPr/>
        </p:nvPicPr>
        <p:blipFill>
          <a:blip r:embed="rId3"/>
          <a:srcRect/>
          <a:stretch>
            <a:fillRect/>
          </a:stretch>
        </p:blipFill>
        <p:spPr bwMode="auto">
          <a:xfrm>
            <a:off x="0" y="0"/>
            <a:ext cx="9144000" cy="6091238"/>
          </a:xfrm>
          <a:prstGeom prst="rect">
            <a:avLst/>
          </a:prstGeom>
          <a:noFill/>
          <a:ln w="9525">
            <a:noFill/>
            <a:miter lim="800000"/>
            <a:headEnd/>
            <a:tailEnd/>
          </a:ln>
        </p:spPr>
      </p:pic>
      <p:sp>
        <p:nvSpPr>
          <p:cNvPr id="102403" name="Text Box 3"/>
          <p:cNvSpPr txBox="1">
            <a:spLocks noChangeArrowheads="1"/>
          </p:cNvSpPr>
          <p:nvPr/>
        </p:nvSpPr>
        <p:spPr bwMode="auto">
          <a:xfrm>
            <a:off x="171450" y="6137275"/>
            <a:ext cx="8799513" cy="57943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3200" kern="1200">
                <a:solidFill>
                  <a:srgbClr val="FFFFFF"/>
                </a:solidFill>
                <a:latin typeface="Verdana" pitchFamily="34" charset="0"/>
                <a:ea typeface="+mn-ea"/>
                <a:cs typeface="+mn-cs"/>
              </a:rPr>
              <a:t>Out of Focus Photo: Open Aperture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oded"/>
          <p:cNvPicPr>
            <a:picLocks noChangeAspect="1" noChangeArrowheads="1"/>
          </p:cNvPicPr>
          <p:nvPr/>
        </p:nvPicPr>
        <p:blipFill>
          <a:blip r:embed="rId3"/>
          <a:srcRect/>
          <a:stretch>
            <a:fillRect/>
          </a:stretch>
        </p:blipFill>
        <p:spPr bwMode="auto">
          <a:xfrm>
            <a:off x="0" y="0"/>
            <a:ext cx="9144000" cy="6091238"/>
          </a:xfrm>
          <a:prstGeom prst="rect">
            <a:avLst/>
          </a:prstGeom>
          <a:noFill/>
          <a:ln w="9525">
            <a:noFill/>
            <a:miter lim="800000"/>
            <a:headEnd/>
            <a:tailEnd/>
          </a:ln>
        </p:spPr>
      </p:pic>
      <p:sp>
        <p:nvSpPr>
          <p:cNvPr id="103427" name="Text Box 3"/>
          <p:cNvSpPr txBox="1">
            <a:spLocks noChangeArrowheads="1"/>
          </p:cNvSpPr>
          <p:nvPr/>
        </p:nvSpPr>
        <p:spPr bwMode="auto">
          <a:xfrm>
            <a:off x="346075" y="6137275"/>
            <a:ext cx="8453438" cy="57943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3200" kern="1200" dirty="0">
                <a:solidFill>
                  <a:srgbClr val="FFFFFF"/>
                </a:solidFill>
                <a:latin typeface="Verdana" pitchFamily="34" charset="0"/>
                <a:ea typeface="+mn-ea"/>
                <a:cs typeface="+mn-cs"/>
              </a:rPr>
              <a:t>Out of Focus Photo: Coded Aperture</a:t>
            </a:r>
          </a:p>
        </p:txBody>
      </p:sp>
      <p:pic>
        <p:nvPicPr>
          <p:cNvPr id="1544196" name="Picture 4"/>
          <p:cNvPicPr>
            <a:picLocks noChangeAspect="1" noChangeArrowheads="1"/>
          </p:cNvPicPr>
          <p:nvPr/>
        </p:nvPicPr>
        <p:blipFill>
          <a:blip r:embed="rId4"/>
          <a:srcRect/>
          <a:stretch>
            <a:fillRect/>
          </a:stretch>
        </p:blipFill>
        <p:spPr bwMode="auto">
          <a:xfrm>
            <a:off x="685800" y="304800"/>
            <a:ext cx="3733800" cy="4757738"/>
          </a:xfrm>
          <a:prstGeom prst="rect">
            <a:avLst/>
          </a:prstGeom>
          <a:noFill/>
          <a:ln w="12700" algn="ctr">
            <a:solidFill>
              <a:schemeClr val="bg2"/>
            </a:solidFill>
            <a:miter lim="800000"/>
            <a:headEnd/>
            <a:tailEnd/>
          </a:ln>
          <a:effectLst>
            <a:outerShdw dist="107763" dir="2700000" algn="ctr" rotWithShape="0">
              <a:schemeClr val="bg2">
                <a:alpha val="50000"/>
              </a:scheme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4450" name="Picture 2" descr="BlurredImageForPrint"/>
          <p:cNvPicPr>
            <a:picLocks noChangeAspect="1" noChangeArrowheads="1"/>
          </p:cNvPicPr>
          <p:nvPr/>
        </p:nvPicPr>
        <p:blipFill>
          <a:blip r:embed="rId3">
            <a:lum contrast="6000"/>
          </a:blip>
          <a:srcRect/>
          <a:stretch>
            <a:fillRect/>
          </a:stretch>
        </p:blipFill>
        <p:spPr bwMode="auto">
          <a:xfrm>
            <a:off x="0" y="0"/>
            <a:ext cx="9144000" cy="6858000"/>
          </a:xfrm>
          <a:prstGeom prst="rect">
            <a:avLst/>
          </a:prstGeom>
          <a:noFill/>
          <a:ln w="9525">
            <a:noFill/>
            <a:miter lim="800000"/>
            <a:headEnd/>
            <a:tailEnd/>
          </a:ln>
        </p:spPr>
      </p:pic>
      <p:sp>
        <p:nvSpPr>
          <p:cNvPr id="104451" name="Rectangle 3"/>
          <p:cNvSpPr>
            <a:spLocks noGrp="1" noChangeArrowheads="1"/>
          </p:cNvSpPr>
          <p:nvPr>
            <p:ph type="title"/>
          </p:nvPr>
        </p:nvSpPr>
        <p:spPr>
          <a:xfrm>
            <a:off x="163513" y="0"/>
            <a:ext cx="3005137" cy="739775"/>
          </a:xfrm>
        </p:spPr>
        <p:txBody>
          <a:bodyPr/>
          <a:lstStyle/>
          <a:p>
            <a:pPr eaLnBrk="1" hangingPunct="1"/>
            <a:r>
              <a:rPr lang="en-US" sz="1800" smtClean="0">
                <a:solidFill>
                  <a:schemeClr val="bg2"/>
                </a:solidFill>
                <a:effectLst/>
              </a:rPr>
              <a:t>Captured Blurred Photo</a:t>
            </a:r>
          </a:p>
        </p:txBody>
      </p:sp>
      <p:sp>
        <p:nvSpPr>
          <p:cNvPr id="4" name="Text Box 33"/>
          <p:cNvSpPr txBox="1">
            <a:spLocks noChangeArrowheads="1"/>
          </p:cNvSpPr>
          <p:nvPr/>
        </p:nvSpPr>
        <p:spPr bwMode="auto">
          <a:xfrm>
            <a:off x="0" y="6488113"/>
            <a:ext cx="9448800" cy="369887"/>
          </a:xfrm>
          <a:prstGeom prst="rect">
            <a:avLst/>
          </a:prstGeom>
          <a:noFill/>
          <a:ln w="9525">
            <a:noFill/>
            <a:miter lim="800000"/>
            <a:headEnd/>
            <a:tailEnd/>
          </a:ln>
        </p:spPr>
        <p:txBody>
          <a:bodyPr lIns="121789" tIns="60894" rIns="121789" bIns="60894">
            <a:spAutoFit/>
          </a:bodyPr>
          <a:lstStyle/>
          <a:p>
            <a:pPr algn="ctr" defTabSz="1217613" rtl="0" eaLnBrk="0" fontAlgn="base" hangingPunct="0">
              <a:spcBef>
                <a:spcPct val="50000"/>
              </a:spcBef>
              <a:spcAft>
                <a:spcPct val="0"/>
              </a:spcAft>
            </a:pPr>
            <a:r>
              <a:rPr lang="en-US" sz="1600" kern="1200" dirty="0">
                <a:solidFill>
                  <a:schemeClr val="bg2"/>
                </a:solidFill>
                <a:latin typeface="Verdana" pitchFamily="34" charset="0"/>
                <a:ea typeface="ＭＳ Ｐゴシック" charset="-128"/>
                <a:cs typeface="+mn-cs"/>
              </a:rPr>
              <a:t> [</a:t>
            </a:r>
            <a:r>
              <a:rPr lang="en-US" sz="1600" kern="1200" dirty="0" err="1">
                <a:solidFill>
                  <a:schemeClr val="bg2"/>
                </a:solidFill>
                <a:latin typeface="Verdana" pitchFamily="34" charset="0"/>
                <a:ea typeface="ＭＳ Ｐゴシック" charset="-128"/>
                <a:cs typeface="+mn-cs"/>
              </a:rPr>
              <a:t>Veeraraghavan</a:t>
            </a:r>
            <a:r>
              <a:rPr lang="en-US" sz="1600" kern="1200" dirty="0">
                <a:solidFill>
                  <a:schemeClr val="bg2"/>
                </a:solidFill>
                <a:latin typeface="Verdana" pitchFamily="34" charset="0"/>
                <a:ea typeface="ＭＳ Ｐゴシック" charset="-128"/>
                <a:cs typeface="+mn-cs"/>
              </a:rPr>
              <a:t>, </a:t>
            </a:r>
            <a:r>
              <a:rPr lang="en-US" sz="1600" kern="1200" dirty="0" err="1">
                <a:solidFill>
                  <a:schemeClr val="bg2"/>
                </a:solidFill>
                <a:latin typeface="Verdana" pitchFamily="34" charset="0"/>
                <a:ea typeface="ＭＳ Ｐゴシック" charset="-128"/>
                <a:cs typeface="+mn-cs"/>
              </a:rPr>
              <a:t>Raskar</a:t>
            </a:r>
            <a:r>
              <a:rPr lang="en-US" sz="1600" kern="1200" dirty="0">
                <a:solidFill>
                  <a:schemeClr val="bg2"/>
                </a:solidFill>
                <a:latin typeface="Verdana" pitchFamily="34" charset="0"/>
                <a:ea typeface="ＭＳ Ｐゴシック" charset="-128"/>
                <a:cs typeface="+mn-cs"/>
              </a:rPr>
              <a:t>, </a:t>
            </a:r>
            <a:r>
              <a:rPr lang="en-US" sz="1600" kern="1200" dirty="0" err="1">
                <a:solidFill>
                  <a:schemeClr val="bg2"/>
                </a:solidFill>
                <a:latin typeface="Verdana" pitchFamily="34" charset="0"/>
                <a:ea typeface="ＭＳ Ｐゴシック" charset="-128"/>
                <a:cs typeface="+mn-cs"/>
              </a:rPr>
              <a:t>Agrawal</a:t>
            </a:r>
            <a:r>
              <a:rPr lang="en-US" sz="1600" kern="1200" dirty="0">
                <a:solidFill>
                  <a:schemeClr val="bg2"/>
                </a:solidFill>
                <a:latin typeface="Verdana" pitchFamily="34" charset="0"/>
                <a:ea typeface="ＭＳ Ｐゴシック" charset="-128"/>
                <a:cs typeface="+mn-cs"/>
              </a:rPr>
              <a:t>, </a:t>
            </a:r>
            <a:r>
              <a:rPr lang="en-US" sz="1600" kern="1200" dirty="0" err="1">
                <a:solidFill>
                  <a:schemeClr val="bg2"/>
                </a:solidFill>
                <a:latin typeface="Verdana" pitchFamily="34" charset="0"/>
                <a:ea typeface="ＭＳ Ｐゴシック" charset="-128"/>
                <a:cs typeface="+mn-cs"/>
              </a:rPr>
              <a:t>Tumblin</a:t>
            </a:r>
            <a:r>
              <a:rPr lang="en-US" sz="1600" kern="1200" dirty="0">
                <a:solidFill>
                  <a:schemeClr val="bg2"/>
                </a:solidFill>
                <a:latin typeface="Verdana" pitchFamily="34" charset="0"/>
                <a:ea typeface="ＭＳ Ｐゴシック" charset="-128"/>
                <a:cs typeface="+mn-cs"/>
              </a:rPr>
              <a:t>, Mohan, </a:t>
            </a:r>
            <a:r>
              <a:rPr lang="en-US" sz="1600" kern="1200" dirty="0" err="1">
                <a:solidFill>
                  <a:schemeClr val="bg2"/>
                </a:solidFill>
                <a:latin typeface="Verdana" pitchFamily="34" charset="0"/>
                <a:ea typeface="ＭＳ Ｐゴシック" charset="-128"/>
                <a:cs typeface="+mn-cs"/>
              </a:rPr>
              <a:t>Siggraph</a:t>
            </a:r>
            <a:r>
              <a:rPr lang="en-US" sz="1600" kern="1200" dirty="0">
                <a:solidFill>
                  <a:schemeClr val="bg2"/>
                </a:solidFill>
                <a:latin typeface="Verdana" pitchFamily="34" charset="0"/>
                <a:ea typeface="ＭＳ Ｐゴシック" charset="-128"/>
                <a:cs typeface="+mn-cs"/>
              </a:rPr>
              <a:t> 2007 ]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ompositeForPrin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5475" name="Rectangle 3"/>
          <p:cNvSpPr>
            <a:spLocks noChangeArrowheads="1"/>
          </p:cNvSpPr>
          <p:nvPr/>
        </p:nvSpPr>
        <p:spPr bwMode="auto">
          <a:xfrm>
            <a:off x="163513" y="0"/>
            <a:ext cx="3005137" cy="739775"/>
          </a:xfrm>
          <a:prstGeom prst="rect">
            <a:avLst/>
          </a:prstGeom>
          <a:noFill/>
          <a:ln w="9525">
            <a:noFill/>
            <a:miter lim="800000"/>
            <a:headEnd/>
            <a:tailEnd/>
          </a:ln>
        </p:spPr>
        <p:txBody>
          <a:bodyPr anchor="ctr"/>
          <a:lstStyle/>
          <a:p>
            <a:pPr algn="ctr" rtl="0" eaLnBrk="0" fontAlgn="base" hangingPunct="0">
              <a:spcBef>
                <a:spcPct val="0"/>
              </a:spcBef>
              <a:spcAft>
                <a:spcPct val="0"/>
              </a:spcAft>
            </a:pPr>
            <a:r>
              <a:rPr lang="en-US" sz="2400" b="1" kern="1200">
                <a:solidFill>
                  <a:srgbClr val="000000"/>
                </a:solidFill>
                <a:latin typeface="Verdana" pitchFamily="34" charset="0"/>
                <a:ea typeface="+mn-ea"/>
                <a:cs typeface="+mn-cs"/>
              </a:rPr>
              <a:t>Refocused on Person</a:t>
            </a:r>
          </a:p>
        </p:txBody>
      </p:sp>
      <p:pic>
        <p:nvPicPr>
          <p:cNvPr id="1425412" name="Picture 4" descr="BlurredImageEye"/>
          <p:cNvPicPr>
            <a:picLocks noChangeAspect="1" noChangeArrowheads="1"/>
          </p:cNvPicPr>
          <p:nvPr/>
        </p:nvPicPr>
        <p:blipFill>
          <a:blip r:embed="rId4"/>
          <a:srcRect/>
          <a:stretch>
            <a:fillRect/>
          </a:stretch>
        </p:blipFill>
        <p:spPr bwMode="auto">
          <a:xfrm>
            <a:off x="4100513" y="908050"/>
            <a:ext cx="1368425" cy="1139825"/>
          </a:xfrm>
          <a:prstGeom prst="rect">
            <a:avLst/>
          </a:prstGeom>
          <a:noFill/>
          <a:ln w="25400">
            <a:solidFill>
              <a:schemeClr val="bg2"/>
            </a:solidFill>
            <a:miter lim="800000"/>
            <a:headEnd/>
            <a:tailEnd/>
          </a:ln>
        </p:spPr>
      </p:pic>
      <p:pic>
        <p:nvPicPr>
          <p:cNvPr id="1425413" name="Picture 5" descr="CompositeGradFusionEye"/>
          <p:cNvPicPr>
            <a:picLocks noChangeAspect="1" noChangeArrowheads="1"/>
          </p:cNvPicPr>
          <p:nvPr/>
        </p:nvPicPr>
        <p:blipFill>
          <a:blip r:embed="rId5"/>
          <a:srcRect/>
          <a:stretch>
            <a:fillRect/>
          </a:stretch>
        </p:blipFill>
        <p:spPr bwMode="auto">
          <a:xfrm>
            <a:off x="4100513" y="2130425"/>
            <a:ext cx="1371600" cy="1143000"/>
          </a:xfrm>
          <a:prstGeom prst="rect">
            <a:avLst/>
          </a:prstGeom>
          <a:noFill/>
          <a:ln w="25400">
            <a:solidFill>
              <a:schemeClr val="bg2"/>
            </a:solidFill>
            <a:miter lim="800000"/>
            <a:headEnd/>
            <a:tailEnd/>
          </a:ln>
        </p:spPr>
      </p:pic>
      <p:sp>
        <p:nvSpPr>
          <p:cNvPr id="1425414" name="Rectangle 6"/>
          <p:cNvSpPr>
            <a:spLocks noChangeArrowheads="1"/>
          </p:cNvSpPr>
          <p:nvPr/>
        </p:nvSpPr>
        <p:spPr bwMode="auto">
          <a:xfrm>
            <a:off x="2743200" y="2457450"/>
            <a:ext cx="504825" cy="447675"/>
          </a:xfrm>
          <a:prstGeom prst="rect">
            <a:avLst/>
          </a:prstGeom>
          <a:noFill/>
          <a:ln w="25400" algn="ctr">
            <a:solidFill>
              <a:schemeClr val="bg2"/>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7" name="Text Box 3"/>
          <p:cNvSpPr txBox="1">
            <a:spLocks noChangeArrowheads="1"/>
          </p:cNvSpPr>
          <p:nvPr/>
        </p:nvSpPr>
        <p:spPr bwMode="auto">
          <a:xfrm>
            <a:off x="4724400" y="4297740"/>
            <a:ext cx="4876800" cy="1077218"/>
          </a:xfrm>
          <a:prstGeom prst="rect">
            <a:avLst/>
          </a:prstGeom>
          <a:noFill/>
          <a:ln w="9525" algn="ctr">
            <a:noFill/>
            <a:miter lim="800000"/>
            <a:headEnd/>
            <a:tailEnd/>
          </a:ln>
        </p:spPr>
        <p:txBody>
          <a:bodyPr wrap="square">
            <a:spAutoFit/>
          </a:bodyPr>
          <a:lstStyle/>
          <a:p>
            <a:pPr algn="ctr" rtl="0" eaLnBrk="0" fontAlgn="base" hangingPunct="0">
              <a:spcBef>
                <a:spcPct val="50000"/>
              </a:spcBef>
              <a:spcAft>
                <a:spcPct val="0"/>
              </a:spcAft>
            </a:pPr>
            <a:r>
              <a:rPr lang="en-US" sz="3200" kern="1200" dirty="0" smtClean="0">
                <a:solidFill>
                  <a:schemeClr val="bg2">
                    <a:lumMod val="95000"/>
                    <a:lumOff val="5000"/>
                  </a:schemeClr>
                </a:solidFill>
                <a:latin typeface="Verdana" pitchFamily="34" charset="0"/>
                <a:ea typeface="+mn-ea"/>
                <a:cs typeface="+mn-cs"/>
              </a:rPr>
              <a:t>Increase </a:t>
            </a:r>
            <a:r>
              <a:rPr lang="en-US" sz="3200" kern="1200" dirty="0" err="1" smtClean="0">
                <a:solidFill>
                  <a:schemeClr val="bg2">
                    <a:lumMod val="95000"/>
                    <a:lumOff val="5000"/>
                  </a:schemeClr>
                </a:solidFill>
                <a:latin typeface="Verdana" pitchFamily="34" charset="0"/>
                <a:ea typeface="+mn-ea"/>
                <a:cs typeface="+mn-cs"/>
              </a:rPr>
              <a:t>DoF</a:t>
            </a:r>
            <a:r>
              <a:rPr lang="en-US" sz="3200" dirty="0" smtClean="0">
                <a:solidFill>
                  <a:schemeClr val="bg2">
                    <a:lumMod val="95000"/>
                    <a:lumOff val="5000"/>
                  </a:schemeClr>
                </a:solidFill>
                <a:latin typeface="Verdana" pitchFamily="34" charset="0"/>
              </a:rPr>
              <a:t> +</a:t>
            </a:r>
            <a:r>
              <a:rPr lang="en-US" sz="3200" kern="1200" dirty="0" smtClean="0">
                <a:solidFill>
                  <a:schemeClr val="bg2">
                    <a:lumMod val="95000"/>
                    <a:lumOff val="5000"/>
                  </a:schemeClr>
                </a:solidFill>
                <a:latin typeface="Verdana" pitchFamily="34" charset="0"/>
                <a:ea typeface="+mn-ea"/>
                <a:cs typeface="+mn-cs"/>
              </a:rPr>
              <a:t/>
            </a:r>
            <a:br>
              <a:rPr lang="en-US" sz="3200" kern="1200" dirty="0" smtClean="0">
                <a:solidFill>
                  <a:schemeClr val="bg2">
                    <a:lumMod val="95000"/>
                    <a:lumOff val="5000"/>
                  </a:schemeClr>
                </a:solidFill>
                <a:latin typeface="Verdana" pitchFamily="34" charset="0"/>
                <a:ea typeface="+mn-ea"/>
                <a:cs typeface="+mn-cs"/>
              </a:rPr>
            </a:br>
            <a:r>
              <a:rPr lang="en-US" sz="3200" kern="1200" dirty="0" smtClean="0">
                <a:solidFill>
                  <a:schemeClr val="bg2">
                    <a:lumMod val="95000"/>
                    <a:lumOff val="5000"/>
                  </a:schemeClr>
                </a:solidFill>
                <a:latin typeface="Verdana" pitchFamily="34" charset="0"/>
                <a:ea typeface="+mn-ea"/>
                <a:cs typeface="+mn-cs"/>
              </a:rPr>
              <a:t>large aperture</a:t>
            </a:r>
            <a:endParaRPr lang="en-US" sz="3200" kern="1200" dirty="0">
              <a:solidFill>
                <a:schemeClr val="bg2">
                  <a:lumMod val="95000"/>
                  <a:lumOff val="5000"/>
                </a:schemeClr>
              </a:solidFill>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5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54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5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oded"/>
          <p:cNvPicPr>
            <a:picLocks noChangeAspect="1" noChangeArrowheads="1"/>
          </p:cNvPicPr>
          <p:nvPr/>
        </p:nvPicPr>
        <p:blipFill>
          <a:blip r:embed="rId3"/>
          <a:srcRect/>
          <a:stretch>
            <a:fillRect/>
          </a:stretch>
        </p:blipFill>
        <p:spPr bwMode="auto">
          <a:xfrm>
            <a:off x="0" y="0"/>
            <a:ext cx="9144000" cy="6091238"/>
          </a:xfrm>
          <a:prstGeom prst="rect">
            <a:avLst/>
          </a:prstGeom>
          <a:noFill/>
          <a:ln w="9525">
            <a:noFill/>
            <a:miter lim="800000"/>
            <a:headEnd/>
            <a:tailEnd/>
          </a:ln>
        </p:spPr>
      </p:pic>
      <p:sp>
        <p:nvSpPr>
          <p:cNvPr id="103427" name="Text Box 3"/>
          <p:cNvSpPr txBox="1">
            <a:spLocks noChangeArrowheads="1"/>
          </p:cNvSpPr>
          <p:nvPr/>
        </p:nvSpPr>
        <p:spPr bwMode="auto">
          <a:xfrm>
            <a:off x="346075" y="6137275"/>
            <a:ext cx="8453438" cy="57943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3200" kern="1200" dirty="0">
                <a:solidFill>
                  <a:srgbClr val="FFFFFF"/>
                </a:solidFill>
                <a:latin typeface="Verdana" pitchFamily="34" charset="0"/>
                <a:ea typeface="+mn-ea"/>
                <a:cs typeface="+mn-cs"/>
              </a:rPr>
              <a:t>Out of Focus Photo: Coded Aperture</a:t>
            </a:r>
          </a:p>
        </p:txBody>
      </p:sp>
      <p:pic>
        <p:nvPicPr>
          <p:cNvPr id="1544196" name="Picture 4"/>
          <p:cNvPicPr>
            <a:picLocks noChangeAspect="1" noChangeArrowheads="1"/>
          </p:cNvPicPr>
          <p:nvPr/>
        </p:nvPicPr>
        <p:blipFill>
          <a:blip r:embed="rId4"/>
          <a:srcRect/>
          <a:stretch>
            <a:fillRect/>
          </a:stretch>
        </p:blipFill>
        <p:spPr bwMode="auto">
          <a:xfrm>
            <a:off x="685800" y="304800"/>
            <a:ext cx="3733800" cy="4757738"/>
          </a:xfrm>
          <a:prstGeom prst="rect">
            <a:avLst/>
          </a:prstGeom>
          <a:noFill/>
          <a:ln w="12700" algn="ctr">
            <a:solidFill>
              <a:schemeClr val="bg2"/>
            </a:solidFill>
            <a:miter lim="800000"/>
            <a:headEnd/>
            <a:tailEnd/>
          </a:ln>
          <a:effectLst>
            <a:outerShdw dist="107763" dir="2700000" algn="ctr" rotWithShape="0">
              <a:schemeClr val="bg2">
                <a:alpha val="50000"/>
              </a:schemeClr>
            </a:outerShdw>
          </a:effectLst>
        </p:spPr>
      </p:pic>
      <p:sp>
        <p:nvSpPr>
          <p:cNvPr id="5" name="Text Box 3"/>
          <p:cNvSpPr txBox="1">
            <a:spLocks noChangeArrowheads="1"/>
          </p:cNvSpPr>
          <p:nvPr/>
        </p:nvSpPr>
        <p:spPr bwMode="auto">
          <a:xfrm>
            <a:off x="4343400" y="609600"/>
            <a:ext cx="4876800" cy="1569660"/>
          </a:xfrm>
          <a:prstGeom prst="rect">
            <a:avLst/>
          </a:prstGeom>
          <a:noFill/>
          <a:ln w="9525" algn="ctr">
            <a:noFill/>
            <a:miter lim="800000"/>
            <a:headEnd/>
            <a:tailEnd/>
          </a:ln>
        </p:spPr>
        <p:txBody>
          <a:bodyPr wrap="square">
            <a:spAutoFit/>
          </a:bodyPr>
          <a:lstStyle/>
          <a:p>
            <a:pPr algn="ctr" rtl="0" eaLnBrk="0" fontAlgn="base" hangingPunct="0">
              <a:spcBef>
                <a:spcPct val="50000"/>
              </a:spcBef>
              <a:spcAft>
                <a:spcPct val="0"/>
              </a:spcAft>
            </a:pPr>
            <a:r>
              <a:rPr lang="en-US" sz="3200" kern="1200" dirty="0" smtClean="0">
                <a:solidFill>
                  <a:srgbClr val="FFFFFF"/>
                </a:solidFill>
                <a:latin typeface="Verdana" pitchFamily="34" charset="0"/>
                <a:ea typeface="+mn-ea"/>
                <a:cs typeface="+mn-cs"/>
              </a:rPr>
              <a:t>Engineering the PSF when you cannot capture </a:t>
            </a:r>
            <a:r>
              <a:rPr lang="en-US" sz="3200" dirty="0" err="1" smtClean="0">
                <a:solidFill>
                  <a:srgbClr val="FFFFFF"/>
                </a:solidFill>
                <a:latin typeface="Verdana" pitchFamily="34" charset="0"/>
              </a:rPr>
              <a:t>L</a:t>
            </a:r>
            <a:r>
              <a:rPr lang="en-US" sz="3200" kern="1200" dirty="0" err="1" smtClean="0">
                <a:solidFill>
                  <a:srgbClr val="FFFFFF"/>
                </a:solidFill>
                <a:latin typeface="Verdana" pitchFamily="34" charset="0"/>
                <a:ea typeface="+mn-ea"/>
                <a:cs typeface="+mn-cs"/>
              </a:rPr>
              <a:t>ightfield</a:t>
            </a:r>
            <a:endParaRPr lang="en-US" sz="3200" kern="1200" dirty="0">
              <a:solidFill>
                <a:srgbClr val="FFFFFF"/>
              </a:solidFill>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Conventional Lens: Limited Depth of Field</a:t>
            </a:r>
          </a:p>
        </p:txBody>
      </p:sp>
      <p:sp>
        <p:nvSpPr>
          <p:cNvPr id="129027"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pic>
        <p:nvPicPr>
          <p:cNvPr id="129028" name="Picture 15"/>
          <p:cNvPicPr>
            <a:picLocks noChangeAspect="1" noChangeArrowheads="1"/>
          </p:cNvPicPr>
          <p:nvPr/>
        </p:nvPicPr>
        <p:blipFill>
          <a:blip r:embed="rId3">
            <a:lum bright="6000"/>
          </a:blip>
          <a:srcRect/>
          <a:stretch>
            <a:fillRect/>
          </a:stretch>
        </p:blipFill>
        <p:spPr bwMode="auto">
          <a:xfrm>
            <a:off x="2414588" y="1470025"/>
            <a:ext cx="4522787" cy="2355850"/>
          </a:xfrm>
          <a:prstGeom prst="rect">
            <a:avLst/>
          </a:prstGeom>
          <a:noFill/>
          <a:ln w="9525">
            <a:noFill/>
            <a:miter lim="800000"/>
            <a:headEnd/>
            <a:tailEnd/>
          </a:ln>
        </p:spPr>
      </p:pic>
      <p:grpSp>
        <p:nvGrpSpPr>
          <p:cNvPr id="2" name="Group 22"/>
          <p:cNvGrpSpPr>
            <a:grpSpLocks/>
          </p:cNvGrpSpPr>
          <p:nvPr/>
        </p:nvGrpSpPr>
        <p:grpSpPr bwMode="auto">
          <a:xfrm>
            <a:off x="546100" y="4179888"/>
            <a:ext cx="6391275" cy="2425700"/>
            <a:chOff x="344" y="2633"/>
            <a:chExt cx="4026" cy="1528"/>
          </a:xfrm>
        </p:grpSpPr>
        <p:pic>
          <p:nvPicPr>
            <p:cNvPr id="129032" name="Picture 16"/>
            <p:cNvPicPr>
              <a:picLocks noChangeAspect="1" noChangeArrowheads="1"/>
            </p:cNvPicPr>
            <p:nvPr/>
          </p:nvPicPr>
          <p:blipFill>
            <a:blip r:embed="rId4">
              <a:lum contrast="6000"/>
            </a:blip>
            <a:srcRect/>
            <a:stretch>
              <a:fillRect/>
            </a:stretch>
          </p:blipFill>
          <p:spPr bwMode="auto">
            <a:xfrm>
              <a:off x="1550" y="2633"/>
              <a:ext cx="2820" cy="1528"/>
            </a:xfrm>
            <a:prstGeom prst="rect">
              <a:avLst/>
            </a:prstGeom>
            <a:noFill/>
            <a:ln w="9525">
              <a:noFill/>
              <a:miter lim="800000"/>
              <a:headEnd/>
              <a:tailEnd/>
            </a:ln>
          </p:spPr>
        </p:pic>
        <p:sp>
          <p:nvSpPr>
            <p:cNvPr id="129033" name="Text Box 19"/>
            <p:cNvSpPr txBox="1">
              <a:spLocks noChangeArrowheads="1"/>
            </p:cNvSpPr>
            <p:nvPr/>
          </p:nvSpPr>
          <p:spPr bwMode="auto">
            <a:xfrm>
              <a:off x="344" y="3216"/>
              <a:ext cx="1296" cy="405"/>
            </a:xfrm>
            <a:prstGeom prst="rect">
              <a:avLst/>
            </a:prstGeom>
            <a:noFill/>
            <a:ln w="9525">
              <a:noFill/>
              <a:miter lim="800000"/>
              <a:headEnd/>
              <a:tailEnd/>
            </a:ln>
          </p:spPr>
          <p:txBody>
            <a:bodyPr>
              <a:spAutoFit/>
            </a:bodyPr>
            <a:lstStyle/>
            <a:p>
              <a:pPr algn="ctr">
                <a:lnSpc>
                  <a:spcPct val="75000"/>
                </a:lnSpc>
                <a:spcBef>
                  <a:spcPct val="50000"/>
                </a:spcBef>
              </a:pPr>
              <a:r>
                <a:rPr lang="en-US">
                  <a:solidFill>
                    <a:srgbClr val="FFFF99"/>
                  </a:solidFill>
                  <a:latin typeface="Palatino Linotype" pitchFamily="18" charset="0"/>
                  <a:cs typeface="Arial" charset="0"/>
                </a:rPr>
                <a:t>Smaller </a:t>
              </a:r>
            </a:p>
            <a:p>
              <a:pPr algn="ctr">
                <a:lnSpc>
                  <a:spcPct val="75000"/>
                </a:lnSpc>
                <a:spcBef>
                  <a:spcPct val="50000"/>
                </a:spcBef>
              </a:pPr>
              <a:r>
                <a:rPr lang="en-US">
                  <a:solidFill>
                    <a:srgbClr val="FFFF99"/>
                  </a:solidFill>
                  <a:latin typeface="Palatino Linotype" pitchFamily="18" charset="0"/>
                  <a:cs typeface="Arial" charset="0"/>
                </a:rPr>
                <a:t>Aperture</a:t>
              </a:r>
            </a:p>
          </p:txBody>
        </p:sp>
      </p:grpSp>
      <p:sp>
        <p:nvSpPr>
          <p:cNvPr id="129030" name="Text Box 20"/>
          <p:cNvSpPr txBox="1">
            <a:spLocks noChangeArrowheads="1"/>
          </p:cNvSpPr>
          <p:nvPr/>
        </p:nvSpPr>
        <p:spPr bwMode="auto">
          <a:xfrm>
            <a:off x="533400" y="2400300"/>
            <a:ext cx="2057400" cy="642938"/>
          </a:xfrm>
          <a:prstGeom prst="rect">
            <a:avLst/>
          </a:prstGeom>
          <a:noFill/>
          <a:ln w="9525">
            <a:noFill/>
            <a:miter lim="800000"/>
            <a:headEnd/>
            <a:tailEnd/>
          </a:ln>
        </p:spPr>
        <p:txBody>
          <a:bodyPr>
            <a:spAutoFit/>
          </a:bodyPr>
          <a:lstStyle/>
          <a:p>
            <a:pPr algn="ctr">
              <a:lnSpc>
                <a:spcPct val="75000"/>
              </a:lnSpc>
              <a:spcBef>
                <a:spcPct val="50000"/>
              </a:spcBef>
            </a:pPr>
            <a:r>
              <a:rPr lang="en-US">
                <a:solidFill>
                  <a:srgbClr val="FFFF99"/>
                </a:solidFill>
                <a:latin typeface="Palatino Linotype" pitchFamily="18" charset="0"/>
                <a:cs typeface="Arial" charset="0"/>
              </a:rPr>
              <a:t>Open </a:t>
            </a:r>
          </a:p>
          <a:p>
            <a:pPr algn="ctr">
              <a:lnSpc>
                <a:spcPct val="75000"/>
              </a:lnSpc>
              <a:spcBef>
                <a:spcPct val="50000"/>
              </a:spcBef>
            </a:pPr>
            <a:r>
              <a:rPr lang="en-US">
                <a:solidFill>
                  <a:srgbClr val="FFFF99"/>
                </a:solidFill>
                <a:latin typeface="Palatino Linotype" pitchFamily="18" charset="0"/>
                <a:cs typeface="Arial" charset="0"/>
              </a:rPr>
              <a:t>Aperture</a:t>
            </a:r>
          </a:p>
        </p:txBody>
      </p:sp>
      <p:sp>
        <p:nvSpPr>
          <p:cNvPr id="9" name="TextBox 8"/>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Wavefront Coding using Cubic Phase Plate</a:t>
            </a:r>
          </a:p>
        </p:txBody>
      </p:sp>
      <p:sp>
        <p:nvSpPr>
          <p:cNvPr id="131075"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pic>
        <p:nvPicPr>
          <p:cNvPr id="131076" name="Picture 4"/>
          <p:cNvPicPr>
            <a:picLocks noChangeAspect="1" noChangeArrowheads="1"/>
          </p:cNvPicPr>
          <p:nvPr/>
        </p:nvPicPr>
        <p:blipFill>
          <a:blip r:embed="rId3"/>
          <a:srcRect/>
          <a:stretch>
            <a:fillRect/>
          </a:stretch>
        </p:blipFill>
        <p:spPr bwMode="auto">
          <a:xfrm>
            <a:off x="392113" y="1985963"/>
            <a:ext cx="4718050" cy="2530475"/>
          </a:xfrm>
          <a:prstGeom prst="rect">
            <a:avLst/>
          </a:prstGeom>
          <a:noFill/>
          <a:ln w="9525">
            <a:noFill/>
            <a:miter lim="800000"/>
            <a:headEnd/>
            <a:tailEnd/>
          </a:ln>
        </p:spPr>
      </p:pic>
      <p:sp>
        <p:nvSpPr>
          <p:cNvPr id="131077" name="Rectangle 5"/>
          <p:cNvSpPr>
            <a:spLocks noChangeArrowheads="1"/>
          </p:cNvSpPr>
          <p:nvPr/>
        </p:nvSpPr>
        <p:spPr bwMode="auto">
          <a:xfrm>
            <a:off x="958850" y="5621338"/>
            <a:ext cx="7300913" cy="863600"/>
          </a:xfrm>
          <a:prstGeom prst="rect">
            <a:avLst/>
          </a:prstGeom>
          <a:noFill/>
          <a:ln w="9525">
            <a:noFill/>
            <a:miter lim="800000"/>
            <a:headEnd/>
            <a:tailEnd/>
          </a:ln>
        </p:spPr>
        <p:txBody>
          <a:bodyPr>
            <a:spAutoFit/>
          </a:bodyPr>
          <a:lstStyle/>
          <a:p>
            <a:pPr>
              <a:lnSpc>
                <a:spcPct val="60000"/>
              </a:lnSpc>
              <a:spcBef>
                <a:spcPct val="50000"/>
              </a:spcBef>
            </a:pPr>
            <a:r>
              <a:rPr lang="en-US">
                <a:solidFill>
                  <a:srgbClr val="FFFF99"/>
                </a:solidFill>
                <a:latin typeface="Palatino Linotype" pitchFamily="18" charset="0"/>
              </a:rPr>
              <a:t>"</a:t>
            </a:r>
            <a:r>
              <a:rPr lang="en-US" i="1">
                <a:solidFill>
                  <a:srgbClr val="FFFF99"/>
                </a:solidFill>
                <a:latin typeface="Palatino Linotype" pitchFamily="18" charset="0"/>
              </a:rPr>
              <a:t>Wavefront Coding: jointly optimized optical and digital imaging systems</a:t>
            </a:r>
            <a:r>
              <a:rPr lang="en-US">
                <a:solidFill>
                  <a:srgbClr val="FFFF99"/>
                </a:solidFill>
                <a:latin typeface="Palatino Linotype" pitchFamily="18" charset="0"/>
              </a:rPr>
              <a:t>“, </a:t>
            </a:r>
          </a:p>
          <a:p>
            <a:pPr>
              <a:lnSpc>
                <a:spcPct val="60000"/>
              </a:lnSpc>
              <a:spcBef>
                <a:spcPct val="50000"/>
              </a:spcBef>
            </a:pPr>
            <a:r>
              <a:rPr lang="en-US">
                <a:solidFill>
                  <a:srgbClr val="FFFF99"/>
                </a:solidFill>
                <a:latin typeface="Palatino Linotype" pitchFamily="18" charset="0"/>
              </a:rPr>
              <a:t>E. Dowski, R. H. Cormack and S. D. Sarama , </a:t>
            </a:r>
          </a:p>
          <a:p>
            <a:pPr>
              <a:lnSpc>
                <a:spcPct val="60000"/>
              </a:lnSpc>
              <a:spcBef>
                <a:spcPct val="50000"/>
              </a:spcBef>
            </a:pPr>
            <a:r>
              <a:rPr lang="en-US">
                <a:solidFill>
                  <a:srgbClr val="FFFF99"/>
                </a:solidFill>
                <a:latin typeface="Palatino Linotype" pitchFamily="18" charset="0"/>
              </a:rPr>
              <a:t>Aerosense Conference, April 25, 2000</a:t>
            </a:r>
          </a:p>
        </p:txBody>
      </p:sp>
      <p:grpSp>
        <p:nvGrpSpPr>
          <p:cNvPr id="2" name="Group 6"/>
          <p:cNvGrpSpPr>
            <a:grpSpLocks/>
          </p:cNvGrpSpPr>
          <p:nvPr/>
        </p:nvGrpSpPr>
        <p:grpSpPr bwMode="auto">
          <a:xfrm>
            <a:off x="2921000" y="1562100"/>
            <a:ext cx="5867400" cy="2727325"/>
            <a:chOff x="1840" y="984"/>
            <a:chExt cx="3696" cy="1718"/>
          </a:xfrm>
        </p:grpSpPr>
        <p:pic>
          <p:nvPicPr>
            <p:cNvPr id="131080" name="Picture 7"/>
            <p:cNvPicPr>
              <a:picLocks noChangeAspect="1" noChangeArrowheads="1"/>
            </p:cNvPicPr>
            <p:nvPr/>
          </p:nvPicPr>
          <p:blipFill>
            <a:blip r:embed="rId4"/>
            <a:srcRect/>
            <a:stretch>
              <a:fillRect/>
            </a:stretch>
          </p:blipFill>
          <p:spPr bwMode="auto">
            <a:xfrm>
              <a:off x="3478" y="1360"/>
              <a:ext cx="2058" cy="1342"/>
            </a:xfrm>
            <a:prstGeom prst="rect">
              <a:avLst/>
            </a:prstGeom>
            <a:noFill/>
            <a:ln w="9525">
              <a:noFill/>
              <a:miter lim="800000"/>
              <a:headEnd/>
              <a:tailEnd/>
            </a:ln>
          </p:spPr>
        </p:pic>
        <p:sp>
          <p:nvSpPr>
            <p:cNvPr id="131081" name="Line 8"/>
            <p:cNvSpPr>
              <a:spLocks noChangeShapeType="1"/>
            </p:cNvSpPr>
            <p:nvPr/>
          </p:nvSpPr>
          <p:spPr bwMode="auto">
            <a:xfrm flipV="1">
              <a:off x="1848" y="992"/>
              <a:ext cx="0" cy="552"/>
            </a:xfrm>
            <a:prstGeom prst="line">
              <a:avLst/>
            </a:prstGeom>
            <a:noFill/>
            <a:ln w="9525">
              <a:solidFill>
                <a:srgbClr val="FF6600"/>
              </a:solidFill>
              <a:round/>
              <a:headEnd/>
              <a:tailEnd/>
            </a:ln>
          </p:spPr>
          <p:txBody>
            <a:bodyPr/>
            <a:lstStyle/>
            <a:p>
              <a:endParaRPr lang="en-US"/>
            </a:p>
          </p:txBody>
        </p:sp>
        <p:sp>
          <p:nvSpPr>
            <p:cNvPr id="131082" name="Line 9"/>
            <p:cNvSpPr>
              <a:spLocks noChangeShapeType="1"/>
            </p:cNvSpPr>
            <p:nvPr/>
          </p:nvSpPr>
          <p:spPr bwMode="auto">
            <a:xfrm>
              <a:off x="1840" y="984"/>
              <a:ext cx="2320" cy="0"/>
            </a:xfrm>
            <a:prstGeom prst="line">
              <a:avLst/>
            </a:prstGeom>
            <a:noFill/>
            <a:ln w="9525">
              <a:solidFill>
                <a:srgbClr val="FF6600"/>
              </a:solidFill>
              <a:round/>
              <a:headEnd/>
              <a:tailEnd/>
            </a:ln>
          </p:spPr>
          <p:txBody>
            <a:bodyPr/>
            <a:lstStyle/>
            <a:p>
              <a:endParaRPr lang="en-US"/>
            </a:p>
          </p:txBody>
        </p:sp>
        <p:sp>
          <p:nvSpPr>
            <p:cNvPr id="131083" name="Line 10"/>
            <p:cNvSpPr>
              <a:spLocks noChangeShapeType="1"/>
            </p:cNvSpPr>
            <p:nvPr/>
          </p:nvSpPr>
          <p:spPr bwMode="auto">
            <a:xfrm>
              <a:off x="4168" y="984"/>
              <a:ext cx="0" cy="376"/>
            </a:xfrm>
            <a:prstGeom prst="line">
              <a:avLst/>
            </a:prstGeom>
            <a:noFill/>
            <a:ln w="9525">
              <a:solidFill>
                <a:srgbClr val="FF6600"/>
              </a:solidFill>
              <a:round/>
              <a:headEnd/>
              <a:tailEnd type="triangle" w="med" len="med"/>
            </a:ln>
          </p:spPr>
          <p:txBody>
            <a:bodyPr/>
            <a:lstStyle/>
            <a:p>
              <a:endParaRPr lang="en-US"/>
            </a:p>
          </p:txBody>
        </p:sp>
      </p:grpSp>
      <p:sp>
        <p:nvSpPr>
          <p:cNvPr id="11" name="TextBox 10"/>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220200" cy="68580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3" name="Rectangle 3"/>
          <p:cNvSpPr>
            <a:spLocks noChangeArrowheads="1"/>
          </p:cNvSpPr>
          <p:nvPr/>
        </p:nvSpPr>
        <p:spPr bwMode="auto">
          <a:xfrm>
            <a:off x="685800" y="2438400"/>
            <a:ext cx="7772400" cy="1143000"/>
          </a:xfrm>
          <a:prstGeom prst="rect">
            <a:avLst/>
          </a:prstGeom>
          <a:noFill/>
          <a:ln w="9525">
            <a:noFill/>
            <a:miter lim="800000"/>
            <a:headEnd/>
            <a:tailEnd/>
          </a:ln>
        </p:spPr>
        <p:txBody>
          <a:bodyPr anchor="ctr"/>
          <a:lstStyle/>
          <a:p>
            <a:pPr algn="ctr" rtl="0" eaLnBrk="0" fontAlgn="base" hangingPunct="0">
              <a:spcBef>
                <a:spcPct val="0"/>
              </a:spcBef>
              <a:spcAft>
                <a:spcPct val="0"/>
              </a:spcAft>
              <a:defRPr/>
            </a:pPr>
            <a:r>
              <a:rPr lang="en-US" sz="4400" kern="1200">
                <a:solidFill>
                  <a:srgbClr val="FFFFFF"/>
                </a:solidFill>
                <a:effectLst>
                  <a:outerShdw blurRad="38100" dist="38100" dir="2700000" algn="tl">
                    <a:srgbClr val="000000">
                      <a:alpha val="43137"/>
                    </a:srgbClr>
                  </a:outerShdw>
                </a:effectLst>
                <a:latin typeface="Arial" charset="0"/>
                <a:cs typeface="+mn-cs"/>
              </a:rPr>
              <a:t>Camera Culture</a:t>
            </a:r>
          </a:p>
        </p:txBody>
      </p:sp>
      <p:sp>
        <p:nvSpPr>
          <p:cNvPr id="76804" name="Rectangle 4"/>
          <p:cNvSpPr>
            <a:spLocks noChangeArrowheads="1"/>
          </p:cNvSpPr>
          <p:nvPr/>
        </p:nvSpPr>
        <p:spPr bwMode="auto">
          <a:xfrm>
            <a:off x="1371600" y="4038600"/>
            <a:ext cx="6400800" cy="1752600"/>
          </a:xfrm>
          <a:prstGeom prst="rect">
            <a:avLst/>
          </a:prstGeom>
          <a:noFill/>
          <a:ln w="9525">
            <a:noFill/>
            <a:miter lim="800000"/>
            <a:headEnd/>
            <a:tailEnd/>
          </a:ln>
        </p:spPr>
        <p:txBody>
          <a:bodyPr/>
          <a:lstStyle/>
          <a:p>
            <a:pPr algn="ctr" rtl="0" eaLnBrk="0" fontAlgn="base" hangingPunct="0">
              <a:spcBef>
                <a:spcPct val="20000"/>
              </a:spcBef>
              <a:spcAft>
                <a:spcPct val="0"/>
              </a:spcAft>
              <a:defRPr/>
            </a:pPr>
            <a:r>
              <a:rPr lang="en-US" sz="3200" kern="1200">
                <a:solidFill>
                  <a:srgbClr val="FFFFFF"/>
                </a:solidFill>
                <a:effectLst>
                  <a:outerShdw blurRad="38100" dist="38100" dir="2700000" algn="tl">
                    <a:srgbClr val="000000">
                      <a:alpha val="43137"/>
                    </a:srgbClr>
                  </a:outerShdw>
                </a:effectLst>
                <a:latin typeface="Arial" charset="0"/>
                <a:cs typeface="+mn-cs"/>
              </a:rPr>
              <a:t>Ramesh  Raskar</a:t>
            </a:r>
          </a:p>
        </p:txBody>
      </p:sp>
      <p:pic>
        <p:nvPicPr>
          <p:cNvPr id="18437" name="Picture 5"/>
          <p:cNvPicPr>
            <a:picLocks noChangeAspect="1" noChangeArrowheads="1"/>
          </p:cNvPicPr>
          <p:nvPr/>
        </p:nvPicPr>
        <p:blipFill>
          <a:blip r:embed="rId3"/>
          <a:srcRect/>
          <a:stretch>
            <a:fillRect/>
          </a:stretch>
        </p:blipFill>
        <p:spPr bwMode="auto">
          <a:xfrm>
            <a:off x="0" y="542925"/>
            <a:ext cx="9144000" cy="5976938"/>
          </a:xfrm>
          <a:prstGeom prst="rect">
            <a:avLst/>
          </a:prstGeom>
          <a:noFill/>
          <a:ln w="9525">
            <a:noFill/>
            <a:miter lim="800000"/>
            <a:headEnd/>
            <a:tailEnd/>
          </a:ln>
        </p:spPr>
      </p:pic>
      <p:sp>
        <p:nvSpPr>
          <p:cNvPr id="76806" name="Rectangle 6"/>
          <p:cNvSpPr>
            <a:spLocks noChangeArrowheads="1"/>
          </p:cNvSpPr>
          <p:nvPr/>
        </p:nvSpPr>
        <p:spPr bwMode="auto">
          <a:xfrm>
            <a:off x="990600" y="5638800"/>
            <a:ext cx="1524000" cy="2286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7" name="Text Box 7"/>
          <p:cNvSpPr txBox="1">
            <a:spLocks noChangeArrowheads="1"/>
          </p:cNvSpPr>
          <p:nvPr/>
        </p:nvSpPr>
        <p:spPr bwMode="auto">
          <a:xfrm>
            <a:off x="944563" y="5703888"/>
            <a:ext cx="1872629" cy="415498"/>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2100" kern="1200" dirty="0" smtClean="0">
                <a:solidFill>
                  <a:srgbClr val="FFFFFF"/>
                </a:solidFill>
                <a:effectLst>
                  <a:outerShdw blurRad="38100" dist="38100" dir="2700000" algn="tl">
                    <a:srgbClr val="000000">
                      <a:alpha val="43137"/>
                    </a:srgbClr>
                  </a:outerShdw>
                </a:effectLst>
                <a:latin typeface="Berlin Sans FB" pitchFamily="34" charset="0"/>
                <a:cs typeface="+mn-cs"/>
              </a:rPr>
              <a:t>MIT Media Lab</a:t>
            </a:r>
            <a:endParaRPr lang="en-US" sz="2100" kern="1200" dirty="0">
              <a:solidFill>
                <a:srgbClr val="FFFFFF"/>
              </a:solidFill>
              <a:effectLst>
                <a:outerShdw blurRad="38100" dist="38100" dir="2700000" algn="tl">
                  <a:srgbClr val="000000">
                    <a:alpha val="43137"/>
                  </a:srgbClr>
                </a:outerShdw>
              </a:effectLst>
              <a:latin typeface="Berlin Sans FB" pitchFamily="34" charset="0"/>
              <a:cs typeface="+mn-cs"/>
            </a:endParaRPr>
          </a:p>
        </p:txBody>
      </p:sp>
      <p:sp>
        <p:nvSpPr>
          <p:cNvPr id="8" name="Text Box 7"/>
          <p:cNvSpPr txBox="1">
            <a:spLocks noChangeArrowheads="1"/>
          </p:cNvSpPr>
          <p:nvPr/>
        </p:nvSpPr>
        <p:spPr bwMode="auto">
          <a:xfrm>
            <a:off x="0" y="528638"/>
            <a:ext cx="9144000" cy="1568450"/>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lgn="r" rtl="0" eaLnBrk="0" fontAlgn="base" hangingPunct="0">
              <a:spcBef>
                <a:spcPct val="0"/>
              </a:spcBef>
              <a:spcAft>
                <a:spcPct val="0"/>
              </a:spcAft>
              <a:defRPr/>
            </a:pPr>
            <a:r>
              <a:rPr lang="en-US" sz="4800" kern="1200" dirty="0">
                <a:solidFill>
                  <a:schemeClr val="bg1">
                    <a:lumMod val="75000"/>
                  </a:schemeClr>
                </a:solidFill>
                <a:effectLst>
                  <a:outerShdw blurRad="38100" dist="38100" dir="2700000" algn="tl">
                    <a:srgbClr val="000000">
                      <a:alpha val="43137"/>
                    </a:srgbClr>
                  </a:outerShdw>
                </a:effectLst>
                <a:latin typeface="Berlin Sans FB" pitchFamily="34" charset="0"/>
                <a:cs typeface="+mn-cs"/>
              </a:rPr>
              <a:t>Computational  Photography:</a:t>
            </a:r>
          </a:p>
          <a:p>
            <a:pPr algn="r" rtl="0" eaLnBrk="0" fontAlgn="base" hangingPunct="0">
              <a:spcBef>
                <a:spcPct val="0"/>
              </a:spcBef>
              <a:spcAft>
                <a:spcPct val="0"/>
              </a:spcAft>
              <a:defRPr/>
            </a:pPr>
            <a:r>
              <a:rPr lang="en-US" sz="4800" kern="1200" dirty="0">
                <a:solidFill>
                  <a:schemeClr val="bg1">
                    <a:lumMod val="75000"/>
                  </a:schemeClr>
                </a:solidFill>
                <a:effectLst>
                  <a:outerShdw blurRad="38100" dist="38100" dir="2700000" algn="tl">
                    <a:srgbClr val="000000">
                      <a:alpha val="43137"/>
                    </a:srgbClr>
                  </a:outerShdw>
                </a:effectLst>
                <a:latin typeface="Berlin Sans FB" pitchFamily="34" charset="0"/>
                <a:cs typeface="+mn-cs"/>
              </a:rPr>
              <a:t>Advanced  Topics</a:t>
            </a:r>
          </a:p>
        </p:txBody>
      </p:sp>
      <p:sp>
        <p:nvSpPr>
          <p:cNvPr id="10" name="Text Box 7"/>
          <p:cNvSpPr txBox="1">
            <a:spLocks noChangeArrowheads="1"/>
          </p:cNvSpPr>
          <p:nvPr/>
        </p:nvSpPr>
        <p:spPr bwMode="auto">
          <a:xfrm>
            <a:off x="0" y="2590800"/>
            <a:ext cx="9144000" cy="830997"/>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rtl="0" eaLnBrk="0" fontAlgn="base" hangingPunct="0">
              <a:spcBef>
                <a:spcPct val="0"/>
              </a:spcBef>
              <a:spcAft>
                <a:spcPct val="0"/>
              </a:spcAft>
              <a:defRPr/>
            </a:pPr>
            <a:r>
              <a:rPr lang="en-US" sz="4800" kern="1200" dirty="0" smtClean="0">
                <a:solidFill>
                  <a:srgbClr val="FFFF00"/>
                </a:solidFill>
                <a:effectLst>
                  <a:outerShdw blurRad="38100" dist="38100" dir="2700000" algn="tl">
                    <a:srgbClr val="000000">
                      <a:alpha val="43137"/>
                    </a:srgbClr>
                  </a:outerShdw>
                </a:effectLst>
                <a:latin typeface="Berlin Sans FB" pitchFamily="34" charset="0"/>
                <a:cs typeface="+mn-cs"/>
              </a:rPr>
              <a:t>     Optics: </a:t>
            </a:r>
            <a:r>
              <a:rPr lang="en-US" sz="4800" kern="1200" dirty="0" err="1" smtClean="0">
                <a:solidFill>
                  <a:srgbClr val="FFFF00"/>
                </a:solidFill>
                <a:effectLst>
                  <a:outerShdw blurRad="38100" dist="38100" dir="2700000" algn="tl">
                    <a:srgbClr val="000000">
                      <a:alpha val="43137"/>
                    </a:srgbClr>
                  </a:outerShdw>
                </a:effectLst>
                <a:latin typeface="Berlin Sans FB" pitchFamily="34" charset="0"/>
                <a:cs typeface="+mn-cs"/>
              </a:rPr>
              <a:t>Computatble</a:t>
            </a:r>
            <a:r>
              <a:rPr lang="en-US" sz="4800" kern="1200" dirty="0" smtClean="0">
                <a:solidFill>
                  <a:srgbClr val="FFFF00"/>
                </a:solidFill>
                <a:effectLst>
                  <a:outerShdw blurRad="38100" dist="38100" dir="2700000" algn="tl">
                    <a:srgbClr val="000000">
                      <a:alpha val="43137"/>
                    </a:srgbClr>
                  </a:outerShdw>
                </a:effectLst>
                <a:latin typeface="Berlin Sans FB" pitchFamily="34" charset="0"/>
                <a:cs typeface="+mn-cs"/>
              </a:rPr>
              <a:t> Extensions</a:t>
            </a:r>
            <a:endParaRPr lang="en-US" sz="4800" kern="1200" dirty="0">
              <a:solidFill>
                <a:srgbClr val="FFFF00"/>
              </a:solidFill>
              <a:effectLst>
                <a:outerShdw blurRad="38100" dist="38100" dir="2700000" algn="tl">
                  <a:srgbClr val="000000">
                    <a:alpha val="43137"/>
                  </a:srgbClr>
                </a:outerShdw>
              </a:effectLst>
              <a:latin typeface="Berlin Sans FB" pitchFamily="34" charset="0"/>
              <a:cs typeface="+mn-cs"/>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Depth Invariant Blur</a:t>
            </a:r>
          </a:p>
        </p:txBody>
      </p:sp>
      <p:sp>
        <p:nvSpPr>
          <p:cNvPr id="133123"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pic>
        <p:nvPicPr>
          <p:cNvPr id="133124" name="Picture 11" descr="Picture1"/>
          <p:cNvPicPr>
            <a:picLocks noChangeAspect="1" noChangeArrowheads="1"/>
          </p:cNvPicPr>
          <p:nvPr/>
        </p:nvPicPr>
        <p:blipFill>
          <a:blip r:embed="rId3"/>
          <a:srcRect/>
          <a:stretch>
            <a:fillRect/>
          </a:stretch>
        </p:blipFill>
        <p:spPr bwMode="auto">
          <a:xfrm>
            <a:off x="901700" y="2197100"/>
            <a:ext cx="3236913" cy="1954213"/>
          </a:xfrm>
          <a:prstGeom prst="rect">
            <a:avLst/>
          </a:prstGeom>
          <a:noFill/>
          <a:ln w="9525">
            <a:noFill/>
            <a:miter lim="800000"/>
            <a:headEnd/>
            <a:tailEnd/>
          </a:ln>
        </p:spPr>
      </p:pic>
      <p:pic>
        <p:nvPicPr>
          <p:cNvPr id="133125" name="Picture 12" descr="Picture2"/>
          <p:cNvPicPr>
            <a:picLocks noChangeAspect="1" noChangeArrowheads="1"/>
          </p:cNvPicPr>
          <p:nvPr/>
        </p:nvPicPr>
        <p:blipFill>
          <a:blip r:embed="rId4"/>
          <a:srcRect/>
          <a:stretch>
            <a:fillRect/>
          </a:stretch>
        </p:blipFill>
        <p:spPr bwMode="auto">
          <a:xfrm>
            <a:off x="5062538" y="2200275"/>
            <a:ext cx="3252787" cy="1963738"/>
          </a:xfrm>
          <a:prstGeom prst="rect">
            <a:avLst/>
          </a:prstGeom>
          <a:noFill/>
          <a:ln w="9525">
            <a:noFill/>
            <a:miter lim="800000"/>
            <a:headEnd/>
            <a:tailEnd/>
          </a:ln>
        </p:spPr>
      </p:pic>
      <p:pic>
        <p:nvPicPr>
          <p:cNvPr id="133126" name="Picture 13" descr="Picture3"/>
          <p:cNvPicPr>
            <a:picLocks noChangeAspect="1" noChangeArrowheads="1"/>
          </p:cNvPicPr>
          <p:nvPr/>
        </p:nvPicPr>
        <p:blipFill>
          <a:blip r:embed="rId5"/>
          <a:srcRect/>
          <a:stretch>
            <a:fillRect/>
          </a:stretch>
        </p:blipFill>
        <p:spPr bwMode="auto">
          <a:xfrm>
            <a:off x="914400" y="4419600"/>
            <a:ext cx="3198813" cy="2009775"/>
          </a:xfrm>
          <a:prstGeom prst="rect">
            <a:avLst/>
          </a:prstGeom>
          <a:noFill/>
          <a:ln w="9525">
            <a:noFill/>
            <a:miter lim="800000"/>
            <a:headEnd/>
            <a:tailEnd/>
          </a:ln>
        </p:spPr>
      </p:pic>
      <p:pic>
        <p:nvPicPr>
          <p:cNvPr id="133127" name="Picture 14" descr="Picture4"/>
          <p:cNvPicPr>
            <a:picLocks noChangeAspect="1" noChangeArrowheads="1"/>
          </p:cNvPicPr>
          <p:nvPr/>
        </p:nvPicPr>
        <p:blipFill>
          <a:blip r:embed="rId6"/>
          <a:srcRect/>
          <a:stretch>
            <a:fillRect/>
          </a:stretch>
        </p:blipFill>
        <p:spPr bwMode="auto">
          <a:xfrm>
            <a:off x="5105400" y="4419600"/>
            <a:ext cx="3198813" cy="2009775"/>
          </a:xfrm>
          <a:prstGeom prst="rect">
            <a:avLst/>
          </a:prstGeom>
          <a:noFill/>
          <a:ln w="9525">
            <a:noFill/>
            <a:miter lim="800000"/>
            <a:headEnd/>
            <a:tailEnd/>
          </a:ln>
        </p:spPr>
      </p:pic>
      <p:sp>
        <p:nvSpPr>
          <p:cNvPr id="133128" name="Oval 18"/>
          <p:cNvSpPr>
            <a:spLocks noChangeArrowheads="1"/>
          </p:cNvSpPr>
          <p:nvPr/>
        </p:nvSpPr>
        <p:spPr bwMode="auto">
          <a:xfrm>
            <a:off x="7645400" y="2882900"/>
            <a:ext cx="304800" cy="304800"/>
          </a:xfrm>
          <a:prstGeom prst="ellipse">
            <a:avLst/>
          </a:prstGeom>
          <a:noFill/>
          <a:ln w="28575">
            <a:solidFill>
              <a:srgbClr val="FF0000"/>
            </a:solidFill>
            <a:round/>
            <a:headEnd/>
            <a:tailEnd/>
          </a:ln>
        </p:spPr>
        <p:txBody>
          <a:bodyPr wrap="none" anchor="ctr"/>
          <a:lstStyle/>
          <a:p>
            <a:endParaRPr lang="en-US" sz="2400">
              <a:solidFill>
                <a:srgbClr val="FFFF99"/>
              </a:solidFill>
              <a:latin typeface="Palatino Linotype" pitchFamily="18" charset="0"/>
            </a:endParaRPr>
          </a:p>
        </p:txBody>
      </p:sp>
      <p:sp>
        <p:nvSpPr>
          <p:cNvPr id="133129" name="Oval 19"/>
          <p:cNvSpPr>
            <a:spLocks noChangeArrowheads="1"/>
          </p:cNvSpPr>
          <p:nvPr/>
        </p:nvSpPr>
        <p:spPr bwMode="auto">
          <a:xfrm>
            <a:off x="5791200" y="4267200"/>
            <a:ext cx="2057400" cy="2133600"/>
          </a:xfrm>
          <a:prstGeom prst="ellipse">
            <a:avLst/>
          </a:prstGeom>
          <a:noFill/>
          <a:ln w="28575">
            <a:solidFill>
              <a:srgbClr val="FF0000"/>
            </a:solidFill>
            <a:round/>
            <a:headEnd/>
            <a:tailEnd/>
          </a:ln>
        </p:spPr>
        <p:txBody>
          <a:bodyPr wrap="none" anchor="ctr"/>
          <a:lstStyle/>
          <a:p>
            <a:endParaRPr lang="en-US" sz="2400">
              <a:solidFill>
                <a:srgbClr val="FFFF99"/>
              </a:solidFill>
              <a:latin typeface="Palatino Linotype" pitchFamily="18" charset="0"/>
            </a:endParaRPr>
          </a:p>
        </p:txBody>
      </p:sp>
      <p:sp>
        <p:nvSpPr>
          <p:cNvPr id="133130" name="Line 20"/>
          <p:cNvSpPr>
            <a:spLocks noChangeShapeType="1"/>
          </p:cNvSpPr>
          <p:nvPr/>
        </p:nvSpPr>
        <p:spPr bwMode="auto">
          <a:xfrm flipV="1">
            <a:off x="7162800" y="3175000"/>
            <a:ext cx="533400" cy="1168400"/>
          </a:xfrm>
          <a:prstGeom prst="line">
            <a:avLst/>
          </a:prstGeom>
          <a:noFill/>
          <a:ln w="28575">
            <a:solidFill>
              <a:srgbClr val="FF0000"/>
            </a:solidFill>
            <a:round/>
            <a:headEnd/>
            <a:tailEnd type="triangle" w="med" len="med"/>
          </a:ln>
        </p:spPr>
        <p:txBody>
          <a:bodyPr/>
          <a:lstStyle/>
          <a:p>
            <a:endParaRPr lang="en-US"/>
          </a:p>
        </p:txBody>
      </p:sp>
      <p:sp>
        <p:nvSpPr>
          <p:cNvPr id="133131" name="Text Box 21"/>
          <p:cNvSpPr txBox="1">
            <a:spLocks noChangeArrowheads="1"/>
          </p:cNvSpPr>
          <p:nvPr/>
        </p:nvSpPr>
        <p:spPr bwMode="auto">
          <a:xfrm>
            <a:off x="914400" y="1358900"/>
            <a:ext cx="3124200" cy="396875"/>
          </a:xfrm>
          <a:prstGeom prst="rect">
            <a:avLst/>
          </a:prstGeom>
          <a:noFill/>
          <a:ln w="9525">
            <a:noFill/>
            <a:miter lim="800000"/>
            <a:headEnd/>
            <a:tailEnd/>
          </a:ln>
        </p:spPr>
        <p:txBody>
          <a:bodyPr>
            <a:spAutoFit/>
          </a:bodyPr>
          <a:lstStyle/>
          <a:p>
            <a:pPr algn="ctr">
              <a:spcBef>
                <a:spcPct val="50000"/>
              </a:spcBef>
            </a:pPr>
            <a:r>
              <a:rPr lang="en-US" sz="2000">
                <a:solidFill>
                  <a:srgbClr val="FFFF99"/>
                </a:solidFill>
                <a:latin typeface="Palatino Linotype" pitchFamily="18" charset="0"/>
                <a:cs typeface="Arial" charset="0"/>
              </a:rPr>
              <a:t>Conventional System </a:t>
            </a:r>
          </a:p>
        </p:txBody>
      </p:sp>
      <p:sp>
        <p:nvSpPr>
          <p:cNvPr id="133132" name="Text Box 22"/>
          <p:cNvSpPr txBox="1">
            <a:spLocks noChangeArrowheads="1"/>
          </p:cNvSpPr>
          <p:nvPr/>
        </p:nvSpPr>
        <p:spPr bwMode="auto">
          <a:xfrm>
            <a:off x="4800600" y="1358900"/>
            <a:ext cx="3581400" cy="396875"/>
          </a:xfrm>
          <a:prstGeom prst="rect">
            <a:avLst/>
          </a:prstGeom>
          <a:noFill/>
          <a:ln w="9525">
            <a:noFill/>
            <a:miter lim="800000"/>
            <a:headEnd/>
            <a:tailEnd/>
          </a:ln>
        </p:spPr>
        <p:txBody>
          <a:bodyPr>
            <a:spAutoFit/>
          </a:bodyPr>
          <a:lstStyle/>
          <a:p>
            <a:pPr algn="ctr">
              <a:spcBef>
                <a:spcPct val="50000"/>
              </a:spcBef>
            </a:pPr>
            <a:r>
              <a:rPr lang="en-US" sz="2000">
                <a:solidFill>
                  <a:srgbClr val="FFFF99"/>
                </a:solidFill>
                <a:latin typeface="Palatino Linotype" pitchFamily="18" charset="0"/>
                <a:cs typeface="Arial" charset="0"/>
              </a:rPr>
              <a:t>Wavefront Coded System </a:t>
            </a:r>
          </a:p>
        </p:txBody>
      </p:sp>
      <p:sp>
        <p:nvSpPr>
          <p:cNvPr id="133133" name="Oval 24"/>
          <p:cNvSpPr>
            <a:spLocks noChangeArrowheads="1"/>
          </p:cNvSpPr>
          <p:nvPr/>
        </p:nvSpPr>
        <p:spPr bwMode="auto">
          <a:xfrm>
            <a:off x="3441700" y="2882900"/>
            <a:ext cx="304800" cy="304800"/>
          </a:xfrm>
          <a:prstGeom prst="ellipse">
            <a:avLst/>
          </a:prstGeom>
          <a:noFill/>
          <a:ln w="28575">
            <a:solidFill>
              <a:srgbClr val="FF0000"/>
            </a:solidFill>
            <a:round/>
            <a:headEnd/>
            <a:tailEnd/>
          </a:ln>
        </p:spPr>
        <p:txBody>
          <a:bodyPr wrap="none" anchor="ctr"/>
          <a:lstStyle/>
          <a:p>
            <a:endParaRPr lang="en-US" sz="2400">
              <a:solidFill>
                <a:srgbClr val="FFFF99"/>
              </a:solidFill>
              <a:latin typeface="Palatino Linotype" pitchFamily="18" charset="0"/>
            </a:endParaRPr>
          </a:p>
        </p:txBody>
      </p:sp>
      <p:sp>
        <p:nvSpPr>
          <p:cNvPr id="133134" name="Oval 25"/>
          <p:cNvSpPr>
            <a:spLocks noChangeArrowheads="1"/>
          </p:cNvSpPr>
          <p:nvPr/>
        </p:nvSpPr>
        <p:spPr bwMode="auto">
          <a:xfrm>
            <a:off x="1587500" y="4267200"/>
            <a:ext cx="2057400" cy="2133600"/>
          </a:xfrm>
          <a:prstGeom prst="ellipse">
            <a:avLst/>
          </a:prstGeom>
          <a:noFill/>
          <a:ln w="28575">
            <a:solidFill>
              <a:srgbClr val="FF0000"/>
            </a:solidFill>
            <a:round/>
            <a:headEnd/>
            <a:tailEnd/>
          </a:ln>
        </p:spPr>
        <p:txBody>
          <a:bodyPr wrap="none" anchor="ctr"/>
          <a:lstStyle/>
          <a:p>
            <a:endParaRPr lang="en-US" sz="2400">
              <a:solidFill>
                <a:srgbClr val="FFFF99"/>
              </a:solidFill>
              <a:latin typeface="Palatino Linotype" pitchFamily="18" charset="0"/>
            </a:endParaRPr>
          </a:p>
        </p:txBody>
      </p:sp>
      <p:sp>
        <p:nvSpPr>
          <p:cNvPr id="133135" name="Line 26"/>
          <p:cNvSpPr>
            <a:spLocks noChangeShapeType="1"/>
          </p:cNvSpPr>
          <p:nvPr/>
        </p:nvSpPr>
        <p:spPr bwMode="auto">
          <a:xfrm flipV="1">
            <a:off x="2959100" y="3175000"/>
            <a:ext cx="533400" cy="1168400"/>
          </a:xfrm>
          <a:prstGeom prst="line">
            <a:avLst/>
          </a:prstGeom>
          <a:noFill/>
          <a:ln w="28575">
            <a:solidFill>
              <a:srgbClr val="FF0000"/>
            </a:solidFill>
            <a:round/>
            <a:headEnd/>
            <a:tailEnd type="triangle" w="med" len="med"/>
          </a:ln>
        </p:spPr>
        <p:txBody>
          <a:bodyPr/>
          <a:lstStyle/>
          <a:p>
            <a:endParaRPr lang="en-US"/>
          </a:p>
        </p:txBody>
      </p:sp>
      <p:sp>
        <p:nvSpPr>
          <p:cNvPr id="16" name="TextBox 15"/>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Point Spread Functions</a:t>
            </a:r>
          </a:p>
        </p:txBody>
      </p:sp>
      <p:sp>
        <p:nvSpPr>
          <p:cNvPr id="135171"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pic>
        <p:nvPicPr>
          <p:cNvPr id="135172" name="Picture 16"/>
          <p:cNvPicPr>
            <a:picLocks noChangeAspect="1" noChangeArrowheads="1"/>
          </p:cNvPicPr>
          <p:nvPr/>
        </p:nvPicPr>
        <p:blipFill>
          <a:blip r:embed="rId3"/>
          <a:srcRect/>
          <a:stretch>
            <a:fillRect/>
          </a:stretch>
        </p:blipFill>
        <p:spPr bwMode="auto">
          <a:xfrm>
            <a:off x="2095500" y="1643063"/>
            <a:ext cx="5003800" cy="4938712"/>
          </a:xfrm>
          <a:prstGeom prst="rect">
            <a:avLst/>
          </a:prstGeom>
          <a:noFill/>
          <a:ln w="9525">
            <a:noFill/>
            <a:miter lim="800000"/>
            <a:headEnd/>
            <a:tailEnd/>
          </a:ln>
        </p:spPr>
      </p:pic>
      <p:sp>
        <p:nvSpPr>
          <p:cNvPr id="135173" name="Text Box 17"/>
          <p:cNvSpPr txBox="1">
            <a:spLocks noChangeArrowheads="1"/>
          </p:cNvSpPr>
          <p:nvPr/>
        </p:nvSpPr>
        <p:spPr bwMode="auto">
          <a:xfrm>
            <a:off x="2400300" y="1257300"/>
            <a:ext cx="1524000" cy="366713"/>
          </a:xfrm>
          <a:prstGeom prst="rect">
            <a:avLst/>
          </a:prstGeom>
          <a:noFill/>
          <a:ln w="9525">
            <a:noFill/>
            <a:miter lim="800000"/>
            <a:headEnd/>
            <a:tailEnd/>
          </a:ln>
        </p:spPr>
        <p:txBody>
          <a:bodyPr>
            <a:spAutoFit/>
          </a:bodyPr>
          <a:lstStyle/>
          <a:p>
            <a:pPr algn="ctr">
              <a:spcBef>
                <a:spcPct val="50000"/>
              </a:spcBef>
            </a:pPr>
            <a:r>
              <a:rPr lang="en-US">
                <a:solidFill>
                  <a:srgbClr val="FFFF99"/>
                </a:solidFill>
                <a:latin typeface="Palatino Linotype" pitchFamily="18" charset="0"/>
                <a:cs typeface="Arial" charset="0"/>
              </a:rPr>
              <a:t>Focused</a:t>
            </a:r>
          </a:p>
        </p:txBody>
      </p:sp>
      <p:sp>
        <p:nvSpPr>
          <p:cNvPr id="135174" name="Text Box 18"/>
          <p:cNvSpPr txBox="1">
            <a:spLocks noChangeArrowheads="1"/>
          </p:cNvSpPr>
          <p:nvPr/>
        </p:nvSpPr>
        <p:spPr bwMode="auto">
          <a:xfrm>
            <a:off x="5232400" y="1270000"/>
            <a:ext cx="1676400" cy="366713"/>
          </a:xfrm>
          <a:prstGeom prst="rect">
            <a:avLst/>
          </a:prstGeom>
          <a:noFill/>
          <a:ln w="9525">
            <a:noFill/>
            <a:miter lim="800000"/>
            <a:headEnd/>
            <a:tailEnd/>
          </a:ln>
        </p:spPr>
        <p:txBody>
          <a:bodyPr>
            <a:spAutoFit/>
          </a:bodyPr>
          <a:lstStyle/>
          <a:p>
            <a:pPr algn="ctr">
              <a:spcBef>
                <a:spcPct val="50000"/>
              </a:spcBef>
            </a:pPr>
            <a:r>
              <a:rPr lang="en-US">
                <a:solidFill>
                  <a:srgbClr val="FFFF99"/>
                </a:solidFill>
                <a:latin typeface="Palatino Linotype" pitchFamily="18" charset="0"/>
                <a:cs typeface="Arial" charset="0"/>
              </a:rPr>
              <a:t>Defocused</a:t>
            </a:r>
          </a:p>
        </p:txBody>
      </p:sp>
      <p:sp>
        <p:nvSpPr>
          <p:cNvPr id="135175" name="Text Box 19"/>
          <p:cNvSpPr txBox="1">
            <a:spLocks noChangeArrowheads="1"/>
          </p:cNvSpPr>
          <p:nvPr/>
        </p:nvSpPr>
        <p:spPr bwMode="auto">
          <a:xfrm>
            <a:off x="7123113" y="1930400"/>
            <a:ext cx="458787" cy="1752600"/>
          </a:xfrm>
          <a:prstGeom prst="rect">
            <a:avLst/>
          </a:prstGeom>
          <a:noFill/>
          <a:ln w="9525">
            <a:noFill/>
            <a:miter lim="800000"/>
            <a:headEnd/>
            <a:tailEnd/>
          </a:ln>
        </p:spPr>
        <p:txBody>
          <a:bodyPr vert="eaVert">
            <a:spAutoFit/>
          </a:bodyPr>
          <a:lstStyle/>
          <a:p>
            <a:pPr>
              <a:spcBef>
                <a:spcPct val="50000"/>
              </a:spcBef>
            </a:pPr>
            <a:r>
              <a:rPr lang="en-US">
                <a:solidFill>
                  <a:srgbClr val="FFFF99"/>
                </a:solidFill>
                <a:latin typeface="Palatino Linotype" pitchFamily="18" charset="0"/>
                <a:cs typeface="Arial" charset="0"/>
              </a:rPr>
              <a:t>Conventional</a:t>
            </a:r>
          </a:p>
        </p:txBody>
      </p:sp>
      <p:sp>
        <p:nvSpPr>
          <p:cNvPr id="135176" name="Text Box 20"/>
          <p:cNvSpPr txBox="1">
            <a:spLocks noChangeArrowheads="1"/>
          </p:cNvSpPr>
          <p:nvPr/>
        </p:nvSpPr>
        <p:spPr bwMode="auto">
          <a:xfrm>
            <a:off x="7123113" y="4356100"/>
            <a:ext cx="458787" cy="2286000"/>
          </a:xfrm>
          <a:prstGeom prst="rect">
            <a:avLst/>
          </a:prstGeom>
          <a:noFill/>
          <a:ln w="9525">
            <a:noFill/>
            <a:miter lim="800000"/>
            <a:headEnd/>
            <a:tailEnd/>
          </a:ln>
        </p:spPr>
        <p:txBody>
          <a:bodyPr vert="eaVert">
            <a:spAutoFit/>
          </a:bodyPr>
          <a:lstStyle/>
          <a:p>
            <a:pPr>
              <a:spcBef>
                <a:spcPct val="50000"/>
              </a:spcBef>
            </a:pPr>
            <a:r>
              <a:rPr lang="en-US">
                <a:solidFill>
                  <a:srgbClr val="FFFF99"/>
                </a:solidFill>
                <a:latin typeface="Palatino Linotype" pitchFamily="18" charset="0"/>
                <a:cs typeface="Arial" charset="0"/>
              </a:rPr>
              <a:t>Wavefront Coded</a:t>
            </a:r>
          </a:p>
        </p:txBody>
      </p:sp>
      <p:sp>
        <p:nvSpPr>
          <p:cNvPr id="9" name="TextBox 8"/>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5800" y="76200"/>
            <a:ext cx="7772400" cy="838200"/>
          </a:xfrm>
        </p:spPr>
        <p:txBody>
          <a:bodyPr lIns="92075" tIns="46038" rIns="92075" bIns="46038"/>
          <a:lstStyle/>
          <a:p>
            <a:r>
              <a:rPr lang="en-US" sz="2800" smtClean="0">
                <a:solidFill>
                  <a:srgbClr val="FF9900"/>
                </a:solidFill>
                <a:latin typeface="Palatino Linotype" pitchFamily="18" charset="0"/>
              </a:rPr>
              <a:t>Example</a:t>
            </a:r>
          </a:p>
        </p:txBody>
      </p:sp>
      <p:sp>
        <p:nvSpPr>
          <p:cNvPr id="137219" name="Line 3"/>
          <p:cNvSpPr>
            <a:spLocks noChangeShapeType="1"/>
          </p:cNvSpPr>
          <p:nvPr/>
        </p:nvSpPr>
        <p:spPr bwMode="auto">
          <a:xfrm>
            <a:off x="673100" y="927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pic>
        <p:nvPicPr>
          <p:cNvPr id="137220" name="Picture 9"/>
          <p:cNvPicPr>
            <a:picLocks noChangeAspect="1" noChangeArrowheads="1"/>
          </p:cNvPicPr>
          <p:nvPr/>
        </p:nvPicPr>
        <p:blipFill>
          <a:blip r:embed="rId3">
            <a:lum bright="6000"/>
          </a:blip>
          <a:srcRect/>
          <a:stretch>
            <a:fillRect/>
          </a:stretch>
        </p:blipFill>
        <p:spPr bwMode="auto">
          <a:xfrm>
            <a:off x="738188" y="2133600"/>
            <a:ext cx="3570287" cy="1860550"/>
          </a:xfrm>
          <a:prstGeom prst="rect">
            <a:avLst/>
          </a:prstGeom>
          <a:noFill/>
          <a:ln w="9525">
            <a:noFill/>
            <a:miter lim="800000"/>
            <a:headEnd/>
            <a:tailEnd/>
          </a:ln>
        </p:spPr>
      </p:pic>
      <p:pic>
        <p:nvPicPr>
          <p:cNvPr id="137221" name="Picture 11"/>
          <p:cNvPicPr>
            <a:picLocks noChangeAspect="1" noChangeArrowheads="1"/>
          </p:cNvPicPr>
          <p:nvPr/>
        </p:nvPicPr>
        <p:blipFill>
          <a:blip r:embed="rId4">
            <a:lum bright="6000" contrast="6000"/>
          </a:blip>
          <a:srcRect/>
          <a:stretch>
            <a:fillRect/>
          </a:stretch>
        </p:blipFill>
        <p:spPr bwMode="auto">
          <a:xfrm>
            <a:off x="774700" y="4475163"/>
            <a:ext cx="3482975" cy="1887537"/>
          </a:xfrm>
          <a:prstGeom prst="rect">
            <a:avLst/>
          </a:prstGeom>
          <a:noFill/>
          <a:ln w="9525">
            <a:noFill/>
            <a:miter lim="800000"/>
            <a:headEnd/>
            <a:tailEnd/>
          </a:ln>
        </p:spPr>
      </p:pic>
      <p:sp>
        <p:nvSpPr>
          <p:cNvPr id="137222" name="Text Box 13"/>
          <p:cNvSpPr txBox="1">
            <a:spLocks noChangeArrowheads="1"/>
          </p:cNvSpPr>
          <p:nvPr/>
        </p:nvSpPr>
        <p:spPr bwMode="auto">
          <a:xfrm>
            <a:off x="914400" y="1155700"/>
            <a:ext cx="3124200" cy="396875"/>
          </a:xfrm>
          <a:prstGeom prst="rect">
            <a:avLst/>
          </a:prstGeom>
          <a:noFill/>
          <a:ln w="9525">
            <a:noFill/>
            <a:miter lim="800000"/>
            <a:headEnd/>
            <a:tailEnd/>
          </a:ln>
        </p:spPr>
        <p:txBody>
          <a:bodyPr>
            <a:spAutoFit/>
          </a:bodyPr>
          <a:lstStyle/>
          <a:p>
            <a:pPr algn="ctr">
              <a:spcBef>
                <a:spcPct val="50000"/>
              </a:spcBef>
            </a:pPr>
            <a:r>
              <a:rPr lang="en-US" sz="2000">
                <a:solidFill>
                  <a:srgbClr val="FFCC00"/>
                </a:solidFill>
                <a:latin typeface="Palatino Linotype" pitchFamily="18" charset="0"/>
                <a:cs typeface="Arial" charset="0"/>
              </a:rPr>
              <a:t>Conventional System </a:t>
            </a:r>
          </a:p>
        </p:txBody>
      </p:sp>
      <p:sp>
        <p:nvSpPr>
          <p:cNvPr id="137223" name="Text Box 15"/>
          <p:cNvSpPr txBox="1">
            <a:spLocks noChangeArrowheads="1"/>
          </p:cNvSpPr>
          <p:nvPr/>
        </p:nvSpPr>
        <p:spPr bwMode="auto">
          <a:xfrm>
            <a:off x="1562100" y="1714500"/>
            <a:ext cx="2057400" cy="366713"/>
          </a:xfrm>
          <a:prstGeom prst="rect">
            <a:avLst/>
          </a:prstGeom>
          <a:noFill/>
          <a:ln w="9525">
            <a:noFill/>
            <a:miter lim="800000"/>
            <a:headEnd/>
            <a:tailEnd/>
          </a:ln>
        </p:spPr>
        <p:txBody>
          <a:bodyPr>
            <a:spAutoFit/>
          </a:bodyPr>
          <a:lstStyle/>
          <a:p>
            <a:pPr>
              <a:spcBef>
                <a:spcPct val="50000"/>
              </a:spcBef>
            </a:pPr>
            <a:r>
              <a:rPr lang="en-US">
                <a:solidFill>
                  <a:srgbClr val="FFFF99"/>
                </a:solidFill>
                <a:latin typeface="Palatino Linotype" pitchFamily="18" charset="0"/>
                <a:cs typeface="Arial" charset="0"/>
              </a:rPr>
              <a:t>Open Aperture</a:t>
            </a:r>
          </a:p>
        </p:txBody>
      </p:sp>
      <p:sp>
        <p:nvSpPr>
          <p:cNvPr id="137224" name="Text Box 16"/>
          <p:cNvSpPr txBox="1">
            <a:spLocks noChangeArrowheads="1"/>
          </p:cNvSpPr>
          <p:nvPr/>
        </p:nvSpPr>
        <p:spPr bwMode="auto">
          <a:xfrm>
            <a:off x="1638300" y="4064000"/>
            <a:ext cx="2057400" cy="366713"/>
          </a:xfrm>
          <a:prstGeom prst="rect">
            <a:avLst/>
          </a:prstGeom>
          <a:noFill/>
          <a:ln w="9525">
            <a:noFill/>
            <a:miter lim="800000"/>
            <a:headEnd/>
            <a:tailEnd/>
          </a:ln>
        </p:spPr>
        <p:txBody>
          <a:bodyPr>
            <a:spAutoFit/>
          </a:bodyPr>
          <a:lstStyle/>
          <a:p>
            <a:pPr>
              <a:spcBef>
                <a:spcPct val="50000"/>
              </a:spcBef>
            </a:pPr>
            <a:r>
              <a:rPr lang="en-US">
                <a:solidFill>
                  <a:srgbClr val="FFFF99"/>
                </a:solidFill>
                <a:latin typeface="Palatino Linotype" pitchFamily="18" charset="0"/>
                <a:cs typeface="Arial" charset="0"/>
              </a:rPr>
              <a:t>Stopped Down</a:t>
            </a:r>
          </a:p>
        </p:txBody>
      </p:sp>
      <p:grpSp>
        <p:nvGrpSpPr>
          <p:cNvPr id="2" name="Group 21"/>
          <p:cNvGrpSpPr>
            <a:grpSpLocks/>
          </p:cNvGrpSpPr>
          <p:nvPr/>
        </p:nvGrpSpPr>
        <p:grpSpPr bwMode="auto">
          <a:xfrm>
            <a:off x="4826000" y="1155700"/>
            <a:ext cx="3581400" cy="5200650"/>
            <a:chOff x="3040" y="728"/>
            <a:chExt cx="2256" cy="3276"/>
          </a:xfrm>
        </p:grpSpPr>
        <p:pic>
          <p:nvPicPr>
            <p:cNvPr id="137227" name="Picture 10"/>
            <p:cNvPicPr>
              <a:picLocks noChangeAspect="1" noChangeArrowheads="1"/>
            </p:cNvPicPr>
            <p:nvPr/>
          </p:nvPicPr>
          <p:blipFill>
            <a:blip r:embed="rId5">
              <a:lum bright="6000"/>
            </a:blip>
            <a:srcRect/>
            <a:stretch>
              <a:fillRect/>
            </a:stretch>
          </p:blipFill>
          <p:spPr bwMode="auto">
            <a:xfrm>
              <a:off x="3046" y="1344"/>
              <a:ext cx="2250" cy="1172"/>
            </a:xfrm>
            <a:prstGeom prst="rect">
              <a:avLst/>
            </a:prstGeom>
            <a:noFill/>
            <a:ln w="9525">
              <a:noFill/>
              <a:miter lim="800000"/>
              <a:headEnd/>
              <a:tailEnd/>
            </a:ln>
          </p:spPr>
        </p:pic>
        <p:pic>
          <p:nvPicPr>
            <p:cNvPr id="137228" name="Picture 12"/>
            <p:cNvPicPr>
              <a:picLocks noChangeAspect="1" noChangeArrowheads="1"/>
            </p:cNvPicPr>
            <p:nvPr/>
          </p:nvPicPr>
          <p:blipFill>
            <a:blip r:embed="rId6">
              <a:lum bright="6000"/>
            </a:blip>
            <a:srcRect/>
            <a:stretch>
              <a:fillRect/>
            </a:stretch>
          </p:blipFill>
          <p:spPr bwMode="auto">
            <a:xfrm>
              <a:off x="3072" y="2811"/>
              <a:ext cx="2202" cy="1193"/>
            </a:xfrm>
            <a:prstGeom prst="rect">
              <a:avLst/>
            </a:prstGeom>
            <a:noFill/>
            <a:ln w="9525">
              <a:noFill/>
              <a:miter lim="800000"/>
              <a:headEnd/>
              <a:tailEnd/>
            </a:ln>
          </p:spPr>
        </p:pic>
        <p:sp>
          <p:nvSpPr>
            <p:cNvPr id="137229" name="Text Box 14"/>
            <p:cNvSpPr txBox="1">
              <a:spLocks noChangeArrowheads="1"/>
            </p:cNvSpPr>
            <p:nvPr/>
          </p:nvSpPr>
          <p:spPr bwMode="auto">
            <a:xfrm>
              <a:off x="3040" y="728"/>
              <a:ext cx="2256" cy="250"/>
            </a:xfrm>
            <a:prstGeom prst="rect">
              <a:avLst/>
            </a:prstGeom>
            <a:noFill/>
            <a:ln w="9525">
              <a:noFill/>
              <a:miter lim="800000"/>
              <a:headEnd/>
              <a:tailEnd/>
            </a:ln>
          </p:spPr>
          <p:txBody>
            <a:bodyPr>
              <a:spAutoFit/>
            </a:bodyPr>
            <a:lstStyle/>
            <a:p>
              <a:pPr algn="ctr">
                <a:spcBef>
                  <a:spcPct val="50000"/>
                </a:spcBef>
              </a:pPr>
              <a:r>
                <a:rPr lang="en-US" sz="2000">
                  <a:solidFill>
                    <a:srgbClr val="FFCC00"/>
                  </a:solidFill>
                  <a:latin typeface="Palatino Linotype" pitchFamily="18" charset="0"/>
                  <a:cs typeface="Arial" charset="0"/>
                </a:rPr>
                <a:t>Wavefront Coded System </a:t>
              </a:r>
            </a:p>
          </p:txBody>
        </p:sp>
        <p:sp>
          <p:nvSpPr>
            <p:cNvPr id="137230" name="Text Box 17"/>
            <p:cNvSpPr txBox="1">
              <a:spLocks noChangeArrowheads="1"/>
            </p:cNvSpPr>
            <p:nvPr/>
          </p:nvSpPr>
          <p:spPr bwMode="auto">
            <a:xfrm>
              <a:off x="3576" y="1080"/>
              <a:ext cx="1296" cy="231"/>
            </a:xfrm>
            <a:prstGeom prst="rect">
              <a:avLst/>
            </a:prstGeom>
            <a:noFill/>
            <a:ln w="9525">
              <a:noFill/>
              <a:miter lim="800000"/>
              <a:headEnd/>
              <a:tailEnd/>
            </a:ln>
          </p:spPr>
          <p:txBody>
            <a:bodyPr>
              <a:spAutoFit/>
            </a:bodyPr>
            <a:lstStyle/>
            <a:p>
              <a:pPr>
                <a:spcBef>
                  <a:spcPct val="50000"/>
                </a:spcBef>
              </a:pPr>
              <a:r>
                <a:rPr lang="en-US">
                  <a:solidFill>
                    <a:srgbClr val="FFFF99"/>
                  </a:solidFill>
                  <a:latin typeface="Palatino Linotype" pitchFamily="18" charset="0"/>
                  <a:cs typeface="Arial" charset="0"/>
                </a:rPr>
                <a:t>Captured Image</a:t>
              </a:r>
            </a:p>
          </p:txBody>
        </p:sp>
        <p:sp>
          <p:nvSpPr>
            <p:cNvPr id="137231" name="Text Box 18"/>
            <p:cNvSpPr txBox="1">
              <a:spLocks noChangeArrowheads="1"/>
            </p:cNvSpPr>
            <p:nvPr/>
          </p:nvSpPr>
          <p:spPr bwMode="auto">
            <a:xfrm>
              <a:off x="3536" y="2552"/>
              <a:ext cx="1296" cy="231"/>
            </a:xfrm>
            <a:prstGeom prst="rect">
              <a:avLst/>
            </a:prstGeom>
            <a:noFill/>
            <a:ln w="9525">
              <a:noFill/>
              <a:miter lim="800000"/>
              <a:headEnd/>
              <a:tailEnd/>
            </a:ln>
          </p:spPr>
          <p:txBody>
            <a:bodyPr>
              <a:spAutoFit/>
            </a:bodyPr>
            <a:lstStyle/>
            <a:p>
              <a:pPr>
                <a:spcBef>
                  <a:spcPct val="50000"/>
                </a:spcBef>
              </a:pPr>
              <a:r>
                <a:rPr lang="en-US">
                  <a:solidFill>
                    <a:srgbClr val="FFFF99"/>
                  </a:solidFill>
                  <a:latin typeface="Palatino Linotype" pitchFamily="18" charset="0"/>
                  <a:cs typeface="Arial" charset="0"/>
                </a:rPr>
                <a:t>After Processing</a:t>
              </a:r>
            </a:p>
          </p:txBody>
        </p:sp>
      </p:grpSp>
      <p:sp>
        <p:nvSpPr>
          <p:cNvPr id="15" name="TextBox 14"/>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a:srcRect/>
          <a:stretch>
            <a:fillRect/>
          </a:stretch>
        </p:blipFill>
        <p:spPr bwMode="auto">
          <a:xfrm>
            <a:off x="304800" y="3200400"/>
            <a:ext cx="4264666" cy="3200400"/>
          </a:xfrm>
          <a:prstGeom prst="rect">
            <a:avLst/>
          </a:prstGeom>
          <a:noFill/>
          <a:ln w="9525">
            <a:noFill/>
            <a:miter lim="800000"/>
            <a:headEnd/>
            <a:tailEnd/>
          </a:ln>
          <a:effectLst/>
        </p:spPr>
      </p:pic>
      <p:pic>
        <p:nvPicPr>
          <p:cNvPr id="248835" name="Picture 3"/>
          <p:cNvPicPr>
            <a:picLocks noChangeAspect="1" noChangeArrowheads="1"/>
          </p:cNvPicPr>
          <p:nvPr/>
        </p:nvPicPr>
        <p:blipFill>
          <a:blip r:embed="rId3"/>
          <a:srcRect/>
          <a:stretch>
            <a:fillRect/>
          </a:stretch>
        </p:blipFill>
        <p:spPr bwMode="auto">
          <a:xfrm>
            <a:off x="4724400" y="3200400"/>
            <a:ext cx="4261650" cy="3200400"/>
          </a:xfrm>
          <a:prstGeom prst="rect">
            <a:avLst/>
          </a:prstGeom>
          <a:noFill/>
          <a:ln w="9525">
            <a:noFill/>
            <a:miter lim="800000"/>
            <a:headEnd/>
            <a:tailEnd/>
          </a:ln>
          <a:effectLst/>
        </p:spPr>
      </p:pic>
      <p:sp>
        <p:nvSpPr>
          <p:cNvPr id="5" name="Rectangle 4"/>
          <p:cNvSpPr/>
          <p:nvPr/>
        </p:nvSpPr>
        <p:spPr>
          <a:xfrm>
            <a:off x="762000" y="2831068"/>
            <a:ext cx="4572000" cy="369332"/>
          </a:xfrm>
          <a:prstGeom prst="rect">
            <a:avLst/>
          </a:prstGeom>
        </p:spPr>
        <p:txBody>
          <a:bodyPr>
            <a:spAutoFit/>
          </a:bodyPr>
          <a:lstStyle/>
          <a:p>
            <a:r>
              <a:rPr lang="en-US" dirty="0" smtClean="0"/>
              <a:t>Typical PSF changes slowly</a:t>
            </a:r>
            <a:endParaRPr lang="en-US" dirty="0"/>
          </a:p>
        </p:txBody>
      </p:sp>
      <p:sp>
        <p:nvSpPr>
          <p:cNvPr id="6" name="Rectangle 5"/>
          <p:cNvSpPr/>
          <p:nvPr/>
        </p:nvSpPr>
        <p:spPr>
          <a:xfrm>
            <a:off x="5185177" y="2819400"/>
            <a:ext cx="3044423" cy="369332"/>
          </a:xfrm>
          <a:prstGeom prst="rect">
            <a:avLst/>
          </a:prstGeom>
        </p:spPr>
        <p:txBody>
          <a:bodyPr wrap="none">
            <a:spAutoFit/>
          </a:bodyPr>
          <a:lstStyle/>
          <a:p>
            <a:r>
              <a:rPr lang="en-US" dirty="0" smtClean="0"/>
              <a:t>Designed PSF changes fast</a:t>
            </a:r>
            <a:endParaRPr lang="en-US" dirty="0"/>
          </a:p>
        </p:txBody>
      </p:sp>
      <p:sp>
        <p:nvSpPr>
          <p:cNvPr id="8" name="Rectangle 7"/>
          <p:cNvSpPr/>
          <p:nvPr/>
        </p:nvSpPr>
        <p:spPr>
          <a:xfrm>
            <a:off x="381000" y="228600"/>
            <a:ext cx="8458200" cy="523220"/>
          </a:xfrm>
          <a:prstGeom prst="rect">
            <a:avLst/>
          </a:prstGeom>
        </p:spPr>
        <p:txBody>
          <a:bodyPr wrap="square">
            <a:spAutoFit/>
          </a:bodyPr>
          <a:lstStyle/>
          <a:p>
            <a:r>
              <a:rPr lang="en-US" sz="2800" dirty="0" smtClean="0"/>
              <a:t>Decoding depth via defocus blur</a:t>
            </a:r>
            <a:endParaRPr lang="en-US" sz="2800" dirty="0"/>
          </a:p>
        </p:txBody>
      </p:sp>
      <p:sp>
        <p:nvSpPr>
          <p:cNvPr id="9" name="Rectangle 8"/>
          <p:cNvSpPr/>
          <p:nvPr/>
        </p:nvSpPr>
        <p:spPr>
          <a:xfrm>
            <a:off x="533400" y="1066800"/>
            <a:ext cx="5486400" cy="1477328"/>
          </a:xfrm>
          <a:prstGeom prst="rect">
            <a:avLst/>
          </a:prstGeom>
        </p:spPr>
        <p:txBody>
          <a:bodyPr wrap="square">
            <a:spAutoFit/>
          </a:bodyPr>
          <a:lstStyle/>
          <a:p>
            <a:r>
              <a:rPr lang="en-US" dirty="0" smtClean="0"/>
              <a:t>• Design PSF that changes quickly through focus so that defocus can be easily estimated</a:t>
            </a:r>
          </a:p>
          <a:p>
            <a:r>
              <a:rPr lang="en-US" dirty="0" smtClean="0"/>
              <a:t>• Implementation using phase diffractive mask</a:t>
            </a:r>
          </a:p>
          <a:p>
            <a:endParaRPr lang="en-US" dirty="0" smtClean="0"/>
          </a:p>
          <a:p>
            <a:r>
              <a:rPr lang="en-US" dirty="0" smtClean="0"/>
              <a:t>(Sig 2008, Levin et al used amplitude mask)</a:t>
            </a:r>
            <a:endParaRPr lang="en-US" dirty="0"/>
          </a:p>
        </p:txBody>
      </p:sp>
      <p:pic>
        <p:nvPicPr>
          <p:cNvPr id="248836" name="Picture 4"/>
          <p:cNvPicPr>
            <a:picLocks noChangeAspect="1" noChangeArrowheads="1"/>
          </p:cNvPicPr>
          <p:nvPr/>
        </p:nvPicPr>
        <p:blipFill>
          <a:blip r:embed="rId4"/>
          <a:srcRect/>
          <a:stretch>
            <a:fillRect/>
          </a:stretch>
        </p:blipFill>
        <p:spPr bwMode="auto">
          <a:xfrm>
            <a:off x="6629400" y="457200"/>
            <a:ext cx="2181225" cy="2181225"/>
          </a:xfrm>
          <a:prstGeom prst="rect">
            <a:avLst/>
          </a:prstGeom>
          <a:noFill/>
          <a:ln w="9525">
            <a:solidFill>
              <a:schemeClr val="tx1"/>
            </a:solidFill>
            <a:miter lim="800000"/>
            <a:headEnd/>
            <a:tailEnd/>
          </a:ln>
          <a:effectLst/>
        </p:spPr>
      </p:pic>
      <p:sp>
        <p:nvSpPr>
          <p:cNvPr id="11" name="Rectangle 10"/>
          <p:cNvSpPr/>
          <p:nvPr/>
        </p:nvSpPr>
        <p:spPr>
          <a:xfrm>
            <a:off x="7003956" y="76200"/>
            <a:ext cx="1454244" cy="369332"/>
          </a:xfrm>
          <a:prstGeom prst="rect">
            <a:avLst/>
          </a:prstGeom>
        </p:spPr>
        <p:txBody>
          <a:bodyPr wrap="none">
            <a:spAutoFit/>
          </a:bodyPr>
          <a:lstStyle/>
          <a:p>
            <a:r>
              <a:rPr lang="en-US" dirty="0" smtClean="0"/>
              <a:t>Phase mask</a:t>
            </a:r>
            <a:endParaRPr lang="en-US" dirty="0"/>
          </a:p>
        </p:txBody>
      </p:sp>
      <p:sp>
        <p:nvSpPr>
          <p:cNvPr id="10" name="Rectangle 9"/>
          <p:cNvSpPr/>
          <p:nvPr/>
        </p:nvSpPr>
        <p:spPr>
          <a:xfrm>
            <a:off x="0" y="6019800"/>
            <a:ext cx="8915400" cy="830997"/>
          </a:xfrm>
          <a:prstGeom prst="rect">
            <a:avLst/>
          </a:prstGeom>
        </p:spPr>
        <p:txBody>
          <a:bodyPr wrap="square">
            <a:spAutoFit/>
          </a:bodyPr>
          <a:lstStyle/>
          <a:p>
            <a:endParaRPr lang="en-US" sz="1200" dirty="0" smtClean="0"/>
          </a:p>
          <a:p>
            <a:endParaRPr lang="en-US" sz="1200" dirty="0" smtClean="0"/>
          </a:p>
          <a:p>
            <a:r>
              <a:rPr lang="en-US" sz="1200" dirty="0" smtClean="0"/>
              <a:t>R. </a:t>
            </a:r>
            <a:r>
              <a:rPr lang="en-US" sz="1200" dirty="0" err="1" smtClean="0"/>
              <a:t>Piestun</a:t>
            </a:r>
            <a:r>
              <a:rPr lang="en-US" sz="1200" dirty="0" smtClean="0"/>
              <a:t>, Y. </a:t>
            </a:r>
            <a:r>
              <a:rPr lang="en-US" sz="1200" dirty="0" err="1" smtClean="0"/>
              <a:t>Schechner</a:t>
            </a:r>
            <a:r>
              <a:rPr lang="en-US" sz="1200" dirty="0" smtClean="0"/>
              <a:t>, J. Shamir, “Propagation-Invariant Wave Fields with Finite Energy,” JOSA A </a:t>
            </a:r>
            <a:r>
              <a:rPr lang="en-US" sz="1200" b="1" dirty="0" smtClean="0"/>
              <a:t>17, 294-303 (2000)</a:t>
            </a:r>
          </a:p>
          <a:p>
            <a:r>
              <a:rPr lang="en-US" sz="1200" dirty="0" smtClean="0"/>
              <a:t>R. </a:t>
            </a:r>
            <a:r>
              <a:rPr lang="en-US" sz="1200" dirty="0" err="1" smtClean="0"/>
              <a:t>Piestun</a:t>
            </a:r>
            <a:r>
              <a:rPr lang="en-US" sz="1200" dirty="0" smtClean="0"/>
              <a:t>, J. Shamir, “Generalized propagation invariant wave-fields,” JOSA A 15, 3039 (1998)</a:t>
            </a:r>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Rotational PSF</a:t>
            </a:r>
            <a:endParaRPr lang="en-US" dirty="0"/>
          </a:p>
        </p:txBody>
      </p:sp>
      <p:pic>
        <p:nvPicPr>
          <p:cNvPr id="17409" name="Picture 1"/>
          <p:cNvPicPr>
            <a:picLocks noChangeAspect="1" noChangeArrowheads="1"/>
          </p:cNvPicPr>
          <p:nvPr/>
        </p:nvPicPr>
        <p:blipFill>
          <a:blip r:embed="rId2"/>
          <a:srcRect/>
          <a:stretch>
            <a:fillRect/>
          </a:stretch>
        </p:blipFill>
        <p:spPr bwMode="auto">
          <a:xfrm>
            <a:off x="0" y="1600200"/>
            <a:ext cx="9144000" cy="3857625"/>
          </a:xfrm>
          <a:prstGeom prst="rect">
            <a:avLst/>
          </a:prstGeom>
          <a:noFill/>
          <a:ln w="9525">
            <a:noFill/>
            <a:miter lim="800000"/>
            <a:headEnd/>
            <a:tailEnd/>
          </a:ln>
          <a:effectLst/>
        </p:spPr>
      </p:pic>
      <p:sp>
        <p:nvSpPr>
          <p:cNvPr id="4" name="Rectangle 3"/>
          <p:cNvSpPr/>
          <p:nvPr/>
        </p:nvSpPr>
        <p:spPr>
          <a:xfrm>
            <a:off x="0" y="5387876"/>
            <a:ext cx="8915400" cy="830997"/>
          </a:xfrm>
          <a:prstGeom prst="rect">
            <a:avLst/>
          </a:prstGeom>
        </p:spPr>
        <p:txBody>
          <a:bodyPr wrap="square">
            <a:spAutoFit/>
          </a:bodyPr>
          <a:lstStyle/>
          <a:p>
            <a:endParaRPr lang="en-US" sz="1200" dirty="0" smtClean="0"/>
          </a:p>
          <a:p>
            <a:endParaRPr lang="en-US" sz="1200" dirty="0" smtClean="0"/>
          </a:p>
          <a:p>
            <a:r>
              <a:rPr lang="en-US" sz="1200" dirty="0" smtClean="0"/>
              <a:t>R. </a:t>
            </a:r>
            <a:r>
              <a:rPr lang="en-US" sz="1200" dirty="0" err="1" smtClean="0"/>
              <a:t>Piestun</a:t>
            </a:r>
            <a:r>
              <a:rPr lang="en-US" sz="1200" dirty="0" smtClean="0"/>
              <a:t>, Y. </a:t>
            </a:r>
            <a:r>
              <a:rPr lang="en-US" sz="1200" dirty="0" err="1" smtClean="0"/>
              <a:t>Schechner</a:t>
            </a:r>
            <a:r>
              <a:rPr lang="en-US" sz="1200" dirty="0" smtClean="0"/>
              <a:t>, J. Shamir, “Propagation-Invariant Wave Fields with Finite Energy,” JOSA A </a:t>
            </a:r>
            <a:r>
              <a:rPr lang="en-US" sz="1200" b="1" dirty="0" smtClean="0"/>
              <a:t>17, 294-303 (2000)</a:t>
            </a:r>
          </a:p>
          <a:p>
            <a:r>
              <a:rPr lang="en-US" sz="1200" dirty="0" smtClean="0"/>
              <a:t>R. </a:t>
            </a:r>
            <a:r>
              <a:rPr lang="en-US" sz="1200" dirty="0" err="1" smtClean="0"/>
              <a:t>Piestun</a:t>
            </a:r>
            <a:r>
              <a:rPr lang="en-US" sz="1200" dirty="0" smtClean="0"/>
              <a:t>, J. Shamir, “Generalized propagation invariant wave-fields,” JOSA A 15, 3039 (1998)</a:t>
            </a:r>
            <a:endParaRPr lang="en-U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3200" dirty="0" smtClean="0"/>
              <a:t>Estimating Depth from Defocus Blur</a:t>
            </a:r>
            <a:endParaRPr lang="en-US" sz="3200" dirty="0"/>
          </a:p>
        </p:txBody>
      </p:sp>
      <p:pic>
        <p:nvPicPr>
          <p:cNvPr id="250882" name="Picture 2"/>
          <p:cNvPicPr>
            <a:picLocks noChangeAspect="1" noChangeArrowheads="1"/>
          </p:cNvPicPr>
          <p:nvPr/>
        </p:nvPicPr>
        <p:blipFill>
          <a:blip r:embed="rId2"/>
          <a:srcRect/>
          <a:stretch>
            <a:fillRect/>
          </a:stretch>
        </p:blipFill>
        <p:spPr bwMode="auto">
          <a:xfrm>
            <a:off x="990600" y="1066800"/>
            <a:ext cx="7474881" cy="54864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Conventional Compound Lens</a:t>
            </a:r>
          </a:p>
        </p:txBody>
      </p:sp>
      <p:sp>
        <p:nvSpPr>
          <p:cNvPr id="139267"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pic>
        <p:nvPicPr>
          <p:cNvPr id="139268" name="Picture 7" descr="lens_comparison2"/>
          <p:cNvPicPr>
            <a:picLocks noChangeAspect="1" noChangeArrowheads="1"/>
          </p:cNvPicPr>
          <p:nvPr/>
        </p:nvPicPr>
        <p:blipFill>
          <a:blip r:embed="rId3"/>
          <a:srcRect l="50288" r="171"/>
          <a:stretch>
            <a:fillRect/>
          </a:stretch>
        </p:blipFill>
        <p:spPr bwMode="auto">
          <a:xfrm>
            <a:off x="2101850" y="1714500"/>
            <a:ext cx="5049838" cy="4448175"/>
          </a:xfrm>
          <a:prstGeom prst="rect">
            <a:avLst/>
          </a:prstGeom>
          <a:noFill/>
          <a:ln w="9525">
            <a:noFill/>
            <a:miter lim="800000"/>
            <a:headEnd/>
            <a:tailEnd/>
          </a:ln>
        </p:spPr>
      </p:pic>
      <p:sp>
        <p:nvSpPr>
          <p:cNvPr id="5" name="TextBox 4"/>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“Origami Lens”: Thin Folded Optics (2007)</a:t>
            </a:r>
          </a:p>
        </p:txBody>
      </p:sp>
      <p:sp>
        <p:nvSpPr>
          <p:cNvPr id="141315"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sp>
        <p:nvSpPr>
          <p:cNvPr id="141316" name="Text Box 6"/>
          <p:cNvSpPr txBox="1">
            <a:spLocks noChangeArrowheads="1"/>
          </p:cNvSpPr>
          <p:nvPr/>
        </p:nvSpPr>
        <p:spPr bwMode="auto">
          <a:xfrm>
            <a:off x="1889125" y="5689600"/>
            <a:ext cx="5476875" cy="915988"/>
          </a:xfrm>
          <a:prstGeom prst="rect">
            <a:avLst/>
          </a:prstGeom>
          <a:noFill/>
          <a:ln w="9525">
            <a:noFill/>
            <a:miter lim="800000"/>
            <a:headEnd/>
            <a:tailEnd/>
          </a:ln>
        </p:spPr>
        <p:txBody>
          <a:bodyPr wrap="none">
            <a:spAutoFit/>
          </a:bodyPr>
          <a:lstStyle/>
          <a:p>
            <a:r>
              <a:rPr lang="en-US" i="1">
                <a:solidFill>
                  <a:srgbClr val="FFFF99"/>
                </a:solidFill>
                <a:latin typeface="Palatino Linotype" pitchFamily="18" charset="0"/>
              </a:rPr>
              <a:t>“Ultrathin Cameras Using Annular Folded Optics, “</a:t>
            </a:r>
          </a:p>
          <a:p>
            <a:r>
              <a:rPr lang="en-US">
                <a:solidFill>
                  <a:srgbClr val="FFFF99"/>
                </a:solidFill>
                <a:latin typeface="Palatino Linotype" pitchFamily="18" charset="0"/>
              </a:rPr>
              <a:t>E. J. </a:t>
            </a:r>
            <a:r>
              <a:rPr lang="en-US" b="1">
                <a:solidFill>
                  <a:srgbClr val="FFFF99"/>
                </a:solidFill>
                <a:latin typeface="Palatino Linotype" pitchFamily="18" charset="0"/>
              </a:rPr>
              <a:t>Tremblay</a:t>
            </a:r>
            <a:r>
              <a:rPr lang="en-US">
                <a:solidFill>
                  <a:srgbClr val="FFFF99"/>
                </a:solidFill>
                <a:latin typeface="Palatino Linotype" pitchFamily="18" charset="0"/>
              </a:rPr>
              <a:t>, R. A. Stack, R. L. Morrison, J. E. </a:t>
            </a:r>
            <a:r>
              <a:rPr lang="en-US" b="1">
                <a:solidFill>
                  <a:srgbClr val="FFFF99"/>
                </a:solidFill>
                <a:latin typeface="Palatino Linotype" pitchFamily="18" charset="0"/>
              </a:rPr>
              <a:t>Ford</a:t>
            </a:r>
            <a:endParaRPr lang="en-US">
              <a:solidFill>
                <a:srgbClr val="FFFF99"/>
              </a:solidFill>
              <a:latin typeface="Palatino Linotype" pitchFamily="18" charset="0"/>
            </a:endParaRPr>
          </a:p>
          <a:p>
            <a:r>
              <a:rPr lang="en-US" b="1">
                <a:solidFill>
                  <a:srgbClr val="FFFF99"/>
                </a:solidFill>
                <a:latin typeface="Palatino Linotype" pitchFamily="18" charset="0"/>
              </a:rPr>
              <a:t>Applied Optics</a:t>
            </a:r>
            <a:r>
              <a:rPr lang="en-US">
                <a:solidFill>
                  <a:srgbClr val="FFFF99"/>
                </a:solidFill>
                <a:latin typeface="Palatino Linotype" pitchFamily="18" charset="0"/>
              </a:rPr>
              <a:t>, 2007 - OSA </a:t>
            </a:r>
          </a:p>
        </p:txBody>
      </p:sp>
      <p:pic>
        <p:nvPicPr>
          <p:cNvPr id="141317" name="Picture 7" descr="lens_comparison2"/>
          <p:cNvPicPr>
            <a:picLocks noChangeAspect="1" noChangeArrowheads="1"/>
          </p:cNvPicPr>
          <p:nvPr/>
        </p:nvPicPr>
        <p:blipFill>
          <a:blip r:embed="rId3"/>
          <a:srcRect l="50356" t="4562" r="1659" b="4942"/>
          <a:stretch>
            <a:fillRect/>
          </a:stretch>
        </p:blipFill>
        <p:spPr bwMode="auto">
          <a:xfrm>
            <a:off x="336550" y="1958975"/>
            <a:ext cx="3902075" cy="3209925"/>
          </a:xfrm>
          <a:prstGeom prst="rect">
            <a:avLst/>
          </a:prstGeom>
          <a:noFill/>
          <a:ln w="9525">
            <a:noFill/>
            <a:miter lim="800000"/>
            <a:headEnd/>
            <a:tailEnd/>
          </a:ln>
        </p:spPr>
      </p:pic>
      <p:pic>
        <p:nvPicPr>
          <p:cNvPr id="489480" name="Picture 8" descr="light_path"/>
          <p:cNvPicPr>
            <a:picLocks noChangeAspect="1" noChangeArrowheads="1"/>
          </p:cNvPicPr>
          <p:nvPr/>
        </p:nvPicPr>
        <p:blipFill>
          <a:blip r:embed="rId4"/>
          <a:srcRect/>
          <a:stretch>
            <a:fillRect/>
          </a:stretch>
        </p:blipFill>
        <p:spPr bwMode="auto">
          <a:xfrm>
            <a:off x="4579938" y="1971675"/>
            <a:ext cx="4260850" cy="3175000"/>
          </a:xfrm>
          <a:prstGeom prst="rect">
            <a:avLst/>
          </a:prstGeom>
          <a:noFill/>
          <a:ln w="9525">
            <a:noFill/>
            <a:miter lim="800000"/>
            <a:headEnd/>
            <a:tailEnd/>
          </a:ln>
        </p:spPr>
      </p:pic>
      <p:sp>
        <p:nvSpPr>
          <p:cNvPr id="7" name="TextBox 6"/>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Origami Lens</a:t>
            </a:r>
          </a:p>
        </p:txBody>
      </p:sp>
      <p:sp>
        <p:nvSpPr>
          <p:cNvPr id="143363"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pic>
        <p:nvPicPr>
          <p:cNvPr id="143364" name="Picture 7" descr="magick_Folded_Optic_ComparisonLR"/>
          <p:cNvPicPr>
            <a:picLocks noChangeAspect="1" noChangeArrowheads="1"/>
          </p:cNvPicPr>
          <p:nvPr/>
        </p:nvPicPr>
        <p:blipFill>
          <a:blip r:embed="rId3"/>
          <a:srcRect r="18666" b="29533"/>
          <a:stretch>
            <a:fillRect/>
          </a:stretch>
        </p:blipFill>
        <p:spPr bwMode="auto">
          <a:xfrm>
            <a:off x="3403600" y="4267200"/>
            <a:ext cx="2711450" cy="2060575"/>
          </a:xfrm>
          <a:prstGeom prst="rect">
            <a:avLst/>
          </a:prstGeom>
          <a:noFill/>
          <a:ln w="9525">
            <a:noFill/>
            <a:miter lim="800000"/>
            <a:headEnd/>
            <a:tailEnd/>
          </a:ln>
        </p:spPr>
      </p:pic>
      <p:pic>
        <p:nvPicPr>
          <p:cNvPr id="143365" name="Picture 8" descr="optical_element"/>
          <p:cNvPicPr>
            <a:picLocks noChangeAspect="1" noChangeArrowheads="1"/>
          </p:cNvPicPr>
          <p:nvPr/>
        </p:nvPicPr>
        <p:blipFill>
          <a:blip r:embed="rId4"/>
          <a:srcRect b="12302"/>
          <a:stretch>
            <a:fillRect/>
          </a:stretch>
        </p:blipFill>
        <p:spPr bwMode="auto">
          <a:xfrm>
            <a:off x="1473200" y="1397000"/>
            <a:ext cx="6251575" cy="2535238"/>
          </a:xfrm>
          <a:prstGeom prst="rect">
            <a:avLst/>
          </a:prstGeom>
          <a:noFill/>
          <a:ln w="9525">
            <a:noFill/>
            <a:miter lim="800000"/>
            <a:headEnd/>
            <a:tailEnd/>
          </a:ln>
        </p:spPr>
      </p:pic>
      <p:sp>
        <p:nvSpPr>
          <p:cNvPr id="143366" name="Text Box 9"/>
          <p:cNvSpPr txBox="1">
            <a:spLocks noChangeArrowheads="1"/>
          </p:cNvSpPr>
          <p:nvPr/>
        </p:nvSpPr>
        <p:spPr bwMode="auto">
          <a:xfrm>
            <a:off x="1230313" y="5026025"/>
            <a:ext cx="1706562" cy="701675"/>
          </a:xfrm>
          <a:prstGeom prst="rect">
            <a:avLst/>
          </a:prstGeom>
          <a:noFill/>
          <a:ln w="9525">
            <a:noFill/>
            <a:miter lim="800000"/>
            <a:headEnd/>
            <a:tailEnd/>
          </a:ln>
        </p:spPr>
        <p:txBody>
          <a:bodyPr wrap="none">
            <a:spAutoFit/>
          </a:bodyPr>
          <a:lstStyle/>
          <a:p>
            <a:pPr algn="ctr"/>
            <a:r>
              <a:rPr lang="en-US" sz="2000">
                <a:solidFill>
                  <a:srgbClr val="FFFF99"/>
                </a:solidFill>
                <a:latin typeface="Palatino Linotype" pitchFamily="18" charset="0"/>
              </a:rPr>
              <a:t>Conventional</a:t>
            </a:r>
          </a:p>
          <a:p>
            <a:pPr algn="ctr"/>
            <a:r>
              <a:rPr lang="en-US" sz="2000">
                <a:solidFill>
                  <a:srgbClr val="FFFF99"/>
                </a:solidFill>
                <a:latin typeface="Palatino Linotype" pitchFamily="18" charset="0"/>
              </a:rPr>
              <a:t>Lens</a:t>
            </a:r>
          </a:p>
        </p:txBody>
      </p:sp>
      <p:sp>
        <p:nvSpPr>
          <p:cNvPr id="143367" name="Text Box 10"/>
          <p:cNvSpPr txBox="1">
            <a:spLocks noChangeArrowheads="1"/>
          </p:cNvSpPr>
          <p:nvPr/>
        </p:nvSpPr>
        <p:spPr bwMode="auto">
          <a:xfrm>
            <a:off x="6675438" y="5038725"/>
            <a:ext cx="1189037" cy="701675"/>
          </a:xfrm>
          <a:prstGeom prst="rect">
            <a:avLst/>
          </a:prstGeom>
          <a:noFill/>
          <a:ln w="9525">
            <a:noFill/>
            <a:miter lim="800000"/>
            <a:headEnd/>
            <a:tailEnd/>
          </a:ln>
        </p:spPr>
        <p:txBody>
          <a:bodyPr wrap="none">
            <a:spAutoFit/>
          </a:bodyPr>
          <a:lstStyle/>
          <a:p>
            <a:pPr algn="ctr"/>
            <a:r>
              <a:rPr lang="en-US" sz="2000">
                <a:solidFill>
                  <a:srgbClr val="FFFF99"/>
                </a:solidFill>
                <a:latin typeface="Palatino Linotype" pitchFamily="18" charset="0"/>
              </a:rPr>
              <a:t>Origami </a:t>
            </a:r>
          </a:p>
          <a:p>
            <a:pPr algn="ctr"/>
            <a:r>
              <a:rPr lang="en-US" sz="2000">
                <a:solidFill>
                  <a:srgbClr val="FFFF99"/>
                </a:solidFill>
                <a:latin typeface="Palatino Linotype" pitchFamily="18" charset="0"/>
              </a:rPr>
              <a:t>Lens</a:t>
            </a:r>
          </a:p>
        </p:txBody>
      </p:sp>
      <p:sp>
        <p:nvSpPr>
          <p:cNvPr id="143368" name="Line 11"/>
          <p:cNvSpPr>
            <a:spLocks noChangeShapeType="1"/>
          </p:cNvSpPr>
          <p:nvPr/>
        </p:nvSpPr>
        <p:spPr bwMode="auto">
          <a:xfrm>
            <a:off x="2679700" y="5537200"/>
            <a:ext cx="863600" cy="0"/>
          </a:xfrm>
          <a:prstGeom prst="line">
            <a:avLst/>
          </a:prstGeom>
          <a:noFill/>
          <a:ln w="9525">
            <a:solidFill>
              <a:srgbClr val="FFFF99"/>
            </a:solidFill>
            <a:round/>
            <a:headEnd/>
            <a:tailEnd type="triangle" w="med" len="med"/>
          </a:ln>
        </p:spPr>
        <p:txBody>
          <a:bodyPr/>
          <a:lstStyle/>
          <a:p>
            <a:endParaRPr lang="en-US"/>
          </a:p>
        </p:txBody>
      </p:sp>
      <p:sp>
        <p:nvSpPr>
          <p:cNvPr id="143369" name="Line 12"/>
          <p:cNvSpPr>
            <a:spLocks noChangeShapeType="1"/>
          </p:cNvSpPr>
          <p:nvPr/>
        </p:nvSpPr>
        <p:spPr bwMode="auto">
          <a:xfrm flipH="1">
            <a:off x="5880100" y="5397500"/>
            <a:ext cx="787400" cy="0"/>
          </a:xfrm>
          <a:prstGeom prst="line">
            <a:avLst/>
          </a:prstGeom>
          <a:noFill/>
          <a:ln w="9525">
            <a:solidFill>
              <a:srgbClr val="FFFF99"/>
            </a:solidFill>
            <a:round/>
            <a:headEnd/>
            <a:tailEnd type="triangle" w="med" len="med"/>
          </a:ln>
        </p:spPr>
        <p:txBody>
          <a:bodyPr/>
          <a:lstStyle/>
          <a:p>
            <a:endParaRPr lang="en-US"/>
          </a:p>
        </p:txBody>
      </p:sp>
      <p:sp>
        <p:nvSpPr>
          <p:cNvPr id="10" name="TextBox 9"/>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292929"/>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800" y="152400"/>
            <a:ext cx="7772400" cy="838200"/>
          </a:xfrm>
        </p:spPr>
        <p:txBody>
          <a:bodyPr lIns="92075" tIns="46038" rIns="92075" bIns="46038"/>
          <a:lstStyle/>
          <a:p>
            <a:r>
              <a:rPr lang="en-US" sz="2800" smtClean="0">
                <a:solidFill>
                  <a:srgbClr val="FF9900"/>
                </a:solidFill>
                <a:latin typeface="Palatino Linotype" pitchFamily="18" charset="0"/>
              </a:rPr>
              <a:t>Optical Performance</a:t>
            </a:r>
          </a:p>
        </p:txBody>
      </p:sp>
      <p:sp>
        <p:nvSpPr>
          <p:cNvPr id="145411" name="Line 3"/>
          <p:cNvSpPr>
            <a:spLocks noChangeShapeType="1"/>
          </p:cNvSpPr>
          <p:nvPr/>
        </p:nvSpPr>
        <p:spPr bwMode="auto">
          <a:xfrm>
            <a:off x="673100" y="1054100"/>
            <a:ext cx="7921625" cy="0"/>
          </a:xfrm>
          <a:prstGeom prst="line">
            <a:avLst/>
          </a:prstGeom>
          <a:noFill/>
          <a:ln w="19050">
            <a:solidFill>
              <a:srgbClr val="FFFF99"/>
            </a:solidFill>
            <a:round/>
            <a:headEnd type="none" w="sm" len="sm"/>
            <a:tailEnd type="none" w="sm" len="sm"/>
          </a:ln>
        </p:spPr>
        <p:txBody>
          <a:bodyPr wrap="none" anchor="ctr"/>
          <a:lstStyle/>
          <a:p>
            <a:endParaRPr lang="en-US"/>
          </a:p>
        </p:txBody>
      </p:sp>
      <p:grpSp>
        <p:nvGrpSpPr>
          <p:cNvPr id="2" name="Group 16"/>
          <p:cNvGrpSpPr>
            <a:grpSpLocks/>
          </p:cNvGrpSpPr>
          <p:nvPr/>
        </p:nvGrpSpPr>
        <p:grpSpPr bwMode="auto">
          <a:xfrm>
            <a:off x="288925" y="4076700"/>
            <a:ext cx="8369300" cy="2635250"/>
            <a:chOff x="182" y="2568"/>
            <a:chExt cx="5272" cy="1660"/>
          </a:xfrm>
        </p:grpSpPr>
        <p:sp>
          <p:nvSpPr>
            <p:cNvPr id="145419" name="Text Box 6"/>
            <p:cNvSpPr txBox="1">
              <a:spLocks noChangeArrowheads="1"/>
            </p:cNvSpPr>
            <p:nvPr/>
          </p:nvSpPr>
          <p:spPr bwMode="auto">
            <a:xfrm>
              <a:off x="182" y="3172"/>
              <a:ext cx="981" cy="404"/>
            </a:xfrm>
            <a:prstGeom prst="rect">
              <a:avLst/>
            </a:prstGeom>
            <a:noFill/>
            <a:ln w="9525">
              <a:noFill/>
              <a:miter lim="800000"/>
              <a:headEnd/>
              <a:tailEnd/>
            </a:ln>
          </p:spPr>
          <p:txBody>
            <a:bodyPr wrap="none">
              <a:spAutoFit/>
            </a:bodyPr>
            <a:lstStyle/>
            <a:p>
              <a:pPr algn="ctr"/>
              <a:r>
                <a:rPr lang="en-US">
                  <a:solidFill>
                    <a:srgbClr val="FFFF99"/>
                  </a:solidFill>
                  <a:latin typeface="Palatino Linotype" pitchFamily="18" charset="0"/>
                </a:rPr>
                <a:t>Conventional</a:t>
              </a:r>
            </a:p>
            <a:p>
              <a:pPr algn="ctr"/>
              <a:r>
                <a:rPr lang="en-US">
                  <a:solidFill>
                    <a:srgbClr val="FFFF99"/>
                  </a:solidFill>
                  <a:latin typeface="Palatino Linotype" pitchFamily="18" charset="0"/>
                </a:rPr>
                <a:t>Lens Image</a:t>
              </a:r>
            </a:p>
          </p:txBody>
        </p:sp>
        <p:sp>
          <p:nvSpPr>
            <p:cNvPr id="145420" name="Text Box 7"/>
            <p:cNvSpPr txBox="1">
              <a:spLocks noChangeArrowheads="1"/>
            </p:cNvSpPr>
            <p:nvPr/>
          </p:nvSpPr>
          <p:spPr bwMode="auto">
            <a:xfrm>
              <a:off x="4603" y="3156"/>
              <a:ext cx="851" cy="404"/>
            </a:xfrm>
            <a:prstGeom prst="rect">
              <a:avLst/>
            </a:prstGeom>
            <a:noFill/>
            <a:ln w="9525">
              <a:noFill/>
              <a:miter lim="800000"/>
              <a:headEnd/>
              <a:tailEnd/>
            </a:ln>
          </p:spPr>
          <p:txBody>
            <a:bodyPr wrap="none">
              <a:spAutoFit/>
            </a:bodyPr>
            <a:lstStyle/>
            <a:p>
              <a:pPr algn="ctr"/>
              <a:r>
                <a:rPr lang="en-US">
                  <a:solidFill>
                    <a:srgbClr val="FFFF99"/>
                  </a:solidFill>
                  <a:latin typeface="Palatino Linotype" pitchFamily="18" charset="0"/>
                </a:rPr>
                <a:t>Origami </a:t>
              </a:r>
            </a:p>
            <a:p>
              <a:pPr algn="ctr"/>
              <a:r>
                <a:rPr lang="en-US">
                  <a:solidFill>
                    <a:srgbClr val="FFFF99"/>
                  </a:solidFill>
                  <a:latin typeface="Palatino Linotype" pitchFamily="18" charset="0"/>
                </a:rPr>
                <a:t>Lens Image</a:t>
              </a:r>
            </a:p>
          </p:txBody>
        </p:sp>
        <p:pic>
          <p:nvPicPr>
            <p:cNvPr id="145421" name="Picture 10"/>
            <p:cNvPicPr>
              <a:picLocks noChangeAspect="1" noChangeArrowheads="1"/>
            </p:cNvPicPr>
            <p:nvPr/>
          </p:nvPicPr>
          <p:blipFill>
            <a:blip r:embed="rId3"/>
            <a:srcRect l="2147" t="49889" r="3490" b="5629"/>
            <a:stretch>
              <a:fillRect/>
            </a:stretch>
          </p:blipFill>
          <p:spPr bwMode="auto">
            <a:xfrm>
              <a:off x="1222" y="2568"/>
              <a:ext cx="3356" cy="1660"/>
            </a:xfrm>
            <a:prstGeom prst="rect">
              <a:avLst/>
            </a:prstGeom>
            <a:noFill/>
            <a:ln w="9525">
              <a:noFill/>
              <a:miter lim="800000"/>
              <a:headEnd/>
              <a:tailEnd/>
            </a:ln>
          </p:spPr>
        </p:pic>
      </p:grpSp>
      <p:pic>
        <p:nvPicPr>
          <p:cNvPr id="145413" name="Picture 11"/>
          <p:cNvPicPr>
            <a:picLocks noChangeAspect="1" noChangeArrowheads="1"/>
          </p:cNvPicPr>
          <p:nvPr/>
        </p:nvPicPr>
        <p:blipFill>
          <a:blip r:embed="rId3"/>
          <a:srcRect l="2147" t="1024" r="5370" b="57564"/>
          <a:stretch>
            <a:fillRect/>
          </a:stretch>
        </p:blipFill>
        <p:spPr bwMode="auto">
          <a:xfrm>
            <a:off x="1914525" y="1282700"/>
            <a:ext cx="5321300" cy="2500313"/>
          </a:xfrm>
          <a:prstGeom prst="rect">
            <a:avLst/>
          </a:prstGeom>
          <a:noFill/>
          <a:ln w="9525">
            <a:noFill/>
            <a:miter lim="800000"/>
            <a:headEnd/>
            <a:tailEnd/>
          </a:ln>
        </p:spPr>
      </p:pic>
      <p:sp>
        <p:nvSpPr>
          <p:cNvPr id="145414" name="Text Box 12"/>
          <p:cNvSpPr txBox="1">
            <a:spLocks noChangeArrowheads="1"/>
          </p:cNvSpPr>
          <p:nvPr/>
        </p:nvSpPr>
        <p:spPr bwMode="auto">
          <a:xfrm>
            <a:off x="263525" y="1962150"/>
            <a:ext cx="1557338" cy="915988"/>
          </a:xfrm>
          <a:prstGeom prst="rect">
            <a:avLst/>
          </a:prstGeom>
          <a:noFill/>
          <a:ln w="9525">
            <a:noFill/>
            <a:miter lim="800000"/>
            <a:headEnd/>
            <a:tailEnd/>
          </a:ln>
        </p:spPr>
        <p:txBody>
          <a:bodyPr wrap="none">
            <a:spAutoFit/>
          </a:bodyPr>
          <a:lstStyle/>
          <a:p>
            <a:pPr algn="ctr"/>
            <a:r>
              <a:rPr lang="en-US">
                <a:solidFill>
                  <a:srgbClr val="FFFF99"/>
                </a:solidFill>
                <a:latin typeface="Palatino Linotype" pitchFamily="18" charset="0"/>
              </a:rPr>
              <a:t>Conventional</a:t>
            </a:r>
          </a:p>
          <a:p>
            <a:pPr algn="ctr"/>
            <a:endParaRPr lang="en-US">
              <a:solidFill>
                <a:srgbClr val="FFFF99"/>
              </a:solidFill>
              <a:latin typeface="Palatino Linotype" pitchFamily="18" charset="0"/>
            </a:endParaRPr>
          </a:p>
          <a:p>
            <a:pPr algn="ctr"/>
            <a:r>
              <a:rPr lang="en-US">
                <a:solidFill>
                  <a:srgbClr val="FFFF99"/>
                </a:solidFill>
                <a:latin typeface="Palatino Linotype" pitchFamily="18" charset="0"/>
              </a:rPr>
              <a:t>Origami</a:t>
            </a:r>
          </a:p>
        </p:txBody>
      </p:sp>
      <p:sp>
        <p:nvSpPr>
          <p:cNvPr id="145415" name="Line 13"/>
          <p:cNvSpPr>
            <a:spLocks noChangeShapeType="1"/>
          </p:cNvSpPr>
          <p:nvPr/>
        </p:nvSpPr>
        <p:spPr bwMode="auto">
          <a:xfrm>
            <a:off x="1803400" y="2146300"/>
            <a:ext cx="673100" cy="0"/>
          </a:xfrm>
          <a:prstGeom prst="line">
            <a:avLst/>
          </a:prstGeom>
          <a:noFill/>
          <a:ln w="9525">
            <a:solidFill>
              <a:srgbClr val="FFFF99"/>
            </a:solidFill>
            <a:round/>
            <a:headEnd/>
            <a:tailEnd type="triangle" w="med" len="med"/>
          </a:ln>
        </p:spPr>
        <p:txBody>
          <a:bodyPr/>
          <a:lstStyle/>
          <a:p>
            <a:endParaRPr lang="en-US"/>
          </a:p>
        </p:txBody>
      </p:sp>
      <p:sp>
        <p:nvSpPr>
          <p:cNvPr id="145416" name="Line 14"/>
          <p:cNvSpPr>
            <a:spLocks noChangeShapeType="1"/>
          </p:cNvSpPr>
          <p:nvPr/>
        </p:nvSpPr>
        <p:spPr bwMode="auto">
          <a:xfrm>
            <a:off x="1562100" y="2705100"/>
            <a:ext cx="1498600" cy="0"/>
          </a:xfrm>
          <a:prstGeom prst="line">
            <a:avLst/>
          </a:prstGeom>
          <a:noFill/>
          <a:ln w="9525">
            <a:solidFill>
              <a:srgbClr val="FFFF99"/>
            </a:solidFill>
            <a:round/>
            <a:headEnd/>
            <a:tailEnd type="triangle" w="med" len="med"/>
          </a:ln>
        </p:spPr>
        <p:txBody>
          <a:bodyPr/>
          <a:lstStyle/>
          <a:p>
            <a:endParaRPr lang="en-US"/>
          </a:p>
        </p:txBody>
      </p:sp>
      <p:sp>
        <p:nvSpPr>
          <p:cNvPr id="145417" name="Text Box 15"/>
          <p:cNvSpPr txBox="1">
            <a:spLocks noChangeArrowheads="1"/>
          </p:cNvSpPr>
          <p:nvPr/>
        </p:nvSpPr>
        <p:spPr bwMode="auto">
          <a:xfrm>
            <a:off x="7343775" y="2254250"/>
            <a:ext cx="758825" cy="366713"/>
          </a:xfrm>
          <a:prstGeom prst="rect">
            <a:avLst/>
          </a:prstGeom>
          <a:noFill/>
          <a:ln w="9525">
            <a:noFill/>
            <a:miter lim="800000"/>
            <a:headEnd/>
            <a:tailEnd/>
          </a:ln>
        </p:spPr>
        <p:txBody>
          <a:bodyPr wrap="none">
            <a:spAutoFit/>
          </a:bodyPr>
          <a:lstStyle/>
          <a:p>
            <a:pPr algn="ctr"/>
            <a:r>
              <a:rPr lang="en-US">
                <a:solidFill>
                  <a:srgbClr val="FFFF99"/>
                </a:solidFill>
                <a:latin typeface="Palatino Linotype" pitchFamily="18" charset="0"/>
              </a:rPr>
              <a:t>Scene</a:t>
            </a:r>
          </a:p>
        </p:txBody>
      </p:sp>
      <p:sp>
        <p:nvSpPr>
          <p:cNvPr id="13" name="TextBox 12"/>
          <p:cNvSpPr txBox="1"/>
          <p:nvPr/>
        </p:nvSpPr>
        <p:spPr>
          <a:xfrm>
            <a:off x="7162800" y="6519863"/>
            <a:ext cx="1966913" cy="307975"/>
          </a:xfrm>
          <a:prstGeom prst="rect">
            <a:avLst/>
          </a:prstGeom>
          <a:noFill/>
        </p:spPr>
        <p:txBody>
          <a:bodyPr wrap="none">
            <a:spAutoFit/>
          </a:bodyPr>
          <a:lstStyle/>
          <a:p>
            <a:pPr fontAlgn="auto">
              <a:spcBef>
                <a:spcPts val="0"/>
              </a:spcBef>
              <a:spcAft>
                <a:spcPts val="0"/>
              </a:spcAft>
              <a:defRPr/>
            </a:pPr>
            <a:r>
              <a:rPr lang="en-US" sz="1400" dirty="0">
                <a:solidFill>
                  <a:schemeClr val="bg1">
                    <a:lumMod val="75000"/>
                  </a:schemeClr>
                </a:solidFill>
                <a:latin typeface="+mn-lt"/>
              </a:rPr>
              <a:t>Slides by Shree </a:t>
            </a:r>
            <a:r>
              <a:rPr lang="en-US" sz="1400" dirty="0" err="1">
                <a:solidFill>
                  <a:schemeClr val="bg1">
                    <a:lumMod val="75000"/>
                  </a:schemeClr>
                </a:solidFill>
                <a:latin typeface="+mn-lt"/>
              </a:rPr>
              <a:t>Nayar</a:t>
            </a:r>
            <a:endParaRPr lang="en-US" sz="1400" dirty="0">
              <a:solidFill>
                <a:schemeClr val="bg1">
                  <a:lumMod val="75000"/>
                </a:schemeClr>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457200" y="-76200"/>
            <a:ext cx="8229600" cy="1143000"/>
          </a:xfrm>
        </p:spPr>
        <p:txBody>
          <a:bodyPr/>
          <a:lstStyle/>
          <a:p>
            <a:r>
              <a:rPr lang="en-US" sz="4000" dirty="0" smtClean="0"/>
              <a:t>Optics: Computable Extensions</a:t>
            </a:r>
          </a:p>
        </p:txBody>
      </p:sp>
      <p:sp>
        <p:nvSpPr>
          <p:cNvPr id="3" name="Content Placeholder 2"/>
          <p:cNvSpPr>
            <a:spLocks noGrp="1"/>
          </p:cNvSpPr>
          <p:nvPr>
            <p:ph idx="1"/>
          </p:nvPr>
        </p:nvSpPr>
        <p:spPr>
          <a:xfrm>
            <a:off x="457200" y="1371600"/>
            <a:ext cx="8229600" cy="5486400"/>
          </a:xfrm>
        </p:spPr>
        <p:txBody>
          <a:bodyPr rtlCol="0">
            <a:normAutofit fontScale="92500" lnSpcReduction="20000"/>
          </a:bodyPr>
          <a:lstStyle/>
          <a:p>
            <a:pPr fontAlgn="auto">
              <a:spcAft>
                <a:spcPts val="0"/>
              </a:spcAft>
              <a:buFont typeface="Arial" pitchFamily="34" charset="0"/>
              <a:buChar char="•"/>
              <a:defRPr/>
            </a:pPr>
            <a:r>
              <a:rPr lang="en-US" dirty="0" smtClean="0"/>
              <a:t>Unusual Optics</a:t>
            </a:r>
          </a:p>
          <a:p>
            <a:pPr lvl="1" fontAlgn="auto">
              <a:spcAft>
                <a:spcPts val="0"/>
              </a:spcAft>
              <a:buFont typeface="Arial" pitchFamily="34" charset="0"/>
              <a:buChar char="–"/>
              <a:defRPr/>
            </a:pPr>
            <a:r>
              <a:rPr lang="en-US" dirty="0" smtClean="0"/>
              <a:t>Engineering the PSF: </a:t>
            </a:r>
          </a:p>
          <a:p>
            <a:pPr lvl="2" fontAlgn="auto">
              <a:spcAft>
                <a:spcPts val="0"/>
              </a:spcAft>
              <a:buFont typeface="Arial" pitchFamily="34" charset="0"/>
              <a:buChar char="–"/>
              <a:defRPr/>
            </a:pPr>
            <a:r>
              <a:rPr lang="en-US" dirty="0" smtClean="0"/>
              <a:t>Coded Aperture, </a:t>
            </a:r>
            <a:r>
              <a:rPr lang="en-US" dirty="0" err="1" smtClean="0"/>
              <a:t>Wavefront</a:t>
            </a:r>
            <a:r>
              <a:rPr lang="en-US" dirty="0" smtClean="0"/>
              <a:t> Coding, Rotational PSF</a:t>
            </a:r>
          </a:p>
          <a:p>
            <a:pPr lvl="1" fontAlgn="auto">
              <a:spcAft>
                <a:spcPts val="0"/>
              </a:spcAft>
              <a:buFont typeface="Arial" pitchFamily="34" charset="0"/>
              <a:buChar char="–"/>
              <a:defRPr/>
            </a:pPr>
            <a:r>
              <a:rPr lang="en-US" dirty="0" smtClean="0"/>
              <a:t>Folded Optics</a:t>
            </a:r>
          </a:p>
          <a:p>
            <a:pPr lvl="1" fontAlgn="auto">
              <a:spcAft>
                <a:spcPts val="0"/>
              </a:spcAft>
              <a:buFont typeface="Arial" pitchFamily="34" charset="0"/>
              <a:buChar char="–"/>
              <a:defRPr/>
            </a:pPr>
            <a:r>
              <a:rPr lang="en-US" dirty="0" smtClean="0"/>
              <a:t>Nonlinear Optics</a:t>
            </a:r>
          </a:p>
          <a:p>
            <a:pPr fontAlgn="auto">
              <a:spcAft>
                <a:spcPts val="0"/>
              </a:spcAft>
              <a:buFont typeface="Arial" pitchFamily="34" charset="0"/>
              <a:buChar char="•"/>
              <a:defRPr/>
            </a:pPr>
            <a:r>
              <a:rPr lang="en-US" dirty="0" smtClean="0">
                <a:solidFill>
                  <a:schemeClr val="bg1">
                    <a:lumMod val="50000"/>
                  </a:schemeClr>
                </a:solidFill>
              </a:rPr>
              <a:t>Material (Refractive Index)</a:t>
            </a:r>
          </a:p>
          <a:p>
            <a:pPr lvl="1" fontAlgn="auto">
              <a:spcAft>
                <a:spcPts val="0"/>
              </a:spcAft>
              <a:buFont typeface="Arial" pitchFamily="34" charset="0"/>
              <a:buChar char="–"/>
              <a:defRPr/>
            </a:pPr>
            <a:r>
              <a:rPr lang="en-US" dirty="0" smtClean="0">
                <a:solidFill>
                  <a:schemeClr val="bg1">
                    <a:lumMod val="50000"/>
                  </a:schemeClr>
                </a:solidFill>
              </a:rPr>
              <a:t>Graded Index (GRIN) materials</a:t>
            </a:r>
          </a:p>
          <a:p>
            <a:pPr lvl="1" fontAlgn="auto">
              <a:spcAft>
                <a:spcPts val="0"/>
              </a:spcAft>
              <a:buFont typeface="Arial" pitchFamily="34" charset="0"/>
              <a:buChar char="–"/>
              <a:defRPr/>
            </a:pPr>
            <a:r>
              <a:rPr lang="en-US" dirty="0" smtClean="0">
                <a:solidFill>
                  <a:schemeClr val="bg1">
                    <a:lumMod val="50000"/>
                  </a:schemeClr>
                </a:solidFill>
              </a:rPr>
              <a:t>Photonics crystals</a:t>
            </a:r>
          </a:p>
          <a:p>
            <a:pPr lvl="1" fontAlgn="auto">
              <a:spcAft>
                <a:spcPts val="0"/>
              </a:spcAft>
              <a:buFont typeface="Arial" pitchFamily="34" charset="0"/>
              <a:buChar char="–"/>
              <a:defRPr/>
            </a:pPr>
            <a:r>
              <a:rPr lang="en-US" dirty="0" smtClean="0">
                <a:solidFill>
                  <a:schemeClr val="bg1">
                    <a:lumMod val="50000"/>
                  </a:schemeClr>
                </a:solidFill>
              </a:rPr>
              <a:t>Negative Index</a:t>
            </a:r>
          </a:p>
          <a:p>
            <a:pPr fontAlgn="auto">
              <a:spcAft>
                <a:spcPts val="0"/>
              </a:spcAft>
              <a:buFont typeface="Arial" pitchFamily="34" charset="0"/>
              <a:buChar char="•"/>
              <a:defRPr/>
            </a:pPr>
            <a:r>
              <a:rPr lang="en-US" dirty="0" smtClean="0">
                <a:solidFill>
                  <a:schemeClr val="bg1">
                    <a:lumMod val="50000"/>
                  </a:schemeClr>
                </a:solidFill>
              </a:rPr>
              <a:t>Imaging</a:t>
            </a:r>
          </a:p>
          <a:p>
            <a:pPr lvl="1" fontAlgn="auto">
              <a:spcAft>
                <a:spcPts val="0"/>
              </a:spcAft>
              <a:buFont typeface="Arial" pitchFamily="34" charset="0"/>
              <a:buChar char="–"/>
              <a:defRPr/>
            </a:pPr>
            <a:r>
              <a:rPr lang="en-US" dirty="0" err="1" smtClean="0">
                <a:solidFill>
                  <a:schemeClr val="bg1">
                    <a:lumMod val="50000"/>
                  </a:schemeClr>
                </a:solidFill>
              </a:rPr>
              <a:t>Schlieren</a:t>
            </a:r>
            <a:r>
              <a:rPr lang="en-US" dirty="0" smtClean="0">
                <a:solidFill>
                  <a:schemeClr val="bg1">
                    <a:lumMod val="50000"/>
                  </a:schemeClr>
                </a:solidFill>
              </a:rPr>
              <a:t> Imaging</a:t>
            </a:r>
          </a:p>
          <a:p>
            <a:pPr lvl="1" fontAlgn="auto">
              <a:spcAft>
                <a:spcPts val="0"/>
              </a:spcAft>
              <a:buFont typeface="Arial" pitchFamily="34" charset="0"/>
              <a:buChar char="–"/>
              <a:defRPr/>
            </a:pPr>
            <a:r>
              <a:rPr lang="en-US" dirty="0" smtClean="0">
                <a:solidFill>
                  <a:schemeClr val="bg1">
                    <a:lumMod val="50000"/>
                  </a:schemeClr>
                </a:solidFill>
              </a:rPr>
              <a:t>Agile Spectrum Imaging</a:t>
            </a:r>
          </a:p>
          <a:p>
            <a:pPr lvl="1" fontAlgn="auto">
              <a:spcAft>
                <a:spcPts val="0"/>
              </a:spcAft>
              <a:buFont typeface="Arial" pitchFamily="34" charset="0"/>
              <a:buChar char="–"/>
              <a:defRPr/>
            </a:pPr>
            <a:r>
              <a:rPr lang="en-US" dirty="0" smtClean="0">
                <a:solidFill>
                  <a:schemeClr val="bg1">
                    <a:lumMod val="50000"/>
                  </a:schemeClr>
                </a:solidFill>
              </a:rPr>
              <a:t>Random Lens Imaging</a:t>
            </a:r>
          </a:p>
          <a:p>
            <a:pPr fontAlgn="auto">
              <a:spcAft>
                <a:spcPts val="0"/>
              </a:spcAft>
              <a:buFont typeface="Arial" pitchFamily="34" charset="0"/>
              <a:buChar char="•"/>
              <a:defRPr/>
            </a:pPr>
            <a:endParaRPr lang="en-US"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Nonlinear Optics </a:t>
            </a:r>
          </a:p>
        </p:txBody>
      </p:sp>
      <p:sp>
        <p:nvSpPr>
          <p:cNvPr id="3" name="Content Placeholder 2"/>
          <p:cNvSpPr>
            <a:spLocks noGrp="1"/>
          </p:cNvSpPr>
          <p:nvPr>
            <p:ph idx="1"/>
          </p:nvPr>
        </p:nvSpPr>
        <p:spPr>
          <a:xfrm>
            <a:off x="0" y="1600200"/>
            <a:ext cx="8534400" cy="4525963"/>
          </a:xfrm>
        </p:spPr>
        <p:txBody>
          <a:bodyPr rtlCol="0">
            <a:normAutofit fontScale="77500" lnSpcReduction="20000"/>
          </a:bodyPr>
          <a:lstStyle/>
          <a:p>
            <a:pPr fontAlgn="auto">
              <a:spcAft>
                <a:spcPts val="0"/>
              </a:spcAft>
              <a:buFont typeface="Arial" pitchFamily="34" charset="0"/>
              <a:buChar char="•"/>
              <a:defRPr/>
            </a:pPr>
            <a:r>
              <a:rPr lang="en-US" dirty="0" smtClean="0"/>
              <a:t>Linear Optics</a:t>
            </a:r>
          </a:p>
          <a:p>
            <a:pPr lvl="1" fontAlgn="auto">
              <a:spcAft>
                <a:spcPts val="0"/>
              </a:spcAft>
              <a:buFont typeface="Arial" pitchFamily="34" charset="0"/>
              <a:buChar char="–"/>
              <a:defRPr/>
            </a:pPr>
            <a:r>
              <a:rPr lang="en-US" dirty="0" smtClean="0"/>
              <a:t>Light is deflected or delayed without wavelength change </a:t>
            </a:r>
          </a:p>
          <a:p>
            <a:pPr lvl="1" fontAlgn="auto">
              <a:spcAft>
                <a:spcPts val="0"/>
              </a:spcAft>
              <a:buFont typeface="Arial" pitchFamily="34" charset="0"/>
              <a:buChar char="–"/>
              <a:defRPr/>
            </a:pPr>
            <a:r>
              <a:rPr lang="en-US" dirty="0" smtClean="0"/>
              <a:t>(a ‘linear system’)</a:t>
            </a:r>
          </a:p>
          <a:p>
            <a:pPr fontAlgn="auto">
              <a:spcAft>
                <a:spcPts val="0"/>
              </a:spcAft>
              <a:buFont typeface="Arial" pitchFamily="34" charset="0"/>
              <a:buChar char="•"/>
              <a:defRPr/>
            </a:pPr>
            <a:r>
              <a:rPr lang="en-US" dirty="0" smtClean="0"/>
              <a:t>High intensity light in non-linear media</a:t>
            </a:r>
          </a:p>
          <a:p>
            <a:pPr lvl="1" fontAlgn="auto">
              <a:spcAft>
                <a:spcPts val="0"/>
              </a:spcAft>
              <a:buFont typeface="Arial" pitchFamily="34" charset="0"/>
              <a:buChar char="–"/>
              <a:defRPr/>
            </a:pPr>
            <a:r>
              <a:rPr lang="en-US" dirty="0" smtClean="0"/>
              <a:t>Think of it as ‘self-modifying programs’</a:t>
            </a:r>
          </a:p>
          <a:p>
            <a:pPr lvl="1" fontAlgn="auto">
              <a:spcAft>
                <a:spcPts val="0"/>
              </a:spcAft>
              <a:buFont typeface="Arial" pitchFamily="34" charset="0"/>
              <a:buChar char="–"/>
              <a:defRPr/>
            </a:pPr>
            <a:r>
              <a:rPr lang="en-US" dirty="0" smtClean="0"/>
              <a:t>Mainly intense lasers and crystals</a:t>
            </a:r>
          </a:p>
          <a:p>
            <a:pPr fontAlgn="auto">
              <a:spcAft>
                <a:spcPts val="0"/>
              </a:spcAft>
              <a:buFont typeface="Arial" pitchFamily="34" charset="0"/>
              <a:buChar char="•"/>
              <a:defRPr/>
            </a:pPr>
            <a:r>
              <a:rPr lang="en-US" dirty="0" smtClean="0"/>
              <a:t>Nonlinear optics </a:t>
            </a:r>
          </a:p>
          <a:p>
            <a:pPr lvl="1" fontAlgn="auto">
              <a:spcAft>
                <a:spcPts val="0"/>
              </a:spcAft>
              <a:buFont typeface="Arial" pitchFamily="34" charset="0"/>
              <a:buChar char="–"/>
              <a:defRPr/>
            </a:pPr>
            <a:r>
              <a:rPr lang="en-US" dirty="0" smtClean="0"/>
              <a:t>Light intensity refractive index </a:t>
            </a:r>
          </a:p>
          <a:p>
            <a:pPr lvl="1" fontAlgn="auto">
              <a:spcAft>
                <a:spcPts val="0"/>
              </a:spcAft>
              <a:buFont typeface="Arial" pitchFamily="34" charset="0"/>
              <a:buChar char="–"/>
              <a:defRPr/>
            </a:pPr>
            <a:r>
              <a:rPr lang="en-US" dirty="0" smtClean="0"/>
              <a:t>Change the color of a light beam</a:t>
            </a:r>
          </a:p>
          <a:p>
            <a:pPr lvl="1" fontAlgn="auto">
              <a:spcAft>
                <a:spcPts val="0"/>
              </a:spcAft>
              <a:buFont typeface="Arial" pitchFamily="34" charset="0"/>
              <a:buChar char="–"/>
              <a:defRPr/>
            </a:pPr>
            <a:r>
              <a:rPr lang="en-US" dirty="0" smtClean="0"/>
              <a:t>Change beam’s shape in space and time</a:t>
            </a:r>
          </a:p>
          <a:p>
            <a:pPr lvl="1" fontAlgn="auto">
              <a:spcAft>
                <a:spcPts val="0"/>
              </a:spcAft>
              <a:buFont typeface="Arial" pitchFamily="34" charset="0"/>
              <a:buChar char="–"/>
              <a:defRPr/>
            </a:pPr>
            <a:r>
              <a:rPr lang="en-US" dirty="0" smtClean="0"/>
              <a:t>Self-</a:t>
            </a:r>
            <a:r>
              <a:rPr lang="en-US" dirty="0" err="1" smtClean="0"/>
              <a:t>focussing</a:t>
            </a:r>
            <a:r>
              <a:rPr lang="en-US" dirty="0" smtClean="0"/>
              <a:t> via Gaussian high intensity beam</a:t>
            </a:r>
          </a:p>
          <a:p>
            <a:pPr lvl="1" fontAlgn="auto">
              <a:spcAft>
                <a:spcPts val="0"/>
              </a:spcAft>
              <a:buFont typeface="Arial" pitchFamily="34" charset="0"/>
              <a:buChar char="–"/>
              <a:defRPr/>
            </a:pPr>
            <a:r>
              <a:rPr lang="en-US" dirty="0" smtClean="0"/>
              <a:t>Switch and gate telecommunications systems</a:t>
            </a:r>
          </a:p>
          <a:p>
            <a:pPr lvl="1" fontAlgn="auto">
              <a:spcAft>
                <a:spcPts val="0"/>
              </a:spcAft>
              <a:buFont typeface="Arial" pitchFamily="34" charset="0"/>
              <a:buChar char="–"/>
              <a:defRPr/>
            </a:pPr>
            <a:r>
              <a:rPr lang="en-US" dirty="0" smtClean="0"/>
              <a:t>Create shortest events (in </a:t>
            </a:r>
            <a:r>
              <a:rPr lang="en-US" dirty="0" err="1" smtClean="0"/>
              <a:t>femtoseconds</a:t>
            </a:r>
            <a:r>
              <a:rPr lang="en-US" dirty="0" smtClean="0"/>
              <a:t>, 10</a:t>
            </a:r>
            <a:r>
              <a:rPr lang="en-US" baseline="30000" dirty="0" smtClean="0"/>
              <a:t>-15</a:t>
            </a:r>
            <a:r>
              <a:rPr lang="en-US" dirty="0" smtClean="0"/>
              <a:t>).</a:t>
            </a:r>
          </a:p>
          <a:p>
            <a:pPr lvl="1" fontAlgn="auto">
              <a:spcAft>
                <a:spcPts val="0"/>
              </a:spcAft>
              <a:buFont typeface="Arial" pitchFamily="34" charset="0"/>
              <a:buNone/>
              <a:defRPr/>
            </a:pPr>
            <a:endParaRPr lang="en-US" dirty="0" smtClean="0"/>
          </a:p>
          <a:p>
            <a:pPr lvl="2" fontAlgn="auto">
              <a:spcAft>
                <a:spcPts val="0"/>
              </a:spcAft>
              <a:buFont typeface="Arial" pitchFamily="34" charset="0"/>
              <a:buChar char="•"/>
              <a:defRPr/>
            </a:pPr>
            <a:endParaRPr lang="en-US" dirty="0" smtClean="0"/>
          </a:p>
        </p:txBody>
      </p:sp>
      <p:sp>
        <p:nvSpPr>
          <p:cNvPr id="147460" name="Rectangle 1"/>
          <p:cNvSpPr>
            <a:spLocks noChangeArrowheads="1"/>
          </p:cNvSpPr>
          <p:nvPr/>
        </p:nvSpPr>
        <p:spPr bwMode="auto">
          <a:xfrm>
            <a:off x="3352800" y="6477000"/>
            <a:ext cx="5791200" cy="276225"/>
          </a:xfrm>
          <a:prstGeom prst="rect">
            <a:avLst/>
          </a:prstGeom>
          <a:noFill/>
          <a:ln w="9525">
            <a:noFill/>
            <a:miter lim="800000"/>
            <a:headEnd/>
            <a:tailEnd/>
          </a:ln>
        </p:spPr>
        <p:txBody>
          <a:bodyPr anchor="ctr">
            <a:spAutoFit/>
          </a:bodyPr>
          <a:lstStyle/>
          <a:p>
            <a:r>
              <a:rPr lang="en-US" altLang="ko-KR" sz="1200">
                <a:ea typeface="Batang" pitchFamily="18" charset="-127"/>
                <a:cs typeface="Arial" charset="0"/>
                <a:hlinkClick r:id="rId4"/>
              </a:rPr>
              <a:t>www.physics.gatech.edu/gcuo/UltrafastOptics/3803/OpticsI23NonlinearOptics.ppt</a:t>
            </a:r>
            <a:endParaRPr lang="en-US" altLang="ko-KR" sz="2800">
              <a:ea typeface="Batang" pitchFamily="18" charset="-127"/>
              <a:cs typeface="Arial" charset="0"/>
            </a:endParaRPr>
          </a:p>
        </p:txBody>
      </p:sp>
      <p:pic>
        <p:nvPicPr>
          <p:cNvPr id="147461" name="Picture 5" descr="Green ring pic"/>
          <p:cNvPicPr>
            <a:picLocks noChangeAspect="1" noChangeArrowheads="1"/>
          </p:cNvPicPr>
          <p:nvPr/>
        </p:nvPicPr>
        <p:blipFill>
          <a:blip r:embed="rId5"/>
          <a:srcRect/>
          <a:stretch>
            <a:fillRect/>
          </a:stretch>
        </p:blipFill>
        <p:spPr bwMode="auto">
          <a:xfrm>
            <a:off x="6477000" y="2438400"/>
            <a:ext cx="2457450" cy="3276600"/>
          </a:xfrm>
          <a:prstGeom prst="rect">
            <a:avLst/>
          </a:prstGeom>
          <a:noFill/>
          <a:ln w="9525">
            <a:noFill/>
            <a:miter lim="800000"/>
            <a:headEnd/>
            <a:tailEnd/>
          </a:ln>
        </p:spPr>
      </p:pic>
      <p:sp>
        <p:nvSpPr>
          <p:cNvPr id="7" name="TextBox 6"/>
          <p:cNvSpPr txBox="1"/>
          <p:nvPr/>
        </p:nvSpPr>
        <p:spPr>
          <a:xfrm>
            <a:off x="6629400" y="5715000"/>
            <a:ext cx="2133600" cy="646113"/>
          </a:xfrm>
          <a:prstGeom prst="rect">
            <a:avLst/>
          </a:prstGeom>
          <a:noFill/>
        </p:spPr>
        <p:txBody>
          <a:bodyPr>
            <a:spAutoFit/>
          </a:bodyPr>
          <a:lstStyle/>
          <a:p>
            <a:pPr fontAlgn="auto">
              <a:spcBef>
                <a:spcPts val="0"/>
              </a:spcBef>
              <a:spcAft>
                <a:spcPts val="0"/>
              </a:spcAft>
              <a:defRPr/>
            </a:pPr>
            <a:r>
              <a:rPr lang="en-US" dirty="0">
                <a:solidFill>
                  <a:srgbClr val="FF0000"/>
                </a:solidFill>
                <a:latin typeface="+mn-lt"/>
              </a:rPr>
              <a:t>Input: Infrared laser</a:t>
            </a:r>
          </a:p>
          <a:p>
            <a:pPr fontAlgn="auto">
              <a:spcBef>
                <a:spcPts val="0"/>
              </a:spcBef>
              <a:spcAft>
                <a:spcPts val="0"/>
              </a:spcAft>
              <a:defRPr/>
            </a:pPr>
            <a:r>
              <a:rPr lang="en-US" dirty="0">
                <a:solidFill>
                  <a:schemeClr val="accent3">
                    <a:lumMod val="50000"/>
                  </a:schemeClr>
                </a:solidFill>
                <a:latin typeface="+mn-lt"/>
              </a:rPr>
              <a:t>Output: Green light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4"/>
          <p:cNvSpPr>
            <a:spLocks noGrp="1" noChangeArrowheads="1"/>
          </p:cNvSpPr>
          <p:nvPr>
            <p:ph type="title"/>
          </p:nvPr>
        </p:nvSpPr>
        <p:spPr>
          <a:xfrm>
            <a:off x="454025" y="384175"/>
            <a:ext cx="8316913" cy="582613"/>
          </a:xfrm>
        </p:spPr>
        <p:txBody>
          <a:bodyPr/>
          <a:lstStyle/>
          <a:p>
            <a:pPr algn="l" eaLnBrk="1" hangingPunct="1"/>
            <a:r>
              <a:rPr lang="en-US" sz="3000" b="1" smtClean="0">
                <a:solidFill>
                  <a:srgbClr val="FFAFEA"/>
                </a:solidFill>
              </a:rPr>
              <a:t>Why do nonlinear effects occur, in general?</a:t>
            </a:r>
          </a:p>
        </p:txBody>
      </p:sp>
      <p:sp>
        <p:nvSpPr>
          <p:cNvPr id="149507" name="Text Box 6"/>
          <p:cNvSpPr txBox="1">
            <a:spLocks noChangeArrowheads="1"/>
          </p:cNvSpPr>
          <p:nvPr/>
        </p:nvSpPr>
        <p:spPr bwMode="auto">
          <a:xfrm>
            <a:off x="628650" y="1116449"/>
            <a:ext cx="8056563" cy="1169551"/>
          </a:xfrm>
          <a:prstGeom prst="rect">
            <a:avLst/>
          </a:prstGeom>
          <a:noFill/>
          <a:ln w="9525">
            <a:noFill/>
            <a:miter lim="800000"/>
            <a:headEnd/>
            <a:tailEnd/>
          </a:ln>
        </p:spPr>
        <p:txBody>
          <a:bodyPr>
            <a:spAutoFit/>
          </a:bodyPr>
          <a:lstStyle/>
          <a:p>
            <a:pPr>
              <a:spcBef>
                <a:spcPct val="50000"/>
              </a:spcBef>
            </a:pPr>
            <a:r>
              <a:rPr lang="en-US" sz="2000" dirty="0">
                <a:solidFill>
                  <a:srgbClr val="FFFFFF"/>
                </a:solidFill>
              </a:rPr>
              <a:t>Imagine playing music through a cheap amplifier that just can’t quite put out the power necessary to hit the loud notes</a:t>
            </a:r>
            <a:r>
              <a:rPr lang="en-US" sz="2000" dirty="0" smtClean="0">
                <a:solidFill>
                  <a:srgbClr val="FFFFFF"/>
                </a:solidFill>
              </a:rPr>
              <a:t>.</a:t>
            </a:r>
          </a:p>
          <a:p>
            <a:pPr>
              <a:spcBef>
                <a:spcPct val="50000"/>
              </a:spcBef>
            </a:pPr>
            <a:r>
              <a:rPr lang="en-US" sz="2000" dirty="0" smtClean="0">
                <a:solidFill>
                  <a:srgbClr val="FFFFFF"/>
                </a:solidFill>
              </a:rPr>
              <a:t>Input to output is not a linear response</a:t>
            </a:r>
            <a:endParaRPr lang="en-US" sz="2000" dirty="0">
              <a:solidFill>
                <a:srgbClr val="FFFFFF"/>
              </a:solidFill>
            </a:endParaRPr>
          </a:p>
        </p:txBody>
      </p:sp>
      <p:sp>
        <p:nvSpPr>
          <p:cNvPr id="149508" name="Text Box 7"/>
          <p:cNvSpPr txBox="1">
            <a:spLocks noChangeArrowheads="1"/>
          </p:cNvSpPr>
          <p:nvPr/>
        </p:nvSpPr>
        <p:spPr bwMode="auto">
          <a:xfrm>
            <a:off x="649288" y="6064250"/>
            <a:ext cx="7521575" cy="396875"/>
          </a:xfrm>
          <a:prstGeom prst="rect">
            <a:avLst/>
          </a:prstGeom>
          <a:noFill/>
          <a:ln w="9525">
            <a:noFill/>
            <a:miter lim="800000"/>
            <a:headEnd/>
            <a:tailEnd/>
          </a:ln>
        </p:spPr>
        <p:txBody>
          <a:bodyPr>
            <a:spAutoFit/>
          </a:bodyPr>
          <a:lstStyle/>
          <a:p>
            <a:pPr>
              <a:spcBef>
                <a:spcPct val="50000"/>
              </a:spcBef>
            </a:pPr>
            <a:r>
              <a:rPr lang="en-US" sz="2000">
                <a:solidFill>
                  <a:srgbClr val="FFFFFF"/>
                </a:solidFill>
              </a:rPr>
              <a:t>The sharp edges correspond to higher frequencies—harmonics!</a:t>
            </a:r>
          </a:p>
        </p:txBody>
      </p:sp>
      <p:grpSp>
        <p:nvGrpSpPr>
          <p:cNvPr id="149509" name="Group 9"/>
          <p:cNvGrpSpPr>
            <a:grpSpLocks/>
          </p:cNvGrpSpPr>
          <p:nvPr/>
        </p:nvGrpSpPr>
        <p:grpSpPr bwMode="auto">
          <a:xfrm>
            <a:off x="1720850" y="2352675"/>
            <a:ext cx="5753100" cy="3273425"/>
            <a:chOff x="1084" y="1482"/>
            <a:chExt cx="3624" cy="2062"/>
          </a:xfrm>
        </p:grpSpPr>
        <p:sp>
          <p:nvSpPr>
            <p:cNvPr id="149511" name="Rectangle 8"/>
            <p:cNvSpPr>
              <a:spLocks noChangeArrowheads="1"/>
            </p:cNvSpPr>
            <p:nvPr/>
          </p:nvSpPr>
          <p:spPr bwMode="auto">
            <a:xfrm>
              <a:off x="1084" y="1482"/>
              <a:ext cx="3624" cy="2062"/>
            </a:xfrm>
            <a:prstGeom prst="rect">
              <a:avLst/>
            </a:prstGeom>
            <a:solidFill>
              <a:schemeClr val="bg1"/>
            </a:solidFill>
            <a:ln w="9525">
              <a:noFill/>
              <a:miter lim="800000"/>
              <a:headEnd/>
              <a:tailEnd/>
            </a:ln>
          </p:spPr>
          <p:txBody>
            <a:bodyPr wrap="none" anchor="ctr"/>
            <a:lstStyle/>
            <a:p>
              <a:endParaRPr lang="en-US" sz="2000">
                <a:solidFill>
                  <a:srgbClr val="000000"/>
                </a:solidFill>
              </a:endParaRPr>
            </a:p>
          </p:txBody>
        </p:sp>
        <p:pic>
          <p:nvPicPr>
            <p:cNvPr id="149512" name="Picture 5" descr="Fig3_3a"/>
            <p:cNvPicPr>
              <a:picLocks noChangeAspect="1" noChangeArrowheads="1"/>
            </p:cNvPicPr>
            <p:nvPr/>
          </p:nvPicPr>
          <p:blipFill>
            <a:blip r:embed="rId3"/>
            <a:srcRect r="5385"/>
            <a:stretch>
              <a:fillRect/>
            </a:stretch>
          </p:blipFill>
          <p:spPr bwMode="auto">
            <a:xfrm>
              <a:off x="1193" y="1505"/>
              <a:ext cx="3426" cy="1962"/>
            </a:xfrm>
            <a:prstGeom prst="rect">
              <a:avLst/>
            </a:prstGeom>
            <a:noFill/>
            <a:ln w="9525">
              <a:noFill/>
              <a:miter lim="800000"/>
              <a:headEnd/>
              <a:tailEnd/>
            </a:ln>
          </p:spPr>
        </p:pic>
      </p:grpSp>
      <p:sp>
        <p:nvSpPr>
          <p:cNvPr id="149510" name="Rectangle 1"/>
          <p:cNvSpPr>
            <a:spLocks noChangeArrowheads="1"/>
          </p:cNvSpPr>
          <p:nvPr/>
        </p:nvSpPr>
        <p:spPr bwMode="auto">
          <a:xfrm>
            <a:off x="3352800" y="6477000"/>
            <a:ext cx="5791200" cy="276225"/>
          </a:xfrm>
          <a:prstGeom prst="rect">
            <a:avLst/>
          </a:prstGeom>
          <a:noFill/>
          <a:ln w="9525">
            <a:noFill/>
            <a:miter lim="800000"/>
            <a:headEnd/>
            <a:tailEnd/>
          </a:ln>
        </p:spPr>
        <p:txBody>
          <a:bodyPr anchor="ctr">
            <a:spAutoFit/>
          </a:bodyPr>
          <a:lstStyle/>
          <a:p>
            <a:r>
              <a:rPr lang="en-US" altLang="ko-KR" sz="1200">
                <a:ea typeface="Batang" pitchFamily="18" charset="-127"/>
                <a:cs typeface="Arial" charset="0"/>
                <a:hlinkClick r:id="rId4"/>
              </a:rPr>
              <a:t>www.physics.gatech.edu/gcuo/UltrafastOptics/3803/OpticsI23NonlinearOptics.ppt</a:t>
            </a:r>
            <a:endParaRPr lang="en-US" altLang="ko-KR" sz="2800">
              <a:ea typeface="Batang" pitchFamily="18" charset="-127"/>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smtClean="0"/>
              <a:t>Nonlinear Optics </a:t>
            </a:r>
          </a:p>
        </p:txBody>
      </p:sp>
      <p:sp>
        <p:nvSpPr>
          <p:cNvPr id="3" name="Content Placeholder 2"/>
          <p:cNvSpPr>
            <a:spLocks noGrp="1"/>
          </p:cNvSpPr>
          <p:nvPr>
            <p:ph idx="1"/>
          </p:nvPr>
        </p:nvSpPr>
        <p:spPr>
          <a:xfrm>
            <a:off x="457200" y="1600200"/>
            <a:ext cx="8534400" cy="4876800"/>
          </a:xfrm>
        </p:spPr>
        <p:txBody>
          <a:bodyPr rtlCol="0">
            <a:normAutofit fontScale="77500" lnSpcReduction="20000"/>
          </a:bodyPr>
          <a:lstStyle/>
          <a:p>
            <a:pPr fontAlgn="auto">
              <a:spcAft>
                <a:spcPts val="0"/>
              </a:spcAft>
              <a:buFont typeface="Arial" pitchFamily="34" charset="0"/>
              <a:buChar char="•"/>
              <a:defRPr/>
            </a:pPr>
            <a:r>
              <a:rPr lang="en-US" dirty="0" smtClean="0"/>
              <a:t>Future photography</a:t>
            </a:r>
          </a:p>
          <a:p>
            <a:pPr lvl="1" fontAlgn="auto">
              <a:spcAft>
                <a:spcPts val="0"/>
              </a:spcAft>
              <a:buFont typeface="Arial" pitchFamily="34" charset="0"/>
              <a:buChar char="•"/>
              <a:defRPr/>
            </a:pPr>
            <a:r>
              <a:rPr lang="en-US" dirty="0" smtClean="0"/>
              <a:t>Programmable refractive index?</a:t>
            </a:r>
          </a:p>
          <a:p>
            <a:pPr lvl="1" fontAlgn="auto">
              <a:spcAft>
                <a:spcPts val="0"/>
              </a:spcAft>
              <a:buFont typeface="Arial" pitchFamily="34" charset="0"/>
              <a:buChar char="•"/>
              <a:defRPr/>
            </a:pPr>
            <a:r>
              <a:rPr lang="en-US" dirty="0" err="1" smtClean="0"/>
              <a:t>VarioOptic</a:t>
            </a:r>
            <a:r>
              <a:rPr lang="en-US" dirty="0" smtClean="0"/>
              <a:t> [</a:t>
            </a:r>
            <a:r>
              <a:rPr lang="en-US" dirty="0" err="1" smtClean="0"/>
              <a:t>LiquidLens</a:t>
            </a:r>
            <a:r>
              <a:rPr lang="en-US" dirty="0" smtClean="0"/>
              <a:t>], </a:t>
            </a:r>
            <a:r>
              <a:rPr lang="en-US" dirty="0" err="1" smtClean="0"/>
              <a:t>Optotune</a:t>
            </a:r>
            <a:r>
              <a:rPr lang="en-US" dirty="0" smtClean="0"/>
              <a:t> [</a:t>
            </a:r>
            <a:r>
              <a:rPr lang="en-US" dirty="0" err="1" smtClean="0"/>
              <a:t>ElectroactivePolymers</a:t>
            </a:r>
            <a:r>
              <a:rPr lang="en-US" dirty="0" smtClean="0"/>
              <a:t>]</a:t>
            </a:r>
          </a:p>
          <a:p>
            <a:pPr lvl="2"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Interesting NLO Applications</a:t>
            </a:r>
          </a:p>
          <a:p>
            <a:pPr lvl="1" fontAlgn="auto">
              <a:spcAft>
                <a:spcPts val="0"/>
              </a:spcAft>
              <a:buFont typeface="Arial" pitchFamily="34" charset="0"/>
              <a:buChar char="–"/>
              <a:defRPr/>
            </a:pPr>
            <a:r>
              <a:rPr lang="en-US" dirty="0" smtClean="0"/>
              <a:t>Change in refractive index (RI), </a:t>
            </a:r>
          </a:p>
          <a:p>
            <a:pPr lvl="2" fontAlgn="auto">
              <a:spcAft>
                <a:spcPts val="0"/>
              </a:spcAft>
              <a:buFont typeface="Arial" pitchFamily="34" charset="0"/>
              <a:buChar char="•"/>
              <a:defRPr/>
            </a:pPr>
            <a:r>
              <a:rPr lang="en-US" dirty="0" smtClean="0"/>
              <a:t>Original RI:  </a:t>
            </a:r>
            <a:r>
              <a:rPr lang="en-US" i="1" dirty="0" smtClean="0"/>
              <a:t>n</a:t>
            </a:r>
            <a:r>
              <a:rPr lang="en-US" i="1" baseline="-25000" dirty="0" smtClean="0"/>
              <a:t>0</a:t>
            </a:r>
          </a:p>
          <a:p>
            <a:pPr lvl="2" fontAlgn="auto">
              <a:spcAft>
                <a:spcPts val="0"/>
              </a:spcAft>
              <a:buFont typeface="Arial" pitchFamily="34" charset="0"/>
              <a:buChar char="•"/>
              <a:defRPr/>
            </a:pPr>
            <a:r>
              <a:rPr lang="en-US" dirty="0" smtClean="0"/>
              <a:t>Nonlinear  RI:  </a:t>
            </a:r>
            <a:r>
              <a:rPr lang="en-US" i="1" dirty="0" smtClean="0"/>
              <a:t>n</a:t>
            </a:r>
            <a:r>
              <a:rPr lang="en-US" i="1" baseline="-25000" dirty="0" smtClean="0"/>
              <a:t>2</a:t>
            </a:r>
            <a:endParaRPr lang="en-US" i="1" dirty="0" smtClean="0"/>
          </a:p>
          <a:p>
            <a:pPr lvl="2" fontAlgn="auto">
              <a:spcAft>
                <a:spcPts val="0"/>
              </a:spcAft>
              <a:buFont typeface="Arial" pitchFamily="34" charset="0"/>
              <a:buChar char="•"/>
              <a:defRPr/>
            </a:pPr>
            <a:r>
              <a:rPr lang="en-US" dirty="0" smtClean="0"/>
              <a:t>Incident light intensity, </a:t>
            </a:r>
            <a:r>
              <a:rPr lang="en-US" i="1" dirty="0" smtClean="0"/>
              <a:t>I</a:t>
            </a:r>
          </a:p>
          <a:p>
            <a:pPr lvl="2" fontAlgn="auto">
              <a:spcAft>
                <a:spcPts val="0"/>
              </a:spcAft>
              <a:buFont typeface="Arial" pitchFamily="34" charset="0"/>
              <a:buChar char="•"/>
              <a:defRPr/>
            </a:pPr>
            <a:r>
              <a:rPr lang="en-US" dirty="0" smtClean="0"/>
              <a:t>Modified refractive index,  </a:t>
            </a:r>
            <a:r>
              <a:rPr lang="en-US" i="1" dirty="0" smtClean="0"/>
              <a:t>n = n</a:t>
            </a:r>
            <a:r>
              <a:rPr lang="en-US" i="1" baseline="-25000" dirty="0" smtClean="0"/>
              <a:t>0</a:t>
            </a:r>
            <a:r>
              <a:rPr lang="en-US" i="1" dirty="0" smtClean="0"/>
              <a:t> + n</a:t>
            </a:r>
            <a:r>
              <a:rPr lang="en-US" i="1" baseline="-25000" dirty="0" smtClean="0"/>
              <a:t>2</a:t>
            </a:r>
            <a:r>
              <a:rPr lang="en-US" i="1" dirty="0" smtClean="0"/>
              <a:t>*I</a:t>
            </a:r>
          </a:p>
          <a:p>
            <a:pPr lvl="1" fontAlgn="auto">
              <a:spcAft>
                <a:spcPts val="0"/>
              </a:spcAft>
              <a:buFont typeface="Arial" pitchFamily="34" charset="0"/>
              <a:buChar char="–"/>
              <a:defRPr/>
            </a:pPr>
            <a:r>
              <a:rPr lang="en-US" dirty="0" smtClean="0"/>
              <a:t>Self-focusing</a:t>
            </a:r>
          </a:p>
          <a:p>
            <a:pPr lvl="2" fontAlgn="auto">
              <a:spcAft>
                <a:spcPts val="0"/>
              </a:spcAft>
              <a:buFont typeface="Arial" pitchFamily="34" charset="0"/>
              <a:buChar char="•"/>
              <a:defRPr/>
            </a:pPr>
            <a:r>
              <a:rPr lang="en-US" i="1" dirty="0" smtClean="0"/>
              <a:t>n</a:t>
            </a:r>
            <a:r>
              <a:rPr lang="en-US" i="1" baseline="-25000" dirty="0" smtClean="0"/>
              <a:t>2</a:t>
            </a:r>
            <a:r>
              <a:rPr lang="en-US" dirty="0" smtClean="0"/>
              <a:t> is positive, </a:t>
            </a:r>
          </a:p>
          <a:p>
            <a:pPr lvl="2" fontAlgn="auto">
              <a:spcAft>
                <a:spcPts val="0"/>
              </a:spcAft>
              <a:buFont typeface="Arial" pitchFamily="34" charset="0"/>
              <a:buChar char="•"/>
              <a:defRPr/>
            </a:pPr>
            <a:r>
              <a:rPr lang="en-US" dirty="0" smtClean="0"/>
              <a:t>RI is higher for higher intensity, usually center of beam</a:t>
            </a:r>
          </a:p>
          <a:p>
            <a:pPr lvl="2" fontAlgn="auto">
              <a:spcAft>
                <a:spcPts val="0"/>
              </a:spcAft>
              <a:buFont typeface="Arial" pitchFamily="34" charset="0"/>
              <a:buChar char="•"/>
              <a:defRPr/>
            </a:pPr>
            <a:r>
              <a:rPr lang="en-US" dirty="0" smtClean="0"/>
              <a:t>Create a ‘convex’ lens, </a:t>
            </a:r>
          </a:p>
          <a:p>
            <a:pPr lvl="2" fontAlgn="auto">
              <a:spcAft>
                <a:spcPts val="0"/>
              </a:spcAft>
              <a:buFont typeface="Arial" pitchFamily="34" charset="0"/>
              <a:buChar char="•"/>
              <a:defRPr/>
            </a:pPr>
            <a:r>
              <a:rPr lang="en-US" dirty="0" smtClean="0"/>
              <a:t>(But collapsing beam on itself till material is damaged)</a:t>
            </a:r>
          </a:p>
        </p:txBody>
      </p:sp>
      <p:sp>
        <p:nvSpPr>
          <p:cNvPr id="151556" name="Rectangle 1"/>
          <p:cNvSpPr>
            <a:spLocks noChangeArrowheads="1"/>
          </p:cNvSpPr>
          <p:nvPr/>
        </p:nvSpPr>
        <p:spPr bwMode="auto">
          <a:xfrm>
            <a:off x="3352800" y="6477000"/>
            <a:ext cx="5791200" cy="276225"/>
          </a:xfrm>
          <a:prstGeom prst="rect">
            <a:avLst/>
          </a:prstGeom>
          <a:noFill/>
          <a:ln w="9525">
            <a:noFill/>
            <a:miter lim="800000"/>
            <a:headEnd/>
            <a:tailEnd/>
          </a:ln>
        </p:spPr>
        <p:txBody>
          <a:bodyPr anchor="ctr">
            <a:spAutoFit/>
          </a:bodyPr>
          <a:lstStyle/>
          <a:p>
            <a:r>
              <a:rPr lang="en-US" altLang="ko-KR" sz="1200">
                <a:ea typeface="Batang" pitchFamily="18" charset="-127"/>
                <a:cs typeface="Arial" charset="0"/>
                <a:hlinkClick r:id="rId4"/>
              </a:rPr>
              <a:t>www.physics.gatech.edu/gcuo/UltrafastOptics/3803/OpticsI23NonlinearOptics.ppt</a:t>
            </a:r>
            <a:endParaRPr lang="en-US" altLang="ko-KR" sz="2800">
              <a:ea typeface="Batang" pitchFamily="18" charset="-127"/>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2"/>
          <p:cNvSpPr>
            <a:spLocks noGrp="1" noChangeArrowheads="1"/>
          </p:cNvSpPr>
          <p:nvPr>
            <p:ph type="title"/>
          </p:nvPr>
        </p:nvSpPr>
        <p:spPr>
          <a:xfrm>
            <a:off x="381000" y="152400"/>
            <a:ext cx="8534400" cy="838200"/>
          </a:xfrm>
        </p:spPr>
        <p:txBody>
          <a:bodyPr/>
          <a:lstStyle/>
          <a:p>
            <a:pPr algn="l" eaLnBrk="1" hangingPunct="1"/>
            <a:r>
              <a:rPr lang="en-US" sz="3200" b="1" dirty="0" smtClean="0">
                <a:solidFill>
                  <a:schemeClr val="tx1"/>
                </a:solidFill>
              </a:rPr>
              <a:t>Optical Kerr Effect </a:t>
            </a:r>
            <a:r>
              <a:rPr lang="en-US" sz="2000" b="1" dirty="0" smtClean="0">
                <a:solidFill>
                  <a:schemeClr val="tx1"/>
                </a:solidFill>
              </a:rPr>
              <a:t>[1960]</a:t>
            </a:r>
            <a:r>
              <a:rPr lang="en-US" sz="3200" b="1" dirty="0" smtClean="0">
                <a:solidFill>
                  <a:schemeClr val="tx1"/>
                </a:solidFill>
              </a:rPr>
              <a:t>: </a:t>
            </a:r>
            <a:br>
              <a:rPr lang="en-US" sz="3200" b="1" dirty="0" smtClean="0">
                <a:solidFill>
                  <a:schemeClr val="tx1"/>
                </a:solidFill>
              </a:rPr>
            </a:br>
            <a:r>
              <a:rPr lang="en-US" sz="2000" b="1" dirty="0" smtClean="0">
                <a:solidFill>
                  <a:schemeClr val="tx1"/>
                </a:solidFill>
              </a:rPr>
              <a:t>Intensity dependent Refractive Index</a:t>
            </a:r>
            <a:endParaRPr lang="en-US" sz="3200" b="1" dirty="0" smtClean="0">
              <a:solidFill>
                <a:schemeClr val="tx1"/>
              </a:solidFill>
            </a:endParaRPr>
          </a:p>
        </p:txBody>
      </p:sp>
      <p:sp>
        <p:nvSpPr>
          <p:cNvPr id="2058" name="Rectangle 3"/>
          <p:cNvSpPr>
            <a:spLocks noGrp="1" noChangeArrowheads="1"/>
          </p:cNvSpPr>
          <p:nvPr>
            <p:ph type="body" idx="1"/>
          </p:nvPr>
        </p:nvSpPr>
        <p:spPr>
          <a:xfrm>
            <a:off x="533400" y="990600"/>
            <a:ext cx="7924800" cy="5562600"/>
          </a:xfrm>
        </p:spPr>
        <p:txBody>
          <a:bodyPr/>
          <a:lstStyle/>
          <a:p>
            <a:pPr marL="0" indent="0" eaLnBrk="1" hangingPunct="1">
              <a:buFontTx/>
              <a:buNone/>
            </a:pPr>
            <a:r>
              <a:rPr lang="en-US" sz="2000" smtClean="0"/>
              <a:t>The refractive index including higher order terms</a:t>
            </a:r>
          </a:p>
          <a:p>
            <a:pPr marL="0" indent="0" eaLnBrk="1" hangingPunct="1">
              <a:buFontTx/>
              <a:buNone/>
            </a:pPr>
            <a:endParaRPr lang="en-US" sz="2000" smtClean="0"/>
          </a:p>
          <a:p>
            <a:pPr marL="0" indent="0" eaLnBrk="1" hangingPunct="1">
              <a:buFontTx/>
              <a:buNone/>
            </a:pPr>
            <a:endParaRPr lang="en-US" sz="2000" smtClean="0"/>
          </a:p>
          <a:p>
            <a:pPr marL="0" indent="0" eaLnBrk="1" hangingPunct="1">
              <a:buFontTx/>
              <a:buNone/>
            </a:pPr>
            <a:r>
              <a:rPr lang="en-US" sz="2000" smtClean="0"/>
              <a:t>Now, the usual refractive index (which we’ll call </a:t>
            </a:r>
            <a:r>
              <a:rPr lang="en-US" sz="2000" i="1" smtClean="0">
                <a:latin typeface="Times New Roman" pitchFamily="18" charset="0"/>
                <a:cs typeface="Times New Roman" pitchFamily="18" charset="0"/>
              </a:rPr>
              <a:t>n</a:t>
            </a:r>
            <a:r>
              <a:rPr lang="en-US" sz="2000" baseline="-25000" smtClean="0">
                <a:latin typeface="Times New Roman" pitchFamily="18" charset="0"/>
                <a:cs typeface="Times New Roman" pitchFamily="18" charset="0"/>
              </a:rPr>
              <a:t>0</a:t>
            </a:r>
            <a:r>
              <a:rPr lang="en-US" sz="2000" smtClean="0"/>
              <a:t>) is:</a:t>
            </a:r>
          </a:p>
          <a:p>
            <a:pPr marL="0" indent="0" eaLnBrk="1" hangingPunct="1">
              <a:buFontTx/>
              <a:buNone/>
            </a:pPr>
            <a:endParaRPr lang="en-US" sz="2000" smtClean="0"/>
          </a:p>
          <a:p>
            <a:pPr marL="0" indent="0" eaLnBrk="1" hangingPunct="1">
              <a:buFontTx/>
              <a:buNone/>
            </a:pPr>
            <a:r>
              <a:rPr lang="en-US" sz="2000" smtClean="0"/>
              <a:t>So:</a:t>
            </a:r>
          </a:p>
          <a:p>
            <a:pPr marL="0" indent="0" eaLnBrk="1" hangingPunct="1">
              <a:buFontTx/>
              <a:buNone/>
            </a:pPr>
            <a:endParaRPr lang="en-US" sz="2000" smtClean="0"/>
          </a:p>
          <a:p>
            <a:pPr marL="0" indent="0" eaLnBrk="1" hangingPunct="1">
              <a:buFontTx/>
              <a:buNone/>
            </a:pPr>
            <a:r>
              <a:rPr lang="en-US" sz="2000" smtClean="0"/>
              <a:t>Assume that the nonlinear term &lt;&lt; </a:t>
            </a:r>
            <a:r>
              <a:rPr lang="en-US" sz="2000" i="1" smtClean="0">
                <a:latin typeface="Times New Roman" pitchFamily="18" charset="0"/>
                <a:cs typeface="Times New Roman" pitchFamily="18" charset="0"/>
              </a:rPr>
              <a:t>n</a:t>
            </a:r>
            <a:r>
              <a:rPr lang="en-US" sz="2000" baseline="-25000" smtClean="0">
                <a:latin typeface="Times New Roman" pitchFamily="18" charset="0"/>
                <a:cs typeface="Times New Roman" pitchFamily="18" charset="0"/>
              </a:rPr>
              <a:t>0</a:t>
            </a:r>
            <a:r>
              <a:rPr lang="en-US" sz="1000" i="1" smtClean="0"/>
              <a:t> </a:t>
            </a:r>
            <a:r>
              <a:rPr lang="en-US" sz="2000" smtClean="0"/>
              <a:t>:</a:t>
            </a:r>
          </a:p>
          <a:p>
            <a:pPr marL="0" indent="0" eaLnBrk="1" hangingPunct="1">
              <a:buFontTx/>
              <a:buNone/>
            </a:pPr>
            <a:endParaRPr lang="en-US" sz="2000" smtClean="0"/>
          </a:p>
          <a:p>
            <a:pPr marL="0" indent="0" eaLnBrk="1" hangingPunct="1">
              <a:buFontTx/>
              <a:buNone/>
            </a:pPr>
            <a:r>
              <a:rPr lang="en-US" sz="2000" smtClean="0"/>
              <a:t>So:</a:t>
            </a:r>
          </a:p>
          <a:p>
            <a:pPr marL="0" indent="0" eaLnBrk="1" hangingPunct="1">
              <a:buFontTx/>
              <a:buNone/>
            </a:pPr>
            <a:endParaRPr lang="en-US" sz="2000" smtClean="0"/>
          </a:p>
          <a:p>
            <a:pPr marL="0" indent="0" eaLnBrk="1" hangingPunct="1">
              <a:buFontTx/>
              <a:buNone/>
            </a:pPr>
            <a:r>
              <a:rPr lang="en-US" sz="2000" smtClean="0"/>
              <a:t>Usually, we define a “</a:t>
            </a:r>
            <a:r>
              <a:rPr lang="en-US" sz="2000" u="sng" smtClean="0"/>
              <a:t>Nonlinear Refractive Index</a:t>
            </a:r>
            <a:r>
              <a:rPr lang="en-US" sz="2000" smtClean="0"/>
              <a:t>”:</a:t>
            </a:r>
          </a:p>
        </p:txBody>
      </p:sp>
      <p:graphicFrame>
        <p:nvGraphicFramePr>
          <p:cNvPr id="2050" name="Object 2"/>
          <p:cNvGraphicFramePr>
            <a:graphicFrameLocks noChangeAspect="1"/>
          </p:cNvGraphicFramePr>
          <p:nvPr/>
        </p:nvGraphicFramePr>
        <p:xfrm>
          <a:off x="2667000" y="1524000"/>
          <a:ext cx="2667000" cy="625475"/>
        </p:xfrm>
        <a:graphic>
          <a:graphicData uri="http://schemas.openxmlformats.org/presentationml/2006/ole">
            <p:oleObj spid="_x0000_s2050" name="Equation" r:id="rId4" imgW="1409400" imgH="330120" progId="">
              <p:embed/>
            </p:oleObj>
          </a:graphicData>
        </a:graphic>
      </p:graphicFrame>
      <p:graphicFrame>
        <p:nvGraphicFramePr>
          <p:cNvPr id="2051" name="Object 3"/>
          <p:cNvGraphicFramePr>
            <a:graphicFrameLocks noChangeAspect="1"/>
          </p:cNvGraphicFramePr>
          <p:nvPr/>
        </p:nvGraphicFramePr>
        <p:xfrm>
          <a:off x="6858000" y="1981200"/>
          <a:ext cx="1609725" cy="528638"/>
        </p:xfrm>
        <a:graphic>
          <a:graphicData uri="http://schemas.openxmlformats.org/presentationml/2006/ole">
            <p:oleObj spid="_x0000_s2051" name="Equation" r:id="rId5" imgW="850680" imgH="279360" progId="">
              <p:embed/>
            </p:oleObj>
          </a:graphicData>
        </a:graphic>
      </p:graphicFrame>
      <p:graphicFrame>
        <p:nvGraphicFramePr>
          <p:cNvPr id="2052" name="Object 4"/>
          <p:cNvGraphicFramePr>
            <a:graphicFrameLocks noChangeAspect="1"/>
          </p:cNvGraphicFramePr>
          <p:nvPr/>
        </p:nvGraphicFramePr>
        <p:xfrm>
          <a:off x="1420813" y="2978150"/>
          <a:ext cx="5451475" cy="625475"/>
        </p:xfrm>
        <a:graphic>
          <a:graphicData uri="http://schemas.openxmlformats.org/presentationml/2006/ole">
            <p:oleObj spid="_x0000_s2052" name="Equation" r:id="rId6" imgW="2882880" imgH="330120" progId="">
              <p:embed/>
            </p:oleObj>
          </a:graphicData>
        </a:graphic>
      </p:graphicFrame>
      <p:graphicFrame>
        <p:nvGraphicFramePr>
          <p:cNvPr id="2053" name="Object 5"/>
          <p:cNvGraphicFramePr>
            <a:graphicFrameLocks noChangeAspect="1"/>
          </p:cNvGraphicFramePr>
          <p:nvPr/>
        </p:nvGraphicFramePr>
        <p:xfrm>
          <a:off x="1430338" y="4483100"/>
          <a:ext cx="6003925" cy="625475"/>
        </p:xfrm>
        <a:graphic>
          <a:graphicData uri="http://schemas.openxmlformats.org/presentationml/2006/ole">
            <p:oleObj spid="_x0000_s2053" name="Equation" r:id="rId7" imgW="3174840" imgH="330120" progId="">
              <p:embed/>
            </p:oleObj>
          </a:graphicData>
        </a:graphic>
      </p:graphicFrame>
      <p:graphicFrame>
        <p:nvGraphicFramePr>
          <p:cNvPr id="2054" name="Object 6"/>
          <p:cNvGraphicFramePr>
            <a:graphicFrameLocks noChangeAspect="1"/>
          </p:cNvGraphicFramePr>
          <p:nvPr/>
        </p:nvGraphicFramePr>
        <p:xfrm>
          <a:off x="5449888" y="5940425"/>
          <a:ext cx="1658937" cy="528638"/>
        </p:xfrm>
        <a:graphic>
          <a:graphicData uri="http://schemas.openxmlformats.org/presentationml/2006/ole">
            <p:oleObj spid="_x0000_s2054" name="Equation" r:id="rId8" imgW="876240" imgH="279360" progId="">
              <p:embed/>
            </p:oleObj>
          </a:graphicData>
        </a:graphic>
      </p:graphicFrame>
      <p:graphicFrame>
        <p:nvGraphicFramePr>
          <p:cNvPr id="2055" name="Object 7"/>
          <p:cNvGraphicFramePr>
            <a:graphicFrameLocks noChangeAspect="1"/>
          </p:cNvGraphicFramePr>
          <p:nvPr/>
        </p:nvGraphicFramePr>
        <p:xfrm>
          <a:off x="1981200" y="5867400"/>
          <a:ext cx="2255838" cy="687388"/>
        </p:xfrm>
        <a:graphic>
          <a:graphicData uri="http://schemas.openxmlformats.org/presentationml/2006/ole">
            <p:oleObj spid="_x0000_s2055" name="Equation" r:id="rId9" imgW="749160" imgH="228600" progId="">
              <p:embed/>
            </p:oleObj>
          </a:graphicData>
        </a:graphic>
      </p:graphicFrame>
      <p:graphicFrame>
        <p:nvGraphicFramePr>
          <p:cNvPr id="2056" name="Object 8"/>
          <p:cNvGraphicFramePr>
            <a:graphicFrameLocks noChangeAspect="1"/>
          </p:cNvGraphicFramePr>
          <p:nvPr/>
        </p:nvGraphicFramePr>
        <p:xfrm>
          <a:off x="6386513" y="5281613"/>
          <a:ext cx="1657350" cy="457200"/>
        </p:xfrm>
        <a:graphic>
          <a:graphicData uri="http://schemas.openxmlformats.org/presentationml/2006/ole">
            <p:oleObj spid="_x0000_s2056" name="Equation" r:id="rId10" imgW="876240" imgH="241200"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p:cNvSpPr>
          <p:nvPr/>
        </p:nvSpPr>
        <p:spPr bwMode="auto">
          <a:xfrm>
            <a:off x="420688" y="1349375"/>
            <a:ext cx="8302625" cy="4441825"/>
          </a:xfrm>
          <a:prstGeom prst="rect">
            <a:avLst/>
          </a:prstGeom>
          <a:solidFill>
            <a:schemeClr val="bg1"/>
          </a:solidFill>
          <a:ln w="9525">
            <a:noFill/>
            <a:miter lim="800000"/>
            <a:headEnd/>
            <a:tailEnd/>
          </a:ln>
        </p:spPr>
        <p:txBody>
          <a:bodyPr wrap="none" anchor="ctr"/>
          <a:lstStyle/>
          <a:p>
            <a:endParaRPr lang="en-US" sz="2000">
              <a:solidFill>
                <a:srgbClr val="000000"/>
              </a:solidFill>
            </a:endParaRPr>
          </a:p>
        </p:txBody>
      </p:sp>
      <p:pic>
        <p:nvPicPr>
          <p:cNvPr id="156674" name="Picture 3"/>
          <p:cNvPicPr>
            <a:picLocks noChangeAspect="1" noChangeArrowheads="1"/>
          </p:cNvPicPr>
          <p:nvPr/>
        </p:nvPicPr>
        <p:blipFill>
          <a:blip r:embed="rId3"/>
          <a:srcRect/>
          <a:stretch>
            <a:fillRect/>
          </a:stretch>
        </p:blipFill>
        <p:spPr bwMode="auto">
          <a:xfrm>
            <a:off x="490538" y="1668463"/>
            <a:ext cx="8153400" cy="4073525"/>
          </a:xfrm>
          <a:prstGeom prst="rect">
            <a:avLst/>
          </a:prstGeom>
          <a:noFill/>
          <a:ln w="9525">
            <a:noFill/>
            <a:miter lim="800000"/>
            <a:headEnd/>
            <a:tailEnd/>
          </a:ln>
        </p:spPr>
      </p:pic>
      <p:sp>
        <p:nvSpPr>
          <p:cNvPr id="156675" name="Rectangle 4"/>
          <p:cNvSpPr>
            <a:spLocks noGrp="1" noChangeArrowheads="1"/>
          </p:cNvSpPr>
          <p:nvPr>
            <p:ph type="title"/>
          </p:nvPr>
        </p:nvSpPr>
        <p:spPr>
          <a:xfrm>
            <a:off x="390525" y="222250"/>
            <a:ext cx="8258175" cy="860425"/>
          </a:xfrm>
        </p:spPr>
        <p:txBody>
          <a:bodyPr/>
          <a:lstStyle/>
          <a:p>
            <a:pPr algn="ctr" eaLnBrk="1" hangingPunct="1"/>
            <a:r>
              <a:rPr lang="en-US" sz="2800" smtClean="0">
                <a:solidFill>
                  <a:schemeClr val="tx1"/>
                </a:solidFill>
              </a:rPr>
              <a:t>First Demo: Second-Harmonic Generation</a:t>
            </a:r>
          </a:p>
        </p:txBody>
      </p:sp>
      <p:sp>
        <p:nvSpPr>
          <p:cNvPr id="156676" name="Rectangle 5"/>
          <p:cNvSpPr>
            <a:spLocks noGrp="1" noChangeArrowheads="1"/>
          </p:cNvSpPr>
          <p:nvPr>
            <p:ph type="body" sz="half" idx="1"/>
          </p:nvPr>
        </p:nvSpPr>
        <p:spPr>
          <a:xfrm>
            <a:off x="790575" y="1395413"/>
            <a:ext cx="7178675" cy="319087"/>
          </a:xfrm>
        </p:spPr>
        <p:txBody>
          <a:bodyPr lIns="92075" tIns="46038" rIns="92075" bIns="46038"/>
          <a:lstStyle/>
          <a:p>
            <a:pPr marL="0" indent="0" eaLnBrk="1" hangingPunct="1">
              <a:buFontTx/>
              <a:buNone/>
            </a:pPr>
            <a:r>
              <a:rPr lang="en-US" altLang="en-US" smtClean="0"/>
              <a:t>P.A. Franken, et al, Physical Review Letters 7, p. 118 (1961)</a:t>
            </a:r>
          </a:p>
        </p:txBody>
      </p:sp>
      <p:sp>
        <p:nvSpPr>
          <p:cNvPr id="156677" name="Rectangle 1"/>
          <p:cNvSpPr>
            <a:spLocks noChangeArrowheads="1"/>
          </p:cNvSpPr>
          <p:nvPr/>
        </p:nvSpPr>
        <p:spPr bwMode="auto">
          <a:xfrm>
            <a:off x="3352800" y="6477000"/>
            <a:ext cx="5791200" cy="276225"/>
          </a:xfrm>
          <a:prstGeom prst="rect">
            <a:avLst/>
          </a:prstGeom>
          <a:noFill/>
          <a:ln w="9525">
            <a:noFill/>
            <a:miter lim="800000"/>
            <a:headEnd/>
            <a:tailEnd/>
          </a:ln>
        </p:spPr>
        <p:txBody>
          <a:bodyPr anchor="ctr">
            <a:spAutoFit/>
          </a:bodyPr>
          <a:lstStyle/>
          <a:p>
            <a:r>
              <a:rPr lang="en-US" altLang="ko-KR" sz="1200">
                <a:ea typeface="Batang" pitchFamily="18" charset="-127"/>
                <a:cs typeface="Arial" charset="0"/>
                <a:hlinkClick r:id="rId4"/>
              </a:rPr>
              <a:t>www.physics.gatech.edu/gcuo/UltrafastOptics/3803/OpticsI23NonlinearOptics.ppt</a:t>
            </a:r>
            <a:endParaRPr lang="en-US" altLang="ko-KR" sz="2800">
              <a:ea typeface="Batang" pitchFamily="18" charset="-127"/>
              <a:cs typeface="Arial" charset="0"/>
            </a:endParaRPr>
          </a:p>
        </p:txBody>
      </p:sp>
      <p:sp>
        <p:nvSpPr>
          <p:cNvPr id="8" name="TextBox 7"/>
          <p:cNvSpPr txBox="1"/>
          <p:nvPr/>
        </p:nvSpPr>
        <p:spPr>
          <a:xfrm>
            <a:off x="533400" y="5954713"/>
            <a:ext cx="8077200" cy="369887"/>
          </a:xfrm>
          <a:prstGeom prst="rect">
            <a:avLst/>
          </a:prstGeom>
          <a:solidFill>
            <a:schemeClr val="bg1"/>
          </a:solidFill>
        </p:spPr>
        <p:txBody>
          <a:bodyPr>
            <a:spAutoFit/>
          </a:bodyPr>
          <a:lstStyle/>
          <a:p>
            <a:pPr fontAlgn="auto">
              <a:spcBef>
                <a:spcPts val="0"/>
              </a:spcBef>
              <a:spcAft>
                <a:spcPts val="0"/>
              </a:spcAft>
              <a:defRPr/>
            </a:pPr>
            <a:r>
              <a:rPr lang="en-US" b="1" dirty="0">
                <a:latin typeface="+mn-lt"/>
              </a:rPr>
              <a:t>Input</a:t>
            </a:r>
            <a:r>
              <a:rPr lang="en-US" dirty="0">
                <a:solidFill>
                  <a:srgbClr val="FF0000"/>
                </a:solidFill>
                <a:latin typeface="+mn-lt"/>
              </a:rPr>
              <a:t>: Ruby laser  (695 nm)  </a:t>
            </a:r>
            <a:r>
              <a:rPr lang="en-US" b="1" dirty="0">
                <a:latin typeface="+mn-lt"/>
              </a:rPr>
              <a:t>Output</a:t>
            </a:r>
            <a:r>
              <a:rPr lang="en-US" dirty="0">
                <a:solidFill>
                  <a:schemeClr val="accent3">
                    <a:lumMod val="50000"/>
                  </a:schemeClr>
                </a:solidFill>
                <a:latin typeface="+mn-lt"/>
              </a:rPr>
              <a:t>: </a:t>
            </a:r>
            <a:r>
              <a:rPr lang="en-US" dirty="0">
                <a:solidFill>
                  <a:srgbClr val="FF0000"/>
                </a:solidFill>
                <a:latin typeface="+mn-lt"/>
              </a:rPr>
              <a:t>Ruby laser (649nm) </a:t>
            </a:r>
            <a:r>
              <a:rPr lang="en-US" b="1" dirty="0">
                <a:latin typeface="+mn-lt"/>
              </a:rPr>
              <a:t>+</a:t>
            </a:r>
            <a:r>
              <a:rPr lang="en-US" dirty="0">
                <a:solidFill>
                  <a:schemeClr val="accent3">
                    <a:lumMod val="50000"/>
                  </a:schemeClr>
                </a:solidFill>
                <a:latin typeface="+mn-lt"/>
              </a:rPr>
              <a:t> </a:t>
            </a:r>
            <a:r>
              <a:rPr lang="en-US" dirty="0">
                <a:solidFill>
                  <a:srgbClr val="7030A0"/>
                </a:solidFill>
                <a:latin typeface="+mn-lt"/>
              </a:rPr>
              <a:t>UV (347nm)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smtClean="0"/>
              <a:t>Optics: Computable Extensions</a:t>
            </a:r>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pitchFamily="34" charset="0"/>
              <a:buChar char="•"/>
              <a:defRPr/>
            </a:pPr>
            <a:r>
              <a:rPr lang="en-US" dirty="0" smtClean="0">
                <a:solidFill>
                  <a:schemeClr val="bg1">
                    <a:lumMod val="75000"/>
                  </a:schemeClr>
                </a:solidFill>
              </a:rPr>
              <a:t>Unusual Optics</a:t>
            </a:r>
          </a:p>
          <a:p>
            <a:pPr lvl="1" fontAlgn="auto">
              <a:spcAft>
                <a:spcPts val="0"/>
              </a:spcAft>
              <a:buFont typeface="Arial" pitchFamily="34" charset="0"/>
              <a:buChar char="–"/>
              <a:defRPr/>
            </a:pPr>
            <a:r>
              <a:rPr lang="en-US" dirty="0" err="1" smtClean="0">
                <a:solidFill>
                  <a:schemeClr val="bg1">
                    <a:lumMod val="75000"/>
                  </a:schemeClr>
                </a:solidFill>
              </a:rPr>
              <a:t>Wavefront</a:t>
            </a:r>
            <a:r>
              <a:rPr lang="en-US" dirty="0" smtClean="0">
                <a:solidFill>
                  <a:schemeClr val="bg1">
                    <a:lumMod val="75000"/>
                  </a:schemeClr>
                </a:solidFill>
              </a:rPr>
              <a:t> Coding</a:t>
            </a:r>
          </a:p>
          <a:p>
            <a:pPr lvl="1" fontAlgn="auto">
              <a:spcAft>
                <a:spcPts val="0"/>
              </a:spcAft>
              <a:buFont typeface="Arial" pitchFamily="34" charset="0"/>
              <a:buChar char="–"/>
              <a:defRPr/>
            </a:pPr>
            <a:r>
              <a:rPr lang="en-US" dirty="0" smtClean="0">
                <a:solidFill>
                  <a:schemeClr val="bg1">
                    <a:lumMod val="75000"/>
                  </a:schemeClr>
                </a:solidFill>
              </a:rPr>
              <a:t>Folded Optics</a:t>
            </a:r>
          </a:p>
          <a:p>
            <a:pPr lvl="1" fontAlgn="auto">
              <a:spcAft>
                <a:spcPts val="0"/>
              </a:spcAft>
              <a:buFont typeface="Arial" pitchFamily="34" charset="0"/>
              <a:buChar char="–"/>
              <a:defRPr/>
            </a:pPr>
            <a:r>
              <a:rPr lang="en-US" dirty="0" smtClean="0">
                <a:solidFill>
                  <a:schemeClr val="bg1">
                    <a:lumMod val="75000"/>
                  </a:schemeClr>
                </a:solidFill>
              </a:rPr>
              <a:t>Nonlinear Optics</a:t>
            </a:r>
          </a:p>
          <a:p>
            <a:pPr fontAlgn="auto">
              <a:spcAft>
                <a:spcPts val="0"/>
              </a:spcAft>
              <a:buFont typeface="Arial" pitchFamily="34" charset="0"/>
              <a:buChar char="•"/>
              <a:defRPr/>
            </a:pPr>
            <a:r>
              <a:rPr lang="en-US" dirty="0" smtClean="0"/>
              <a:t>Material (Refractive Index)</a:t>
            </a:r>
          </a:p>
          <a:p>
            <a:pPr lvl="1" fontAlgn="auto">
              <a:spcAft>
                <a:spcPts val="0"/>
              </a:spcAft>
              <a:buFont typeface="Arial" pitchFamily="34" charset="0"/>
              <a:buChar char="–"/>
              <a:defRPr/>
            </a:pPr>
            <a:r>
              <a:rPr lang="en-US" dirty="0" smtClean="0"/>
              <a:t>Graded Index (GRIN) materials</a:t>
            </a:r>
          </a:p>
          <a:p>
            <a:pPr lvl="1" fontAlgn="auto">
              <a:spcAft>
                <a:spcPts val="0"/>
              </a:spcAft>
              <a:buFont typeface="Arial" pitchFamily="34" charset="0"/>
              <a:buChar char="–"/>
              <a:defRPr/>
            </a:pPr>
            <a:r>
              <a:rPr lang="en-US" dirty="0" smtClean="0"/>
              <a:t>Photonics crystals</a:t>
            </a:r>
          </a:p>
          <a:p>
            <a:pPr lvl="1" fontAlgn="auto">
              <a:spcAft>
                <a:spcPts val="0"/>
              </a:spcAft>
              <a:buFont typeface="Arial" pitchFamily="34" charset="0"/>
              <a:buChar char="–"/>
              <a:defRPr/>
            </a:pPr>
            <a:r>
              <a:rPr lang="en-US" dirty="0" smtClean="0"/>
              <a:t>Negative Index</a:t>
            </a:r>
          </a:p>
          <a:p>
            <a:pPr fontAlgn="auto">
              <a:spcAft>
                <a:spcPts val="0"/>
              </a:spcAft>
              <a:buFont typeface="Arial" pitchFamily="34" charset="0"/>
              <a:buChar char="•"/>
              <a:defRPr/>
            </a:pPr>
            <a:r>
              <a:rPr lang="en-US" dirty="0" smtClean="0">
                <a:solidFill>
                  <a:schemeClr val="bg1">
                    <a:lumMod val="75000"/>
                  </a:schemeClr>
                </a:solidFill>
              </a:rPr>
              <a:t>Imaging</a:t>
            </a:r>
          </a:p>
          <a:p>
            <a:pPr lvl="1" fontAlgn="auto">
              <a:spcAft>
                <a:spcPts val="0"/>
              </a:spcAft>
              <a:buFont typeface="Arial" pitchFamily="34" charset="0"/>
              <a:buChar char="–"/>
              <a:defRPr/>
            </a:pPr>
            <a:r>
              <a:rPr lang="en-US" dirty="0" err="1" smtClean="0">
                <a:solidFill>
                  <a:schemeClr val="bg1">
                    <a:lumMod val="75000"/>
                  </a:schemeClr>
                </a:solidFill>
              </a:rPr>
              <a:t>Schlieren</a:t>
            </a:r>
            <a:r>
              <a:rPr lang="en-US" dirty="0" smtClean="0">
                <a:solidFill>
                  <a:schemeClr val="bg1">
                    <a:lumMod val="75000"/>
                  </a:schemeClr>
                </a:solidFill>
              </a:rPr>
              <a:t> Imaging</a:t>
            </a:r>
          </a:p>
          <a:p>
            <a:pPr lvl="1" fontAlgn="auto">
              <a:spcAft>
                <a:spcPts val="0"/>
              </a:spcAft>
              <a:buFont typeface="Arial" pitchFamily="34" charset="0"/>
              <a:buChar char="–"/>
              <a:defRPr/>
            </a:pPr>
            <a:r>
              <a:rPr lang="en-US" dirty="0" smtClean="0">
                <a:solidFill>
                  <a:schemeClr val="bg1">
                    <a:lumMod val="75000"/>
                  </a:schemeClr>
                </a:solidFill>
              </a:rPr>
              <a:t>Agile Spectrum Imaging</a:t>
            </a:r>
          </a:p>
          <a:p>
            <a:pPr lvl="1" fontAlgn="auto">
              <a:spcAft>
                <a:spcPts val="0"/>
              </a:spcAft>
              <a:buFont typeface="Arial" pitchFamily="34" charset="0"/>
              <a:buChar char="–"/>
              <a:defRPr/>
            </a:pPr>
            <a:r>
              <a:rPr lang="en-US" dirty="0" smtClean="0">
                <a:solidFill>
                  <a:schemeClr val="bg1">
                    <a:lumMod val="75000"/>
                  </a:schemeClr>
                </a:solidFill>
              </a:rPr>
              <a:t>Random Lens Imaging</a:t>
            </a:r>
          </a:p>
          <a:p>
            <a:pPr fontAlgn="auto">
              <a:spcAft>
                <a:spcPts val="0"/>
              </a:spcAft>
              <a:buFont typeface="Arial" pitchFamily="34" charset="0"/>
              <a:buChar char="•"/>
              <a:defRPr/>
            </a:pPr>
            <a:r>
              <a:rPr lang="en-US" dirty="0" smtClean="0">
                <a:solidFill>
                  <a:schemeClr val="bg1">
                    <a:lumMod val="75000"/>
                  </a:schemeClr>
                </a:solidFill>
              </a:rPr>
              <a:t>Animal Eyes</a:t>
            </a:r>
          </a:p>
          <a:p>
            <a:pPr lvl="1" fontAlgn="auto">
              <a:spcAft>
                <a:spcPts val="0"/>
              </a:spcAft>
              <a:buFont typeface="Arial" pitchFamily="34" charset="0"/>
              <a:buChar char="–"/>
              <a:defRPr/>
            </a:pPr>
            <a:r>
              <a:rPr lang="en-US" dirty="0" smtClean="0">
                <a:solidFill>
                  <a:schemeClr val="bg1">
                    <a:lumMod val="75000"/>
                  </a:schemeClr>
                </a:solidFill>
              </a:rPr>
              <a:t>What can we learn</a:t>
            </a:r>
            <a:r>
              <a:rPr lang="en-US" dirty="0" smtClean="0"/>
              <a:t> </a:t>
            </a:r>
          </a:p>
          <a:p>
            <a:pPr fontAlgn="auto">
              <a:spcAft>
                <a:spcPts val="0"/>
              </a:spcAft>
              <a:buFont typeface="Arial" pitchFamily="34" charset="0"/>
              <a:buChar char="•"/>
              <a:defRPr/>
            </a:pPr>
            <a:endParaRPr lang="en-US"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smtClean="0"/>
              <a:t>Gradient Index (GRIN) Optics</a:t>
            </a:r>
          </a:p>
        </p:txBody>
      </p:sp>
      <p:pic>
        <p:nvPicPr>
          <p:cNvPr id="160771" name="Picture 2"/>
          <p:cNvPicPr>
            <a:picLocks noChangeAspect="1" noChangeArrowheads="1"/>
          </p:cNvPicPr>
          <p:nvPr/>
        </p:nvPicPr>
        <p:blipFill>
          <a:blip r:embed="rId4"/>
          <a:srcRect/>
          <a:stretch>
            <a:fillRect/>
          </a:stretch>
        </p:blipFill>
        <p:spPr bwMode="auto">
          <a:xfrm>
            <a:off x="1371600" y="1981200"/>
            <a:ext cx="7010400" cy="1811338"/>
          </a:xfrm>
          <a:prstGeom prst="rect">
            <a:avLst/>
          </a:prstGeom>
          <a:noFill/>
          <a:ln w="9525">
            <a:noFill/>
            <a:miter lim="800000"/>
            <a:headEnd/>
            <a:tailEnd/>
          </a:ln>
        </p:spPr>
      </p:pic>
      <p:sp>
        <p:nvSpPr>
          <p:cNvPr id="160772" name="TextBox 4"/>
          <p:cNvSpPr txBox="1">
            <a:spLocks noChangeArrowheads="1"/>
          </p:cNvSpPr>
          <p:nvPr/>
        </p:nvSpPr>
        <p:spPr bwMode="auto">
          <a:xfrm>
            <a:off x="5867400" y="4191000"/>
            <a:ext cx="2895600" cy="369888"/>
          </a:xfrm>
          <a:prstGeom prst="rect">
            <a:avLst/>
          </a:prstGeom>
          <a:noFill/>
          <a:ln w="9525">
            <a:noFill/>
            <a:miter lim="800000"/>
            <a:headEnd/>
            <a:tailEnd/>
          </a:ln>
        </p:spPr>
        <p:txBody>
          <a:bodyPr>
            <a:spAutoFit/>
          </a:bodyPr>
          <a:lstStyle/>
          <a:p>
            <a:r>
              <a:rPr lang="en-US">
                <a:latin typeface="Calibri" pitchFamily="34" charset="0"/>
              </a:rPr>
              <a:t>Conventional Convex Lens</a:t>
            </a:r>
          </a:p>
        </p:txBody>
      </p:sp>
      <p:sp>
        <p:nvSpPr>
          <p:cNvPr id="160773" name="TextBox 5"/>
          <p:cNvSpPr txBox="1">
            <a:spLocks noChangeArrowheads="1"/>
          </p:cNvSpPr>
          <p:nvPr/>
        </p:nvSpPr>
        <p:spPr bwMode="auto">
          <a:xfrm>
            <a:off x="914400" y="4191000"/>
            <a:ext cx="2895600" cy="369888"/>
          </a:xfrm>
          <a:prstGeom prst="rect">
            <a:avLst/>
          </a:prstGeom>
          <a:noFill/>
          <a:ln w="9525">
            <a:noFill/>
            <a:miter lim="800000"/>
            <a:headEnd/>
            <a:tailEnd/>
          </a:ln>
        </p:spPr>
        <p:txBody>
          <a:bodyPr>
            <a:spAutoFit/>
          </a:bodyPr>
          <a:lstStyle/>
          <a:p>
            <a:r>
              <a:rPr lang="en-US">
                <a:latin typeface="Calibri" pitchFamily="34" charset="0"/>
              </a:rPr>
              <a:t>Gradient Index ‘Lens’</a:t>
            </a:r>
          </a:p>
        </p:txBody>
      </p:sp>
      <p:sp>
        <p:nvSpPr>
          <p:cNvPr id="160774" name="Rectangle 6"/>
          <p:cNvSpPr>
            <a:spLocks noChangeArrowheads="1"/>
          </p:cNvSpPr>
          <p:nvPr/>
        </p:nvSpPr>
        <p:spPr bwMode="auto">
          <a:xfrm>
            <a:off x="-152400" y="4687888"/>
            <a:ext cx="4572000" cy="646112"/>
          </a:xfrm>
          <a:prstGeom prst="rect">
            <a:avLst/>
          </a:prstGeom>
          <a:noFill/>
          <a:ln w="9525">
            <a:noFill/>
            <a:miter lim="800000"/>
            <a:headEnd/>
            <a:tailEnd/>
          </a:ln>
        </p:spPr>
        <p:txBody>
          <a:bodyPr>
            <a:spAutoFit/>
          </a:bodyPr>
          <a:lstStyle/>
          <a:p>
            <a:pPr algn="ctr"/>
            <a:r>
              <a:rPr lang="en-US">
                <a:latin typeface="Calibri" pitchFamily="34" charset="0"/>
              </a:rPr>
              <a:t>Continuous change of the refractive index within the optical material</a:t>
            </a:r>
          </a:p>
        </p:txBody>
      </p:sp>
      <p:sp>
        <p:nvSpPr>
          <p:cNvPr id="160775" name="Rectangle 7"/>
          <p:cNvSpPr>
            <a:spLocks noChangeArrowheads="1"/>
          </p:cNvSpPr>
          <p:nvPr/>
        </p:nvSpPr>
        <p:spPr bwMode="auto">
          <a:xfrm>
            <a:off x="4572000" y="4687888"/>
            <a:ext cx="4572000" cy="646112"/>
          </a:xfrm>
          <a:prstGeom prst="rect">
            <a:avLst/>
          </a:prstGeom>
          <a:noFill/>
          <a:ln w="9525">
            <a:noFill/>
            <a:miter lim="800000"/>
            <a:headEnd/>
            <a:tailEnd/>
          </a:ln>
        </p:spPr>
        <p:txBody>
          <a:bodyPr>
            <a:spAutoFit/>
          </a:bodyPr>
          <a:lstStyle/>
          <a:p>
            <a:pPr algn="ctr"/>
            <a:r>
              <a:rPr lang="en-US">
                <a:latin typeface="Calibri" pitchFamily="34" charset="0"/>
              </a:rPr>
              <a:t>Constant refractive index but carefully designed geometric shape</a:t>
            </a:r>
          </a:p>
        </p:txBody>
      </p:sp>
      <p:cxnSp>
        <p:nvCxnSpPr>
          <p:cNvPr id="12" name="Straight Arrow Connector 11"/>
          <p:cNvCxnSpPr/>
          <p:nvPr/>
        </p:nvCxnSpPr>
        <p:spPr>
          <a:xfrm rot="5400000" flipH="1" flipV="1">
            <a:off x="-685799" y="2819400"/>
            <a:ext cx="19812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4800" y="38100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0778" name="TextBox 14"/>
          <p:cNvSpPr txBox="1">
            <a:spLocks noChangeArrowheads="1"/>
          </p:cNvSpPr>
          <p:nvPr/>
        </p:nvSpPr>
        <p:spPr bwMode="auto">
          <a:xfrm>
            <a:off x="0" y="1182688"/>
            <a:ext cx="2895600" cy="646112"/>
          </a:xfrm>
          <a:prstGeom prst="rect">
            <a:avLst/>
          </a:prstGeom>
          <a:noFill/>
          <a:ln w="9525">
            <a:noFill/>
            <a:miter lim="800000"/>
            <a:headEnd/>
            <a:tailEnd/>
          </a:ln>
        </p:spPr>
        <p:txBody>
          <a:bodyPr>
            <a:spAutoFit/>
          </a:bodyPr>
          <a:lstStyle/>
          <a:p>
            <a:r>
              <a:rPr lang="en-US">
                <a:latin typeface="Calibri" pitchFamily="34" charset="0"/>
              </a:rPr>
              <a:t>Refractive Index </a:t>
            </a:r>
          </a:p>
          <a:p>
            <a:r>
              <a:rPr lang="en-US">
                <a:latin typeface="Calibri" pitchFamily="34" charset="0"/>
              </a:rPr>
              <a:t>along width</a:t>
            </a:r>
          </a:p>
        </p:txBody>
      </p:sp>
      <p:sp>
        <p:nvSpPr>
          <p:cNvPr id="160779" name="TextBox 15"/>
          <p:cNvSpPr txBox="1">
            <a:spLocks noChangeArrowheads="1"/>
          </p:cNvSpPr>
          <p:nvPr/>
        </p:nvSpPr>
        <p:spPr bwMode="auto">
          <a:xfrm>
            <a:off x="685800" y="3505200"/>
            <a:ext cx="228600" cy="369888"/>
          </a:xfrm>
          <a:prstGeom prst="rect">
            <a:avLst/>
          </a:prstGeom>
          <a:noFill/>
          <a:ln w="9525">
            <a:noFill/>
            <a:miter lim="800000"/>
            <a:headEnd/>
            <a:tailEnd/>
          </a:ln>
        </p:spPr>
        <p:txBody>
          <a:bodyPr>
            <a:spAutoFit/>
          </a:bodyPr>
          <a:lstStyle/>
          <a:p>
            <a:r>
              <a:rPr lang="en-US" i="1">
                <a:latin typeface="Calibri" pitchFamily="34" charset="0"/>
              </a:rPr>
              <a:t>n</a:t>
            </a:r>
          </a:p>
        </p:txBody>
      </p:sp>
      <p:sp>
        <p:nvSpPr>
          <p:cNvPr id="160780" name="TextBox 16"/>
          <p:cNvSpPr txBox="1">
            <a:spLocks noChangeArrowheads="1"/>
          </p:cNvSpPr>
          <p:nvPr/>
        </p:nvSpPr>
        <p:spPr bwMode="auto">
          <a:xfrm>
            <a:off x="304800" y="1905000"/>
            <a:ext cx="228600" cy="369888"/>
          </a:xfrm>
          <a:prstGeom prst="rect">
            <a:avLst/>
          </a:prstGeom>
          <a:noFill/>
          <a:ln w="9525">
            <a:noFill/>
            <a:miter lim="800000"/>
            <a:headEnd/>
            <a:tailEnd/>
          </a:ln>
        </p:spPr>
        <p:txBody>
          <a:bodyPr>
            <a:spAutoFit/>
          </a:bodyPr>
          <a:lstStyle/>
          <a:p>
            <a:r>
              <a:rPr lang="en-US" i="1">
                <a:latin typeface="Calibri" pitchFamily="34" charset="0"/>
              </a:rPr>
              <a:t>x</a:t>
            </a:r>
          </a:p>
        </p:txBody>
      </p:sp>
      <p:sp>
        <p:nvSpPr>
          <p:cNvPr id="18" name="Freeform 17"/>
          <p:cNvSpPr/>
          <p:nvPr/>
        </p:nvSpPr>
        <p:spPr>
          <a:xfrm>
            <a:off x="514350" y="1982788"/>
            <a:ext cx="395288" cy="1843087"/>
          </a:xfrm>
          <a:custGeom>
            <a:avLst/>
            <a:gdLst>
              <a:gd name="connsiteX0" fmla="*/ 0 w 375139"/>
              <a:gd name="connsiteY0" fmla="*/ 0 h 1842867"/>
              <a:gd name="connsiteX1" fmla="*/ 281354 w 375139"/>
              <a:gd name="connsiteY1" fmla="*/ 365760 h 1842867"/>
              <a:gd name="connsiteX2" fmla="*/ 365760 w 375139"/>
              <a:gd name="connsiteY2" fmla="*/ 914400 h 1842867"/>
              <a:gd name="connsiteX3" fmla="*/ 225083 w 375139"/>
              <a:gd name="connsiteY3" fmla="*/ 1547446 h 1842867"/>
              <a:gd name="connsiteX4" fmla="*/ 56271 w 375139"/>
              <a:gd name="connsiteY4" fmla="*/ 1842867 h 1842867"/>
              <a:gd name="connsiteX0" fmla="*/ 19929 w 395068"/>
              <a:gd name="connsiteY0" fmla="*/ 0 h 1842867"/>
              <a:gd name="connsiteX1" fmla="*/ 301283 w 395068"/>
              <a:gd name="connsiteY1" fmla="*/ 365760 h 1842867"/>
              <a:gd name="connsiteX2" fmla="*/ 385689 w 395068"/>
              <a:gd name="connsiteY2" fmla="*/ 914400 h 1842867"/>
              <a:gd name="connsiteX3" fmla="*/ 245012 w 395068"/>
              <a:gd name="connsiteY3" fmla="*/ 1547446 h 1842867"/>
              <a:gd name="connsiteX4" fmla="*/ 0 w 395068"/>
              <a:gd name="connsiteY4" fmla="*/ 1842867 h 1842867"/>
              <a:gd name="connsiteX0" fmla="*/ 19929 w 395068"/>
              <a:gd name="connsiteY0" fmla="*/ 0 h 1842867"/>
              <a:gd name="connsiteX1" fmla="*/ 301283 w 395068"/>
              <a:gd name="connsiteY1" fmla="*/ 365760 h 1842867"/>
              <a:gd name="connsiteX2" fmla="*/ 385689 w 395068"/>
              <a:gd name="connsiteY2" fmla="*/ 914400 h 1842867"/>
              <a:gd name="connsiteX3" fmla="*/ 245012 w 395068"/>
              <a:gd name="connsiteY3" fmla="*/ 1547446 h 1842867"/>
              <a:gd name="connsiteX4" fmla="*/ 0 w 395068"/>
              <a:gd name="connsiteY4" fmla="*/ 1842867 h 184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68" h="1842867">
                <a:moveTo>
                  <a:pt x="19929" y="0"/>
                </a:moveTo>
                <a:cubicBezTo>
                  <a:pt x="130126" y="106680"/>
                  <a:pt x="240323" y="213360"/>
                  <a:pt x="301283" y="365760"/>
                </a:cubicBezTo>
                <a:cubicBezTo>
                  <a:pt x="362243" y="518160"/>
                  <a:pt x="395068" y="717452"/>
                  <a:pt x="385689" y="914400"/>
                </a:cubicBezTo>
                <a:cubicBezTo>
                  <a:pt x="376310" y="1111348"/>
                  <a:pt x="309293" y="1392702"/>
                  <a:pt x="245012" y="1547446"/>
                </a:cubicBezTo>
                <a:cubicBezTo>
                  <a:pt x="180731" y="1702190"/>
                  <a:pt x="0" y="1842867"/>
                  <a:pt x="0" y="1842867"/>
                </a:cubicBezTo>
              </a:path>
            </a:pathLst>
          </a:custGeom>
          <a:solidFill>
            <a:schemeClr val="bg2"/>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60782" name="Rectangle 18"/>
          <p:cNvSpPr>
            <a:spLocks noChangeArrowheads="1"/>
          </p:cNvSpPr>
          <p:nvPr/>
        </p:nvSpPr>
        <p:spPr bwMode="auto">
          <a:xfrm>
            <a:off x="-152400" y="5562600"/>
            <a:ext cx="4572000" cy="369888"/>
          </a:xfrm>
          <a:prstGeom prst="rect">
            <a:avLst/>
          </a:prstGeom>
          <a:noFill/>
          <a:ln w="9525">
            <a:noFill/>
            <a:miter lim="800000"/>
            <a:headEnd/>
            <a:tailEnd/>
          </a:ln>
        </p:spPr>
        <p:txBody>
          <a:bodyPr>
            <a:spAutoFit/>
          </a:bodyPr>
          <a:lstStyle/>
          <a:p>
            <a:pPr algn="ctr"/>
            <a:r>
              <a:rPr lang="en-US">
                <a:latin typeface="Calibri" pitchFamily="34" charset="0"/>
              </a:rPr>
              <a:t>Change in RI is very small, 0.1 or 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p:txBody>
          <a:bodyPr/>
          <a:lstStyle/>
          <a:p>
            <a:pPr algn="l"/>
            <a:r>
              <a:rPr lang="en-US" smtClean="0"/>
              <a:t>Photonic Crystals</a:t>
            </a:r>
          </a:p>
        </p:txBody>
      </p:sp>
      <p:sp>
        <p:nvSpPr>
          <p:cNvPr id="3" name="Content Placeholder 2"/>
          <p:cNvSpPr>
            <a:spLocks noGrp="1"/>
          </p:cNvSpPr>
          <p:nvPr>
            <p:ph idx="1"/>
          </p:nvPr>
        </p:nvSpPr>
        <p:spPr>
          <a:xfrm>
            <a:off x="457200" y="1371600"/>
            <a:ext cx="8534400" cy="5257800"/>
          </a:xfrm>
        </p:spPr>
        <p:txBody>
          <a:bodyPr rtlCol="0">
            <a:normAutofit fontScale="62500" lnSpcReduction="20000"/>
          </a:bodyPr>
          <a:lstStyle/>
          <a:p>
            <a:pPr fontAlgn="auto">
              <a:spcAft>
                <a:spcPts val="0"/>
              </a:spcAft>
              <a:buFont typeface="Arial" pitchFamily="34" charset="0"/>
              <a:buChar char="•"/>
              <a:defRPr/>
            </a:pPr>
            <a:r>
              <a:rPr lang="en-US" sz="3000" dirty="0" smtClean="0"/>
              <a:t>‘Routers’ for photons instead of electrons</a:t>
            </a:r>
          </a:p>
          <a:p>
            <a:pPr fontAlgn="auto">
              <a:spcAft>
                <a:spcPts val="0"/>
              </a:spcAft>
              <a:buFont typeface="Arial" pitchFamily="34" charset="0"/>
              <a:buChar char="•"/>
              <a:defRPr/>
            </a:pPr>
            <a:endParaRPr lang="en-US" sz="3000" dirty="0" smtClean="0"/>
          </a:p>
          <a:p>
            <a:pPr fontAlgn="auto">
              <a:spcAft>
                <a:spcPts val="0"/>
              </a:spcAft>
              <a:buFont typeface="Arial" pitchFamily="34" charset="0"/>
              <a:buChar char="•"/>
              <a:defRPr/>
            </a:pPr>
            <a:r>
              <a:rPr lang="en-US" sz="3000" dirty="0" smtClean="0"/>
              <a:t>Photonic Crystal</a:t>
            </a:r>
          </a:p>
          <a:p>
            <a:pPr lvl="1" fontAlgn="auto">
              <a:spcAft>
                <a:spcPts val="0"/>
              </a:spcAft>
              <a:buFont typeface="Arial" pitchFamily="34" charset="0"/>
              <a:buChar char="–"/>
              <a:defRPr/>
            </a:pPr>
            <a:r>
              <a:rPr lang="en-US" sz="3000" dirty="0" smtClean="0"/>
              <a:t>Nanostructure material with ordered array of holes</a:t>
            </a:r>
          </a:p>
          <a:p>
            <a:pPr lvl="1" fontAlgn="auto">
              <a:spcAft>
                <a:spcPts val="0"/>
              </a:spcAft>
              <a:buFont typeface="Arial" pitchFamily="34" charset="0"/>
              <a:buChar char="–"/>
              <a:defRPr/>
            </a:pPr>
            <a:r>
              <a:rPr lang="en-US" sz="3000" dirty="0" smtClean="0"/>
              <a:t>A lattice of high-RI material embedded within a lower RI </a:t>
            </a:r>
          </a:p>
          <a:p>
            <a:pPr lvl="1" fontAlgn="auto">
              <a:spcAft>
                <a:spcPts val="0"/>
              </a:spcAft>
              <a:buFont typeface="Arial" pitchFamily="34" charset="0"/>
              <a:buChar char="–"/>
              <a:defRPr/>
            </a:pPr>
            <a:r>
              <a:rPr lang="en-US" sz="3000" dirty="0" smtClean="0"/>
              <a:t>High index contrast</a:t>
            </a:r>
          </a:p>
          <a:p>
            <a:pPr lvl="1" fontAlgn="auto">
              <a:spcAft>
                <a:spcPts val="0"/>
              </a:spcAft>
              <a:buFont typeface="Arial" pitchFamily="34" charset="0"/>
              <a:buChar char="–"/>
              <a:defRPr/>
            </a:pPr>
            <a:r>
              <a:rPr lang="en-US" sz="3000" dirty="0" smtClean="0"/>
              <a:t>2D or 3D periodic structure </a:t>
            </a:r>
          </a:p>
          <a:p>
            <a:pPr lvl="1" fontAlgn="auto">
              <a:spcAft>
                <a:spcPts val="0"/>
              </a:spcAft>
              <a:buFont typeface="Arial" pitchFamily="34" charset="0"/>
              <a:buNone/>
              <a:defRPr/>
            </a:pPr>
            <a:endParaRPr lang="en-US" sz="2400" dirty="0" smtClean="0"/>
          </a:p>
          <a:p>
            <a:pPr fontAlgn="auto">
              <a:spcAft>
                <a:spcPts val="0"/>
              </a:spcAft>
              <a:buFont typeface="Arial" pitchFamily="34" charset="0"/>
              <a:buChar char="•"/>
              <a:defRPr/>
            </a:pPr>
            <a:r>
              <a:rPr lang="en-US" sz="3100" dirty="0" smtClean="0"/>
              <a:t>Photonic band gap</a:t>
            </a:r>
          </a:p>
          <a:p>
            <a:pPr lvl="1" fontAlgn="auto">
              <a:spcAft>
                <a:spcPts val="0"/>
              </a:spcAft>
              <a:buFont typeface="Arial" pitchFamily="34" charset="0"/>
              <a:buChar char="–"/>
              <a:defRPr/>
            </a:pPr>
            <a:r>
              <a:rPr lang="en-US" sz="3100" dirty="0" smtClean="0"/>
              <a:t>Highly periodic structures that blocks certain wavelengths</a:t>
            </a:r>
          </a:p>
          <a:p>
            <a:pPr lvl="1" fontAlgn="auto">
              <a:spcAft>
                <a:spcPts val="0"/>
              </a:spcAft>
              <a:buFont typeface="Arial" pitchFamily="34" charset="0"/>
              <a:buChar char="–"/>
              <a:defRPr/>
            </a:pPr>
            <a:r>
              <a:rPr lang="en-US" sz="3100" dirty="0" smtClean="0"/>
              <a:t>(creates a ‘gap’ or notch in wavelength)</a:t>
            </a:r>
          </a:p>
          <a:p>
            <a:pPr fontAlgn="auto">
              <a:spcAft>
                <a:spcPts val="0"/>
              </a:spcAft>
              <a:buFont typeface="Arial" pitchFamily="34" charset="0"/>
              <a:buChar char="•"/>
              <a:defRPr/>
            </a:pPr>
            <a:endParaRPr lang="en-US" sz="2800" dirty="0" smtClean="0"/>
          </a:p>
          <a:p>
            <a:pPr fontAlgn="auto">
              <a:spcAft>
                <a:spcPts val="0"/>
              </a:spcAft>
              <a:buFont typeface="Arial" pitchFamily="34" charset="0"/>
              <a:buChar char="•"/>
              <a:defRPr/>
            </a:pPr>
            <a:r>
              <a:rPr lang="en-US" sz="3000" dirty="0" smtClean="0"/>
              <a:t>Applications</a:t>
            </a:r>
          </a:p>
          <a:p>
            <a:pPr lvl="1" fontAlgn="auto">
              <a:spcAft>
                <a:spcPts val="0"/>
              </a:spcAft>
              <a:buFont typeface="Arial" pitchFamily="34" charset="0"/>
              <a:buChar char="–"/>
              <a:defRPr/>
            </a:pPr>
            <a:r>
              <a:rPr lang="en-US" sz="3000" dirty="0" smtClean="0"/>
              <a:t>‘Semiconductors for light’: mimics silicon band gap for electrons</a:t>
            </a:r>
          </a:p>
          <a:p>
            <a:pPr lvl="1" fontAlgn="auto">
              <a:spcAft>
                <a:spcPts val="0"/>
              </a:spcAft>
              <a:buFont typeface="Arial" pitchFamily="34" charset="0"/>
              <a:buChar char="–"/>
              <a:defRPr/>
            </a:pPr>
            <a:r>
              <a:rPr lang="en-US" sz="3000" dirty="0" smtClean="0"/>
              <a:t>Highly selective/rejecting narrow wavelength filters (Bayer Mosaic?)</a:t>
            </a:r>
          </a:p>
          <a:p>
            <a:pPr lvl="1" fontAlgn="auto">
              <a:spcAft>
                <a:spcPts val="0"/>
              </a:spcAft>
              <a:buFont typeface="Arial" pitchFamily="34" charset="0"/>
              <a:buChar char="–"/>
              <a:defRPr/>
            </a:pPr>
            <a:r>
              <a:rPr lang="en-US" sz="3000" dirty="0" smtClean="0"/>
              <a:t>Light efficient LEDs</a:t>
            </a:r>
          </a:p>
          <a:p>
            <a:pPr lvl="1" fontAlgn="auto">
              <a:spcAft>
                <a:spcPts val="0"/>
              </a:spcAft>
              <a:buFont typeface="Arial" pitchFamily="34" charset="0"/>
              <a:buChar char="–"/>
              <a:defRPr/>
            </a:pPr>
            <a:r>
              <a:rPr lang="en-US" sz="3000" dirty="0" smtClean="0"/>
              <a:t>Optical fibers with extreme bandwidth (wavelength multiplexing)</a:t>
            </a:r>
          </a:p>
          <a:p>
            <a:pPr lvl="1" fontAlgn="auto">
              <a:spcAft>
                <a:spcPts val="0"/>
              </a:spcAft>
              <a:buFont typeface="Arial" pitchFamily="34" charset="0"/>
              <a:buChar char="–"/>
              <a:defRPr/>
            </a:pPr>
            <a:r>
              <a:rPr lang="en-US" sz="3000" dirty="0" smtClean="0"/>
              <a:t>Hype: future terahertz CPUs via optical communication on chip</a:t>
            </a:r>
          </a:p>
        </p:txBody>
      </p:sp>
      <p:pic>
        <p:nvPicPr>
          <p:cNvPr id="162819" name="Picture 2"/>
          <p:cNvPicPr>
            <a:picLocks noChangeAspect="1" noChangeArrowheads="1"/>
          </p:cNvPicPr>
          <p:nvPr/>
        </p:nvPicPr>
        <p:blipFill>
          <a:blip r:embed="rId3"/>
          <a:srcRect/>
          <a:stretch>
            <a:fillRect/>
          </a:stretch>
        </p:blipFill>
        <p:spPr bwMode="auto">
          <a:xfrm>
            <a:off x="6934200" y="152400"/>
            <a:ext cx="1971675"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US" smtClean="0"/>
              <a:t>Negative Refractive Index</a:t>
            </a:r>
          </a:p>
        </p:txBody>
      </p:sp>
      <p:sp>
        <p:nvSpPr>
          <p:cNvPr id="3" name="Content Placeholder 2"/>
          <p:cNvSpPr>
            <a:spLocks noGrp="1"/>
          </p:cNvSpPr>
          <p:nvPr>
            <p:ph idx="1"/>
          </p:nvPr>
        </p:nvSpPr>
        <p:spPr>
          <a:xfrm>
            <a:off x="457200" y="1600200"/>
            <a:ext cx="8229600" cy="5029200"/>
          </a:xfrm>
        </p:spPr>
        <p:txBody>
          <a:bodyPr rtlCol="0">
            <a:normAutofit fontScale="25000" lnSpcReduction="20000"/>
          </a:bodyPr>
          <a:lstStyle/>
          <a:p>
            <a:pPr fontAlgn="auto">
              <a:spcAft>
                <a:spcPts val="0"/>
              </a:spcAft>
              <a:buFont typeface="Arial" pitchFamily="34" charset="0"/>
              <a:buChar char="•"/>
              <a:defRPr/>
            </a:pPr>
            <a:r>
              <a:rPr lang="en-US" dirty="0" smtClean="0"/>
              <a:t>Left-handed material</a:t>
            </a:r>
          </a:p>
          <a:p>
            <a:pPr lvl="1" fontAlgn="auto">
              <a:spcAft>
                <a:spcPts val="0"/>
              </a:spcAft>
              <a:buFont typeface="Arial" pitchFamily="34" charset="0"/>
              <a:buChar char="–"/>
              <a:defRPr/>
            </a:pPr>
            <a:r>
              <a:rPr lang="en-US" dirty="0" smtClean="0"/>
              <a:t>Refractive index N = +/- </a:t>
            </a:r>
            <a:r>
              <a:rPr lang="en-US" dirty="0" err="1" smtClean="0"/>
              <a:t>sqrt</a:t>
            </a:r>
            <a:r>
              <a:rPr lang="en-US" dirty="0" smtClean="0"/>
              <a:t>(ε μ)</a:t>
            </a:r>
          </a:p>
          <a:p>
            <a:pPr lvl="1" fontAlgn="auto">
              <a:spcAft>
                <a:spcPts val="0"/>
              </a:spcAft>
              <a:buFont typeface="Arial" pitchFamily="34" charset="0"/>
              <a:buChar char="–"/>
              <a:defRPr/>
            </a:pPr>
            <a:r>
              <a:rPr lang="en-US" dirty="0" smtClean="0"/>
              <a:t>Usual matter, both permittivity ε and permeability μ are positive</a:t>
            </a:r>
          </a:p>
          <a:p>
            <a:pPr lvl="1" fontAlgn="auto">
              <a:spcAft>
                <a:spcPts val="0"/>
              </a:spcAft>
              <a:buFont typeface="Arial" pitchFamily="34" charset="0"/>
              <a:buChar char="–"/>
              <a:defRPr/>
            </a:pPr>
            <a:r>
              <a:rPr lang="en-US" dirty="0" smtClean="0"/>
              <a:t>NIM: both ε and μ are negative</a:t>
            </a:r>
          </a:p>
          <a:p>
            <a:pPr lvl="2" fontAlgn="auto">
              <a:spcAft>
                <a:spcPts val="0"/>
              </a:spcAft>
              <a:buFont typeface="Arial" pitchFamily="34" charset="0"/>
              <a:buChar char="•"/>
              <a:defRPr/>
            </a:pPr>
            <a:r>
              <a:rPr lang="en-US" dirty="0" smtClean="0"/>
              <a:t>Usually over a limited wavelength band</a:t>
            </a:r>
          </a:p>
          <a:p>
            <a:pPr lvl="1" fontAlgn="auto">
              <a:spcAft>
                <a:spcPts val="0"/>
              </a:spcAft>
              <a:buFont typeface="Arial" pitchFamily="34" charset="0"/>
              <a:buChar char="–"/>
              <a:defRPr/>
            </a:pPr>
            <a:r>
              <a:rPr lang="en-US" dirty="0" smtClean="0"/>
              <a:t>Incident and refracted waves are on the same side of the normal to the boundary</a:t>
            </a:r>
          </a:p>
          <a:p>
            <a:pPr lvl="1" fontAlgn="auto">
              <a:spcAft>
                <a:spcPts val="0"/>
              </a:spcAft>
              <a:buFont typeface="Arial" pitchFamily="34" charset="0"/>
              <a:buChar char="–"/>
              <a:defRPr/>
            </a:pPr>
            <a:r>
              <a:rPr lang="en-US" dirty="0" smtClean="0"/>
              <a:t>The electric field, magnetic field and wave vector follow a left-hand rule</a:t>
            </a:r>
          </a:p>
          <a:p>
            <a:pPr lvl="1"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sz="11200" dirty="0" smtClean="0"/>
              <a:t>Applications</a:t>
            </a:r>
          </a:p>
          <a:p>
            <a:pPr lvl="1" fontAlgn="auto">
              <a:spcAft>
                <a:spcPts val="0"/>
              </a:spcAft>
              <a:buFont typeface="Arial" pitchFamily="34" charset="0"/>
              <a:buChar char="–"/>
              <a:defRPr/>
            </a:pPr>
            <a:r>
              <a:rPr lang="en-US" sz="8000" dirty="0" smtClean="0"/>
              <a:t>Perfect Lens</a:t>
            </a:r>
          </a:p>
          <a:p>
            <a:pPr lvl="2" fontAlgn="auto">
              <a:spcAft>
                <a:spcPts val="0"/>
              </a:spcAft>
              <a:buFont typeface="Arial" pitchFamily="34" charset="0"/>
              <a:buChar char="•"/>
              <a:defRPr/>
            </a:pPr>
            <a:r>
              <a:rPr lang="en-US" sz="8000" dirty="0" smtClean="0"/>
              <a:t>A planar slab of NIM,  </a:t>
            </a:r>
          </a:p>
          <a:p>
            <a:pPr lvl="2" fontAlgn="auto">
              <a:spcAft>
                <a:spcPts val="0"/>
              </a:spcAft>
              <a:buFont typeface="Arial" pitchFamily="34" charset="0"/>
              <a:buChar char="•"/>
              <a:defRPr/>
            </a:pPr>
            <a:r>
              <a:rPr lang="en-US" sz="8000" dirty="0" smtClean="0"/>
              <a:t>Imaging beyond diffraction limits</a:t>
            </a:r>
          </a:p>
          <a:p>
            <a:pPr lvl="2" fontAlgn="auto">
              <a:spcAft>
                <a:spcPts val="0"/>
              </a:spcAft>
              <a:buFont typeface="Arial" pitchFamily="34" charset="0"/>
              <a:buChar char="•"/>
              <a:defRPr/>
            </a:pPr>
            <a:r>
              <a:rPr lang="en-US" sz="8000" dirty="0" smtClean="0"/>
              <a:t>No glare (lens reflection)</a:t>
            </a:r>
          </a:p>
          <a:p>
            <a:pPr lvl="1" fontAlgn="auto">
              <a:spcAft>
                <a:spcPts val="0"/>
              </a:spcAft>
              <a:buFont typeface="Arial" pitchFamily="34" charset="0"/>
              <a:buChar char="–"/>
              <a:defRPr/>
            </a:pPr>
            <a:r>
              <a:rPr lang="en-US" sz="8000" dirty="0" smtClean="0"/>
              <a:t>Sub-wavelength imaging</a:t>
            </a:r>
          </a:p>
          <a:p>
            <a:pPr fontAlgn="auto">
              <a:spcAft>
                <a:spcPts val="0"/>
              </a:spcAft>
              <a:buFont typeface="Arial" pitchFamily="34" charset="0"/>
              <a:buChar char="•"/>
              <a:defRPr/>
            </a:pPr>
            <a:endParaRPr lang="en-US" sz="11200" dirty="0" smtClean="0"/>
          </a:p>
          <a:p>
            <a:pPr fontAlgn="auto">
              <a:spcAft>
                <a:spcPts val="0"/>
              </a:spcAft>
              <a:buFont typeface="Arial" pitchFamily="34" charset="0"/>
              <a:buChar char="•"/>
              <a:defRPr/>
            </a:pPr>
            <a:r>
              <a:rPr lang="en-US" sz="11200" dirty="0" smtClean="0"/>
              <a:t>Implementations</a:t>
            </a:r>
          </a:p>
          <a:p>
            <a:pPr lvl="1" fontAlgn="auto">
              <a:spcAft>
                <a:spcPts val="0"/>
              </a:spcAft>
              <a:buFont typeface="Arial" pitchFamily="34" charset="0"/>
              <a:buChar char="–"/>
              <a:defRPr/>
            </a:pPr>
            <a:r>
              <a:rPr lang="en-US" sz="8000" dirty="0" smtClean="0"/>
              <a:t>‘</a:t>
            </a:r>
            <a:r>
              <a:rPr lang="en-US" sz="8000" dirty="0" err="1" smtClean="0"/>
              <a:t>Metamaterials</a:t>
            </a:r>
            <a:r>
              <a:rPr lang="en-US" sz="8000" dirty="0" smtClean="0"/>
              <a:t>’</a:t>
            </a:r>
          </a:p>
          <a:p>
            <a:pPr lvl="1" fontAlgn="auto">
              <a:spcAft>
                <a:spcPts val="0"/>
              </a:spcAft>
              <a:buFont typeface="Arial" pitchFamily="34" charset="0"/>
              <a:buChar char="–"/>
              <a:defRPr/>
            </a:pPr>
            <a:r>
              <a:rPr lang="en-US" sz="8000" dirty="0" smtClean="0"/>
              <a:t>So far only in lower frequencies, microwave</a:t>
            </a:r>
          </a:p>
          <a:p>
            <a:pPr lvl="1" fontAlgn="auto">
              <a:spcAft>
                <a:spcPts val="0"/>
              </a:spcAft>
              <a:buFont typeface="Arial" pitchFamily="34" charset="0"/>
              <a:buChar char="–"/>
              <a:defRPr/>
            </a:pPr>
            <a:r>
              <a:rPr lang="en-US" sz="8000" dirty="0" smtClean="0"/>
              <a:t>Array of wires and spring-ring resonators</a:t>
            </a:r>
          </a:p>
          <a:p>
            <a:pPr lvl="1" fontAlgn="auto">
              <a:spcAft>
                <a:spcPts val="0"/>
              </a:spcAft>
              <a:buFont typeface="Arial" pitchFamily="34" charset="0"/>
              <a:buChar char="–"/>
              <a:defRPr/>
            </a:pPr>
            <a:r>
              <a:rPr lang="en-US" sz="8000" dirty="0" smtClean="0"/>
              <a:t>Carefully designed photonic crystal (glass rods in air)</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p:txBody>
      </p:sp>
      <p:pic>
        <p:nvPicPr>
          <p:cNvPr id="4" name="Picture 2"/>
          <p:cNvPicPr>
            <a:picLocks noChangeAspect="1" noChangeArrowheads="1"/>
          </p:cNvPicPr>
          <p:nvPr/>
        </p:nvPicPr>
        <p:blipFill>
          <a:blip r:embed="rId3"/>
          <a:srcRect/>
          <a:stretch>
            <a:fillRect/>
          </a:stretch>
        </p:blipFill>
        <p:spPr bwMode="auto">
          <a:xfrm>
            <a:off x="5410200" y="1981200"/>
            <a:ext cx="3071813" cy="2381250"/>
          </a:xfrm>
          <a:prstGeom prst="rect">
            <a:avLst/>
          </a:prstGeom>
          <a:noFill/>
          <a:ln w="9525">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3" name="Picture 4"/>
          <p:cNvPicPr>
            <a:picLocks noChangeAspect="1" noChangeArrowheads="1"/>
          </p:cNvPicPr>
          <p:nvPr/>
        </p:nvPicPr>
        <p:blipFill>
          <a:blip r:embed="rId3"/>
          <a:srcRect/>
          <a:stretch>
            <a:fillRect/>
          </a:stretch>
        </p:blipFill>
        <p:spPr bwMode="auto">
          <a:xfrm>
            <a:off x="4114800" y="1295400"/>
            <a:ext cx="4067175" cy="3895725"/>
          </a:xfrm>
          <a:prstGeom prst="rect">
            <a:avLst/>
          </a:prstGeom>
          <a:noFill/>
          <a:ln w="9525">
            <a:noFill/>
            <a:miter lim="800000"/>
            <a:headEnd/>
            <a:tailEnd/>
          </a:ln>
        </p:spPr>
      </p:pic>
      <p:sp>
        <p:nvSpPr>
          <p:cNvPr id="166914" name="Rectangle 4"/>
          <p:cNvSpPr>
            <a:spLocks noChangeArrowheads="1"/>
          </p:cNvSpPr>
          <p:nvPr/>
        </p:nvSpPr>
        <p:spPr bwMode="auto">
          <a:xfrm>
            <a:off x="2895600" y="6400800"/>
            <a:ext cx="6400800" cy="307975"/>
          </a:xfrm>
          <a:prstGeom prst="rect">
            <a:avLst/>
          </a:prstGeom>
          <a:noFill/>
          <a:ln w="9525">
            <a:noFill/>
            <a:miter lim="800000"/>
            <a:headEnd/>
            <a:tailEnd/>
          </a:ln>
        </p:spPr>
        <p:txBody>
          <a:bodyPr>
            <a:spAutoFit/>
          </a:bodyPr>
          <a:lstStyle/>
          <a:p>
            <a:r>
              <a:rPr lang="en-US" sz="1400">
                <a:latin typeface="Calibri" pitchFamily="34" charset="0"/>
              </a:rPr>
              <a:t>http://www.ee.duke.edu/~drsmith/nim_pubs/pubs_2004/he_prb_2004.pdf</a:t>
            </a:r>
          </a:p>
        </p:txBody>
      </p:sp>
      <p:sp>
        <p:nvSpPr>
          <p:cNvPr id="166915" name="Rectangle 5"/>
          <p:cNvSpPr>
            <a:spLocks noChangeArrowheads="1"/>
          </p:cNvSpPr>
          <p:nvPr/>
        </p:nvSpPr>
        <p:spPr bwMode="auto">
          <a:xfrm>
            <a:off x="762000" y="381000"/>
            <a:ext cx="7239000" cy="954088"/>
          </a:xfrm>
          <a:prstGeom prst="rect">
            <a:avLst/>
          </a:prstGeom>
          <a:noFill/>
          <a:ln w="9525">
            <a:noFill/>
            <a:miter lim="800000"/>
            <a:headEnd/>
            <a:tailEnd/>
          </a:ln>
        </p:spPr>
        <p:txBody>
          <a:bodyPr>
            <a:spAutoFit/>
          </a:bodyPr>
          <a:lstStyle/>
          <a:p>
            <a:pPr algn="ctr"/>
            <a:r>
              <a:rPr lang="en-US" sz="2800" dirty="0">
                <a:latin typeface="Calibri" pitchFamily="34" charset="0"/>
              </a:rPr>
              <a:t>Perfect Lens</a:t>
            </a:r>
            <a:r>
              <a:rPr lang="en-US" sz="2800" baseline="30000" dirty="0">
                <a:latin typeface="Calibri" pitchFamily="34" charset="0"/>
              </a:rPr>
              <a:t>*</a:t>
            </a:r>
            <a:r>
              <a:rPr lang="en-US" sz="2800" dirty="0">
                <a:latin typeface="Calibri" pitchFamily="34" charset="0"/>
              </a:rPr>
              <a:t> using </a:t>
            </a:r>
            <a:br>
              <a:rPr lang="en-US" sz="2800" dirty="0">
                <a:latin typeface="Calibri" pitchFamily="34" charset="0"/>
              </a:rPr>
            </a:br>
            <a:r>
              <a:rPr lang="en-US" sz="2800" dirty="0">
                <a:latin typeface="Calibri" pitchFamily="34" charset="0"/>
              </a:rPr>
              <a:t>Photonic Crystal Slab</a:t>
            </a:r>
          </a:p>
        </p:txBody>
      </p:sp>
      <p:sp>
        <p:nvSpPr>
          <p:cNvPr id="166916" name="Rectangle 6"/>
          <p:cNvSpPr>
            <a:spLocks noChangeArrowheads="1"/>
          </p:cNvSpPr>
          <p:nvPr/>
        </p:nvSpPr>
        <p:spPr bwMode="auto">
          <a:xfrm>
            <a:off x="4191000" y="5267325"/>
            <a:ext cx="3886200" cy="523875"/>
          </a:xfrm>
          <a:prstGeom prst="rect">
            <a:avLst/>
          </a:prstGeom>
          <a:noFill/>
          <a:ln w="9525">
            <a:noFill/>
            <a:miter lim="800000"/>
            <a:headEnd/>
            <a:tailEnd/>
          </a:ln>
        </p:spPr>
        <p:txBody>
          <a:bodyPr>
            <a:spAutoFit/>
          </a:bodyPr>
          <a:lstStyle/>
          <a:p>
            <a:pPr algn="ctr"/>
            <a:r>
              <a:rPr lang="en-US" sz="2800">
                <a:latin typeface="Calibri" pitchFamily="34" charset="0"/>
              </a:rPr>
              <a:t>Rods in Air</a:t>
            </a:r>
          </a:p>
        </p:txBody>
      </p:sp>
      <p:pic>
        <p:nvPicPr>
          <p:cNvPr id="166917" name="Picture 2"/>
          <p:cNvPicPr>
            <a:picLocks noChangeAspect="1" noChangeArrowheads="1"/>
          </p:cNvPicPr>
          <p:nvPr/>
        </p:nvPicPr>
        <p:blipFill>
          <a:blip r:embed="rId4"/>
          <a:srcRect/>
          <a:stretch>
            <a:fillRect/>
          </a:stretch>
        </p:blipFill>
        <p:spPr bwMode="auto">
          <a:xfrm>
            <a:off x="838200" y="1962150"/>
            <a:ext cx="3071813" cy="2381250"/>
          </a:xfrm>
          <a:prstGeom prst="rect">
            <a:avLst/>
          </a:prstGeom>
          <a:noFill/>
          <a:ln w="9525">
            <a:noFill/>
            <a:miter lim="800000"/>
            <a:headEnd/>
            <a:tailEnd/>
          </a:ln>
        </p:spPr>
      </p:pic>
      <p:sp>
        <p:nvSpPr>
          <p:cNvPr id="166918" name="Rectangle 8"/>
          <p:cNvSpPr>
            <a:spLocks noChangeArrowheads="1"/>
          </p:cNvSpPr>
          <p:nvPr/>
        </p:nvSpPr>
        <p:spPr bwMode="auto">
          <a:xfrm>
            <a:off x="1600200" y="4495800"/>
            <a:ext cx="2057400" cy="523875"/>
          </a:xfrm>
          <a:prstGeom prst="rect">
            <a:avLst/>
          </a:prstGeom>
          <a:noFill/>
          <a:ln w="9525">
            <a:noFill/>
            <a:miter lim="800000"/>
            <a:headEnd/>
            <a:tailEnd/>
          </a:ln>
        </p:spPr>
        <p:txBody>
          <a:bodyPr>
            <a:spAutoFit/>
          </a:bodyPr>
          <a:lstStyle/>
          <a:p>
            <a:pPr algn="ctr"/>
            <a:r>
              <a:rPr lang="en-US" sz="2800">
                <a:latin typeface="Calibri" pitchFamily="34" charset="0"/>
              </a:rPr>
              <a:t>NIM Slab</a:t>
            </a:r>
          </a:p>
        </p:txBody>
      </p:sp>
      <p:sp>
        <p:nvSpPr>
          <p:cNvPr id="166919" name="Rectangle 9"/>
          <p:cNvSpPr>
            <a:spLocks noChangeArrowheads="1"/>
          </p:cNvSpPr>
          <p:nvPr/>
        </p:nvSpPr>
        <p:spPr bwMode="auto">
          <a:xfrm>
            <a:off x="914400" y="5124450"/>
            <a:ext cx="3505200" cy="1200150"/>
          </a:xfrm>
          <a:prstGeom prst="rect">
            <a:avLst/>
          </a:prstGeom>
          <a:noFill/>
          <a:ln w="9525">
            <a:noFill/>
            <a:miter lim="800000"/>
            <a:headEnd/>
            <a:tailEnd/>
          </a:ln>
        </p:spPr>
        <p:txBody>
          <a:bodyPr>
            <a:spAutoFit/>
          </a:bodyPr>
          <a:lstStyle/>
          <a:p>
            <a:r>
              <a:rPr lang="en-US">
                <a:latin typeface="Calibri" pitchFamily="34" charset="0"/>
              </a:rPr>
              <a:t>*Only points whose distance from the lens surface does not exceed the thickness of the lens have real images</a:t>
            </a:r>
          </a:p>
        </p:txBody>
      </p:sp>
      <p:sp>
        <p:nvSpPr>
          <p:cNvPr id="166920" name="Rectangle 10"/>
          <p:cNvSpPr>
            <a:spLocks noChangeArrowheads="1"/>
          </p:cNvSpPr>
          <p:nvPr/>
        </p:nvSpPr>
        <p:spPr bwMode="auto">
          <a:xfrm>
            <a:off x="1676400" y="6169025"/>
            <a:ext cx="7620000" cy="307975"/>
          </a:xfrm>
          <a:prstGeom prst="rect">
            <a:avLst/>
          </a:prstGeom>
          <a:noFill/>
          <a:ln w="9525">
            <a:noFill/>
            <a:miter lim="800000"/>
            <a:headEnd/>
            <a:tailEnd/>
          </a:ln>
        </p:spPr>
        <p:txBody>
          <a:bodyPr>
            <a:spAutoFit/>
          </a:bodyPr>
          <a:lstStyle/>
          <a:p>
            <a:r>
              <a:rPr lang="en-US" sz="1400">
                <a:latin typeface="Calibri" pitchFamily="34" charset="0"/>
              </a:rPr>
              <a:t>http://www.ee.duke.edu/~drsmith/nim_pubs/pubs_2004/bliokh_physics_uspekhi_2004.pdf</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333333"/>
        </a:solidFill>
        <a:effectLst/>
      </p:bgPr>
    </p:bg>
    <p:spTree>
      <p:nvGrpSpPr>
        <p:cNvPr id="1" name=""/>
        <p:cNvGrpSpPr/>
        <p:nvPr/>
      </p:nvGrpSpPr>
      <p:grpSpPr>
        <a:xfrm>
          <a:off x="0" y="0"/>
          <a:ext cx="0" cy="0"/>
          <a:chOff x="0" y="0"/>
          <a:chExt cx="0" cy="0"/>
        </a:xfrm>
      </p:grpSpPr>
      <p:pic>
        <p:nvPicPr>
          <p:cNvPr id="121858" name="Picture 3" descr="overview-conv"/>
          <p:cNvPicPr>
            <a:picLocks noChangeAspect="1" noChangeArrowheads="1"/>
          </p:cNvPicPr>
          <p:nvPr/>
        </p:nvPicPr>
        <p:blipFill>
          <a:blip r:embed="rId3"/>
          <a:srcRect/>
          <a:stretch>
            <a:fillRect/>
          </a:stretch>
        </p:blipFill>
        <p:spPr bwMode="auto">
          <a:xfrm>
            <a:off x="762000" y="1143000"/>
            <a:ext cx="7513638" cy="2438400"/>
          </a:xfrm>
          <a:prstGeom prst="rect">
            <a:avLst/>
          </a:prstGeom>
          <a:solidFill>
            <a:srgbClr val="333333"/>
          </a:solidFill>
          <a:ln w="9525">
            <a:noFill/>
            <a:miter lim="800000"/>
            <a:headEnd/>
            <a:tailEnd/>
          </a:ln>
        </p:spPr>
      </p:pic>
      <p:sp>
        <p:nvSpPr>
          <p:cNvPr id="1475595" name="Rectangle 11"/>
          <p:cNvSpPr>
            <a:spLocks noChangeArrowheads="1"/>
          </p:cNvSpPr>
          <p:nvPr/>
        </p:nvSpPr>
        <p:spPr bwMode="auto">
          <a:xfrm>
            <a:off x="228600" y="0"/>
            <a:ext cx="8763000" cy="1143000"/>
          </a:xfrm>
          <a:prstGeom prst="rect">
            <a:avLst/>
          </a:prstGeom>
          <a:noFill/>
          <a:ln w="9525">
            <a:noFill/>
            <a:miter lim="800000"/>
            <a:headEnd/>
            <a:tailEnd/>
          </a:ln>
          <a:effectLst/>
        </p:spPr>
        <p:txBody>
          <a:bodyPr anchor="ctr"/>
          <a:lstStyle/>
          <a:p>
            <a:pPr algn="ctr" rtl="0" fontAlgn="base">
              <a:spcBef>
                <a:spcPct val="0"/>
              </a:spcBef>
              <a:spcAft>
                <a:spcPct val="0"/>
              </a:spcAft>
              <a:defRPr/>
            </a:pPr>
            <a:r>
              <a:rPr lang="en-US" sz="2900" b="1" kern="1200">
                <a:solidFill>
                  <a:srgbClr val="B2B2B2"/>
                </a:solidFill>
                <a:effectLst>
                  <a:outerShdw blurRad="38100" dist="38100" dir="2700000" algn="tl">
                    <a:srgbClr val="000000"/>
                  </a:outerShdw>
                </a:effectLst>
                <a:latin typeface="Verdana" pitchFamily="34" charset="0"/>
                <a:ea typeface="+mn-ea"/>
                <a:cs typeface="+mn-cs"/>
              </a:rPr>
              <a:t>Light Field Inside a Camera</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title"/>
          </p:nvPr>
        </p:nvSpPr>
        <p:spPr/>
        <p:txBody>
          <a:bodyPr/>
          <a:lstStyle/>
          <a:p>
            <a:r>
              <a:rPr lang="en-US" smtClean="0"/>
              <a:t>Optics: Computable Extensions</a:t>
            </a:r>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pitchFamily="34" charset="0"/>
              <a:buChar char="•"/>
              <a:defRPr/>
            </a:pPr>
            <a:r>
              <a:rPr lang="en-US" dirty="0" smtClean="0"/>
              <a:t>Unusual Optics</a:t>
            </a:r>
          </a:p>
          <a:p>
            <a:pPr lvl="1" fontAlgn="auto">
              <a:spcAft>
                <a:spcPts val="0"/>
              </a:spcAft>
              <a:buFont typeface="Arial" pitchFamily="34" charset="0"/>
              <a:buChar char="–"/>
              <a:defRPr/>
            </a:pPr>
            <a:r>
              <a:rPr lang="en-US" dirty="0" err="1" smtClean="0"/>
              <a:t>Wavefront</a:t>
            </a:r>
            <a:r>
              <a:rPr lang="en-US" dirty="0" smtClean="0"/>
              <a:t> Coding</a:t>
            </a:r>
          </a:p>
          <a:p>
            <a:pPr lvl="1" fontAlgn="auto">
              <a:spcAft>
                <a:spcPts val="0"/>
              </a:spcAft>
              <a:buFont typeface="Arial" pitchFamily="34" charset="0"/>
              <a:buChar char="–"/>
              <a:defRPr/>
            </a:pPr>
            <a:r>
              <a:rPr lang="en-US" dirty="0" smtClean="0"/>
              <a:t>Folded Optics</a:t>
            </a:r>
          </a:p>
          <a:p>
            <a:pPr lvl="1" fontAlgn="auto">
              <a:spcAft>
                <a:spcPts val="0"/>
              </a:spcAft>
              <a:buFont typeface="Arial" pitchFamily="34" charset="0"/>
              <a:buChar char="–"/>
              <a:defRPr/>
            </a:pPr>
            <a:r>
              <a:rPr lang="en-US" dirty="0" smtClean="0"/>
              <a:t>Nonlinear Optics</a:t>
            </a:r>
          </a:p>
          <a:p>
            <a:pPr fontAlgn="auto">
              <a:spcAft>
                <a:spcPts val="0"/>
              </a:spcAft>
              <a:buFont typeface="Arial" pitchFamily="34" charset="0"/>
              <a:buChar char="•"/>
              <a:defRPr/>
            </a:pPr>
            <a:r>
              <a:rPr lang="en-US" dirty="0" smtClean="0"/>
              <a:t>Material (Refractive Index)</a:t>
            </a:r>
          </a:p>
          <a:p>
            <a:pPr lvl="1" fontAlgn="auto">
              <a:spcAft>
                <a:spcPts val="0"/>
              </a:spcAft>
              <a:buFont typeface="Arial" pitchFamily="34" charset="0"/>
              <a:buChar char="–"/>
              <a:defRPr/>
            </a:pPr>
            <a:r>
              <a:rPr lang="en-US" dirty="0" smtClean="0"/>
              <a:t>Graded Index (GRIN) materials</a:t>
            </a:r>
          </a:p>
          <a:p>
            <a:pPr lvl="1" fontAlgn="auto">
              <a:spcAft>
                <a:spcPts val="0"/>
              </a:spcAft>
              <a:buFont typeface="Arial" pitchFamily="34" charset="0"/>
              <a:buChar char="–"/>
              <a:defRPr/>
            </a:pPr>
            <a:r>
              <a:rPr lang="en-US" dirty="0" smtClean="0"/>
              <a:t>Photonics crystals</a:t>
            </a:r>
          </a:p>
          <a:p>
            <a:pPr lvl="1" fontAlgn="auto">
              <a:spcAft>
                <a:spcPts val="0"/>
              </a:spcAft>
              <a:buFont typeface="Arial" pitchFamily="34" charset="0"/>
              <a:buChar char="–"/>
              <a:defRPr/>
            </a:pPr>
            <a:r>
              <a:rPr lang="en-US" dirty="0" smtClean="0"/>
              <a:t>Negative Index</a:t>
            </a:r>
          </a:p>
          <a:p>
            <a:pPr fontAlgn="auto">
              <a:spcAft>
                <a:spcPts val="0"/>
              </a:spcAft>
              <a:buFont typeface="Arial" pitchFamily="34" charset="0"/>
              <a:buChar char="•"/>
              <a:defRPr/>
            </a:pPr>
            <a:r>
              <a:rPr lang="en-US" dirty="0" smtClean="0"/>
              <a:t>Imaging</a:t>
            </a:r>
          </a:p>
          <a:p>
            <a:pPr lvl="1" fontAlgn="auto">
              <a:spcAft>
                <a:spcPts val="0"/>
              </a:spcAft>
              <a:buFont typeface="Arial" pitchFamily="34" charset="0"/>
              <a:buChar char="–"/>
              <a:defRPr/>
            </a:pPr>
            <a:r>
              <a:rPr lang="en-US" dirty="0" err="1" smtClean="0"/>
              <a:t>Schlieren</a:t>
            </a:r>
            <a:r>
              <a:rPr lang="en-US" dirty="0" smtClean="0"/>
              <a:t> Imaging</a:t>
            </a:r>
          </a:p>
          <a:p>
            <a:pPr lvl="1" fontAlgn="auto">
              <a:spcAft>
                <a:spcPts val="0"/>
              </a:spcAft>
              <a:buFont typeface="Arial" pitchFamily="34" charset="0"/>
              <a:buChar char="–"/>
              <a:defRPr/>
            </a:pPr>
            <a:r>
              <a:rPr lang="en-US" dirty="0" smtClean="0"/>
              <a:t>Agile Spectrum Imaging</a:t>
            </a:r>
          </a:p>
          <a:p>
            <a:pPr lvl="1" fontAlgn="auto">
              <a:spcAft>
                <a:spcPts val="0"/>
              </a:spcAft>
              <a:buFont typeface="Arial" pitchFamily="34" charset="0"/>
              <a:buChar char="–"/>
              <a:defRPr/>
            </a:pPr>
            <a:r>
              <a:rPr lang="en-US" dirty="0" smtClean="0"/>
              <a:t>Random Lens Imaging</a:t>
            </a:r>
          </a:p>
          <a:p>
            <a:pPr fontAlgn="auto">
              <a:spcAft>
                <a:spcPts val="0"/>
              </a:spcAft>
              <a:buFont typeface="Arial" pitchFamily="34" charset="0"/>
              <a:buChar char="•"/>
              <a:defRPr/>
            </a:pPr>
            <a:r>
              <a:rPr lang="en-US" dirty="0" smtClean="0"/>
              <a:t>Animal Eyes</a:t>
            </a:r>
          </a:p>
          <a:p>
            <a:pPr lvl="1" fontAlgn="auto">
              <a:spcAft>
                <a:spcPts val="0"/>
              </a:spcAft>
              <a:buFont typeface="Arial" pitchFamily="34" charset="0"/>
              <a:buChar char="–"/>
              <a:defRPr/>
            </a:pPr>
            <a:r>
              <a:rPr lang="en-US" dirty="0" smtClean="0"/>
              <a:t>What can we learn </a:t>
            </a:r>
          </a:p>
          <a:p>
            <a:pPr fontAlgn="auto">
              <a:spcAft>
                <a:spcPts val="0"/>
              </a:spcAft>
              <a:buFont typeface="Arial" pitchFamily="34" charset="0"/>
              <a:buChar char="•"/>
              <a:defRPr/>
            </a:pPr>
            <a:endParaRPr lang="en-US"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1" name="Picture 2"/>
          <p:cNvPicPr>
            <a:picLocks noChangeAspect="1" noChangeArrowheads="1"/>
          </p:cNvPicPr>
          <p:nvPr/>
        </p:nvPicPr>
        <p:blipFill>
          <a:blip r:embed="rId3"/>
          <a:srcRect/>
          <a:stretch>
            <a:fillRect/>
          </a:stretch>
        </p:blipFill>
        <p:spPr bwMode="auto">
          <a:xfrm>
            <a:off x="725556" y="1143000"/>
            <a:ext cx="5844831" cy="5543550"/>
          </a:xfrm>
          <a:prstGeom prst="rect">
            <a:avLst/>
          </a:prstGeom>
          <a:noFill/>
          <a:ln w="9525">
            <a:noFill/>
            <a:miter lim="800000"/>
            <a:headEnd/>
            <a:tailEnd/>
          </a:ln>
        </p:spPr>
      </p:pic>
      <p:sp>
        <p:nvSpPr>
          <p:cNvPr id="171009" name="Title 1"/>
          <p:cNvSpPr>
            <a:spLocks noGrp="1"/>
          </p:cNvSpPr>
          <p:nvPr>
            <p:ph type="title"/>
          </p:nvPr>
        </p:nvSpPr>
        <p:spPr>
          <a:xfrm>
            <a:off x="5791200" y="-212726"/>
            <a:ext cx="3200400" cy="4251325"/>
          </a:xfrm>
        </p:spPr>
        <p:txBody>
          <a:bodyPr/>
          <a:lstStyle/>
          <a:p>
            <a:r>
              <a:rPr lang="en-US" dirty="0" err="1" smtClean="0"/>
              <a:t>Schlieren</a:t>
            </a:r>
            <a:r>
              <a:rPr lang="en-US" dirty="0" smtClean="0"/>
              <a:t> Photography</a:t>
            </a:r>
          </a:p>
        </p:txBody>
      </p:sp>
      <p:sp>
        <p:nvSpPr>
          <p:cNvPr id="171010" name="Content Placeholder 2"/>
          <p:cNvSpPr>
            <a:spLocks noGrp="1"/>
          </p:cNvSpPr>
          <p:nvPr>
            <p:ph idx="1"/>
          </p:nvPr>
        </p:nvSpPr>
        <p:spPr>
          <a:xfrm>
            <a:off x="457200" y="304800"/>
            <a:ext cx="8534400" cy="4876800"/>
          </a:xfrm>
        </p:spPr>
        <p:txBody>
          <a:bodyPr/>
          <a:lstStyle/>
          <a:p>
            <a:r>
              <a:rPr lang="en-US" sz="2000" dirty="0" smtClean="0"/>
              <a:t>Image of small index of refraction gradients in a gas</a:t>
            </a:r>
          </a:p>
          <a:p>
            <a:r>
              <a:rPr lang="en-US" sz="2000" dirty="0" smtClean="0"/>
              <a:t>Invisible to human eye (subtle mirage effect)</a:t>
            </a:r>
          </a:p>
        </p:txBody>
      </p:sp>
      <p:sp>
        <p:nvSpPr>
          <p:cNvPr id="171013" name="TextBox 5"/>
          <p:cNvSpPr txBox="1">
            <a:spLocks noChangeArrowheads="1"/>
          </p:cNvSpPr>
          <p:nvPr/>
        </p:nvSpPr>
        <p:spPr bwMode="auto">
          <a:xfrm>
            <a:off x="4202113" y="5562600"/>
            <a:ext cx="3494087" cy="923925"/>
          </a:xfrm>
          <a:prstGeom prst="rect">
            <a:avLst/>
          </a:prstGeom>
          <a:noFill/>
          <a:ln w="9525">
            <a:noFill/>
            <a:miter lim="800000"/>
            <a:headEnd/>
            <a:tailEnd/>
          </a:ln>
        </p:spPr>
        <p:txBody>
          <a:bodyPr wrap="none">
            <a:spAutoFit/>
          </a:bodyPr>
          <a:lstStyle/>
          <a:p>
            <a:pPr algn="ctr"/>
            <a:r>
              <a:rPr lang="en-US" dirty="0">
                <a:latin typeface="Calibri" pitchFamily="34" charset="0"/>
              </a:rPr>
              <a:t>Knife edge blocks half the light </a:t>
            </a:r>
          </a:p>
          <a:p>
            <a:pPr algn="ctr"/>
            <a:r>
              <a:rPr lang="en-US" dirty="0">
                <a:latin typeface="Calibri" pitchFamily="34" charset="0"/>
              </a:rPr>
              <a:t>unless </a:t>
            </a:r>
          </a:p>
          <a:p>
            <a:pPr algn="ctr"/>
            <a:r>
              <a:rPr lang="en-US" dirty="0">
                <a:latin typeface="Calibri" pitchFamily="34" charset="0"/>
              </a:rPr>
              <a:t>distorted beam focuses imperfectly</a:t>
            </a:r>
          </a:p>
        </p:txBody>
      </p:sp>
      <p:sp>
        <p:nvSpPr>
          <p:cNvPr id="171012" name="TextBox 4"/>
          <p:cNvSpPr txBox="1">
            <a:spLocks noChangeArrowheads="1"/>
          </p:cNvSpPr>
          <p:nvPr/>
        </p:nvSpPr>
        <p:spPr bwMode="auto">
          <a:xfrm>
            <a:off x="125553" y="3518613"/>
            <a:ext cx="1246047" cy="646331"/>
          </a:xfrm>
          <a:prstGeom prst="rect">
            <a:avLst/>
          </a:prstGeom>
          <a:noFill/>
          <a:ln w="9525">
            <a:noFill/>
            <a:miter lim="800000"/>
            <a:headEnd/>
            <a:tailEnd/>
          </a:ln>
        </p:spPr>
        <p:txBody>
          <a:bodyPr wrap="none">
            <a:spAutoFit/>
          </a:bodyPr>
          <a:lstStyle/>
          <a:p>
            <a:r>
              <a:rPr lang="en-US" dirty="0">
                <a:latin typeface="Calibri" pitchFamily="34" charset="0"/>
              </a:rPr>
              <a:t>Collimated </a:t>
            </a:r>
            <a:r>
              <a:rPr lang="en-US" dirty="0" smtClean="0">
                <a:latin typeface="Calibri" pitchFamily="34" charset="0"/>
              </a:rPr>
              <a:t/>
            </a:r>
            <a:br>
              <a:rPr lang="en-US" dirty="0" smtClean="0">
                <a:latin typeface="Calibri" pitchFamily="34" charset="0"/>
              </a:rPr>
            </a:br>
            <a:r>
              <a:rPr lang="en-US" dirty="0" smtClean="0">
                <a:latin typeface="Calibri" pitchFamily="34" charset="0"/>
              </a:rPr>
              <a:t>Light </a:t>
            </a:r>
            <a:endParaRPr lang="en-US" dirty="0">
              <a:latin typeface="Calibri" pitchFamily="34" charset="0"/>
            </a:endParaRPr>
          </a:p>
        </p:txBody>
      </p:sp>
      <p:sp>
        <p:nvSpPr>
          <p:cNvPr id="171014" name="TextBox 6"/>
          <p:cNvSpPr txBox="1">
            <a:spLocks noChangeArrowheads="1"/>
          </p:cNvSpPr>
          <p:nvPr/>
        </p:nvSpPr>
        <p:spPr bwMode="auto">
          <a:xfrm>
            <a:off x="1060312" y="6070600"/>
            <a:ext cx="1272071" cy="519987"/>
          </a:xfrm>
          <a:prstGeom prst="rect">
            <a:avLst/>
          </a:prstGeom>
          <a:solidFill>
            <a:schemeClr val="bg1"/>
          </a:solidFill>
          <a:ln w="9525">
            <a:noFill/>
            <a:miter lim="800000"/>
            <a:headEnd/>
            <a:tailEnd/>
          </a:ln>
        </p:spPr>
        <p:txBody>
          <a:bodyPr wrap="none">
            <a:spAutoFit/>
          </a:bodyPr>
          <a:lstStyle/>
          <a:p>
            <a:r>
              <a:rPr lang="en-US">
                <a:latin typeface="Calibri" pitchFamily="34" charset="0"/>
              </a:rPr>
              <a:t>Camera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endParaRPr lang="en-US" smtClean="0"/>
          </a:p>
        </p:txBody>
      </p:sp>
      <p:sp>
        <p:nvSpPr>
          <p:cNvPr id="173058" name="Content Placeholder 2"/>
          <p:cNvSpPr>
            <a:spLocks noGrp="1"/>
          </p:cNvSpPr>
          <p:nvPr>
            <p:ph idx="1"/>
          </p:nvPr>
        </p:nvSpPr>
        <p:spPr/>
        <p:txBody>
          <a:bodyPr/>
          <a:lstStyle/>
          <a:p>
            <a:endParaRPr lang="en-US" smtClean="0"/>
          </a:p>
        </p:txBody>
      </p:sp>
      <p:pic>
        <p:nvPicPr>
          <p:cNvPr id="173059" name="Picture 2"/>
          <p:cNvPicPr>
            <a:picLocks noChangeAspect="1" noChangeArrowheads="1"/>
          </p:cNvPicPr>
          <p:nvPr/>
        </p:nvPicPr>
        <p:blipFill>
          <a:blip r:embed="rId3"/>
          <a:srcRect/>
          <a:stretch>
            <a:fillRect/>
          </a:stretch>
        </p:blipFill>
        <p:spPr bwMode="auto">
          <a:xfrm>
            <a:off x="914400" y="76200"/>
            <a:ext cx="7467600" cy="6567488"/>
          </a:xfrm>
          <a:prstGeom prst="rect">
            <a:avLst/>
          </a:prstGeom>
          <a:noFill/>
          <a:ln w="9525">
            <a:noFill/>
            <a:miter lim="800000"/>
            <a:headEnd/>
            <a:tailEnd/>
          </a:ln>
        </p:spPr>
      </p:pic>
      <p:sp>
        <p:nvSpPr>
          <p:cNvPr id="173060" name="Rectangle 4"/>
          <p:cNvSpPr>
            <a:spLocks noChangeArrowheads="1"/>
          </p:cNvSpPr>
          <p:nvPr/>
        </p:nvSpPr>
        <p:spPr bwMode="auto">
          <a:xfrm>
            <a:off x="2286000" y="6564313"/>
            <a:ext cx="6553200" cy="369887"/>
          </a:xfrm>
          <a:prstGeom prst="rect">
            <a:avLst/>
          </a:prstGeom>
          <a:noFill/>
          <a:ln w="9525">
            <a:noFill/>
            <a:miter lim="800000"/>
            <a:headEnd/>
            <a:tailEnd/>
          </a:ln>
        </p:spPr>
        <p:txBody>
          <a:bodyPr>
            <a:spAutoFit/>
          </a:bodyPr>
          <a:lstStyle/>
          <a:p>
            <a:r>
              <a:rPr lang="en-US">
                <a:latin typeface="Calibri" pitchFamily="34" charset="0"/>
              </a:rPr>
              <a:t>http://www.mne.psu.edu/psgdl/FSSPhotoalbum/index1.htm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title"/>
          </p:nvPr>
        </p:nvSpPr>
        <p:spPr/>
        <p:txBody>
          <a:bodyPr/>
          <a:lstStyle/>
          <a:p>
            <a:endParaRPr lang="en-US" smtClean="0"/>
          </a:p>
        </p:txBody>
      </p:sp>
      <p:sp>
        <p:nvSpPr>
          <p:cNvPr id="175106" name="Content Placeholder 2"/>
          <p:cNvSpPr>
            <a:spLocks noGrp="1"/>
          </p:cNvSpPr>
          <p:nvPr>
            <p:ph idx="1"/>
          </p:nvPr>
        </p:nvSpPr>
        <p:spPr/>
        <p:txBody>
          <a:bodyPr/>
          <a:lstStyle/>
          <a:p>
            <a:endParaRPr lang="en-US" smtClean="0"/>
          </a:p>
        </p:txBody>
      </p:sp>
      <p:pic>
        <p:nvPicPr>
          <p:cNvPr id="175107" name="Picture 2"/>
          <p:cNvPicPr>
            <a:picLocks noChangeAspect="1" noChangeArrowheads="1"/>
          </p:cNvPicPr>
          <p:nvPr/>
        </p:nvPicPr>
        <p:blipFill>
          <a:blip r:embed="rId3"/>
          <a:srcRect/>
          <a:stretch>
            <a:fillRect/>
          </a:stretch>
        </p:blipFill>
        <p:spPr bwMode="auto">
          <a:xfrm>
            <a:off x="704850" y="290513"/>
            <a:ext cx="7734300" cy="6276975"/>
          </a:xfrm>
          <a:prstGeom prst="rect">
            <a:avLst/>
          </a:prstGeom>
          <a:noFill/>
          <a:ln w="9525">
            <a:noFill/>
            <a:miter lim="800000"/>
            <a:headEnd/>
            <a:tailEnd/>
          </a:ln>
        </p:spPr>
      </p:pic>
      <p:sp>
        <p:nvSpPr>
          <p:cNvPr id="175108" name="Rectangle 4"/>
          <p:cNvSpPr>
            <a:spLocks noChangeArrowheads="1"/>
          </p:cNvSpPr>
          <p:nvPr/>
        </p:nvSpPr>
        <p:spPr bwMode="auto">
          <a:xfrm>
            <a:off x="2286000" y="6516688"/>
            <a:ext cx="5867400" cy="369887"/>
          </a:xfrm>
          <a:prstGeom prst="rect">
            <a:avLst/>
          </a:prstGeom>
          <a:noFill/>
          <a:ln w="9525">
            <a:noFill/>
            <a:miter lim="800000"/>
            <a:headEnd/>
            <a:tailEnd/>
          </a:ln>
        </p:spPr>
        <p:txBody>
          <a:bodyPr>
            <a:spAutoFit/>
          </a:bodyPr>
          <a:lstStyle/>
          <a:p>
            <a:r>
              <a:rPr lang="en-US">
                <a:latin typeface="Calibri" pitchFamily="34" charset="0"/>
              </a:rPr>
              <a:t>http://www.mne.psu.edu/psgdl/FSSPhotoalbum/index1.htm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423863" y="87313"/>
            <a:ext cx="8296275" cy="914400"/>
          </a:xfrm>
        </p:spPr>
        <p:txBody>
          <a:bodyPr/>
          <a:lstStyle/>
          <a:p>
            <a:pPr eaLnBrk="1" hangingPunct="1"/>
            <a:r>
              <a:rPr lang="en-US" sz="5400" smtClean="0"/>
              <a:t>Agile Spectrum Imaging</a:t>
            </a:r>
            <a:endParaRPr lang="en-US" sz="4800" smtClean="0"/>
          </a:p>
        </p:txBody>
      </p:sp>
      <p:sp>
        <p:nvSpPr>
          <p:cNvPr id="153603" name="Rectangle 3"/>
          <p:cNvSpPr>
            <a:spLocks noGrp="1" noChangeArrowheads="1"/>
          </p:cNvSpPr>
          <p:nvPr>
            <p:ph type="subTitle" idx="1"/>
          </p:nvPr>
        </p:nvSpPr>
        <p:spPr>
          <a:xfrm>
            <a:off x="131763" y="5402263"/>
            <a:ext cx="8707437" cy="1214437"/>
          </a:xfrm>
        </p:spPr>
        <p:txBody>
          <a:bodyPr/>
          <a:lstStyle/>
          <a:p>
            <a:pPr algn="r" eaLnBrk="1" hangingPunct="1"/>
            <a:r>
              <a:rPr lang="en-US" sz="2000" smtClean="0"/>
              <a:t>With Ankit Mohan, Jack Tumblin [Eurographics 2008]</a:t>
            </a:r>
          </a:p>
        </p:txBody>
      </p:sp>
      <p:pic>
        <p:nvPicPr>
          <p:cNvPr id="153604" name="Picture 10" descr="setup_camera"/>
          <p:cNvPicPr>
            <a:picLocks noChangeAspect="1" noChangeArrowheads="1"/>
          </p:cNvPicPr>
          <p:nvPr/>
        </p:nvPicPr>
        <p:blipFill>
          <a:blip r:embed="rId2"/>
          <a:srcRect/>
          <a:stretch>
            <a:fillRect/>
          </a:stretch>
        </p:blipFill>
        <p:spPr bwMode="auto">
          <a:xfrm>
            <a:off x="852488" y="1163638"/>
            <a:ext cx="7439025"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CIExy1931"/>
          <p:cNvPicPr>
            <a:picLocks noChangeAspect="1" noChangeArrowheads="1"/>
          </p:cNvPicPr>
          <p:nvPr/>
        </p:nvPicPr>
        <p:blipFill>
          <a:blip r:embed="rId2"/>
          <a:srcRect/>
          <a:stretch>
            <a:fillRect/>
          </a:stretch>
        </p:blipFill>
        <p:spPr bwMode="auto">
          <a:xfrm>
            <a:off x="39688" y="1398588"/>
            <a:ext cx="4924425" cy="5448300"/>
          </a:xfrm>
          <a:prstGeom prst="rect">
            <a:avLst/>
          </a:prstGeom>
          <a:noFill/>
          <a:ln w="9525">
            <a:noFill/>
            <a:miter lim="800000"/>
            <a:headEnd/>
            <a:tailEnd/>
          </a:ln>
        </p:spPr>
      </p:pic>
      <p:grpSp>
        <p:nvGrpSpPr>
          <p:cNvPr id="2" name="Group 4"/>
          <p:cNvGrpSpPr>
            <a:grpSpLocks/>
          </p:cNvGrpSpPr>
          <p:nvPr/>
        </p:nvGrpSpPr>
        <p:grpSpPr bwMode="auto">
          <a:xfrm>
            <a:off x="1249363" y="3163888"/>
            <a:ext cx="2732087" cy="2884487"/>
            <a:chOff x="2091" y="1945"/>
            <a:chExt cx="1721" cy="1817"/>
          </a:xfrm>
        </p:grpSpPr>
        <p:sp>
          <p:nvSpPr>
            <p:cNvPr id="154638" name="Line 5"/>
            <p:cNvSpPr>
              <a:spLocks noChangeShapeType="1"/>
            </p:cNvSpPr>
            <p:nvPr/>
          </p:nvSpPr>
          <p:spPr bwMode="auto">
            <a:xfrm flipH="1">
              <a:off x="2115" y="1969"/>
              <a:ext cx="478" cy="1769"/>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4639" name="Line 6"/>
            <p:cNvSpPr>
              <a:spLocks noChangeShapeType="1"/>
            </p:cNvSpPr>
            <p:nvPr/>
          </p:nvSpPr>
          <p:spPr bwMode="auto">
            <a:xfrm flipV="1">
              <a:off x="2115" y="2877"/>
              <a:ext cx="1673" cy="861"/>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4640" name="Line 7"/>
            <p:cNvSpPr>
              <a:spLocks noChangeShapeType="1"/>
            </p:cNvSpPr>
            <p:nvPr/>
          </p:nvSpPr>
          <p:spPr bwMode="auto">
            <a:xfrm>
              <a:off x="2593" y="1969"/>
              <a:ext cx="1195" cy="90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4641" name="Oval 8"/>
            <p:cNvSpPr>
              <a:spLocks noChangeArrowheads="1"/>
            </p:cNvSpPr>
            <p:nvPr/>
          </p:nvSpPr>
          <p:spPr bwMode="auto">
            <a:xfrm>
              <a:off x="2569" y="1945"/>
              <a:ext cx="48" cy="48"/>
            </a:xfrm>
            <a:prstGeom prst="ellipse">
              <a:avLst/>
            </a:prstGeom>
            <a:solidFill>
              <a:srgbClr val="00FF00"/>
            </a:solidFill>
            <a:ln w="9525">
              <a:solidFill>
                <a:schemeClr val="bg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4642" name="Oval 9"/>
            <p:cNvSpPr>
              <a:spLocks noChangeArrowheads="1"/>
            </p:cNvSpPr>
            <p:nvPr/>
          </p:nvSpPr>
          <p:spPr bwMode="auto">
            <a:xfrm>
              <a:off x="2091" y="3714"/>
              <a:ext cx="48" cy="48"/>
            </a:xfrm>
            <a:prstGeom prst="ellipse">
              <a:avLst/>
            </a:prstGeom>
            <a:solidFill>
              <a:srgbClr val="0000FF"/>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4643" name="Oval 10"/>
            <p:cNvSpPr>
              <a:spLocks noChangeArrowheads="1"/>
            </p:cNvSpPr>
            <p:nvPr/>
          </p:nvSpPr>
          <p:spPr bwMode="auto">
            <a:xfrm>
              <a:off x="3764" y="2853"/>
              <a:ext cx="48" cy="48"/>
            </a:xfrm>
            <a:prstGeom prst="ellipse">
              <a:avLst/>
            </a:prstGeom>
            <a:solidFill>
              <a:srgbClr val="FF0000"/>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grpSp>
      <p:sp>
        <p:nvSpPr>
          <p:cNvPr id="154628" name="Text Box 11"/>
          <p:cNvSpPr txBox="1">
            <a:spLocks noChangeArrowheads="1"/>
          </p:cNvSpPr>
          <p:nvPr/>
        </p:nvSpPr>
        <p:spPr bwMode="auto">
          <a:xfrm>
            <a:off x="5340350" y="3240088"/>
            <a:ext cx="2573338" cy="1801812"/>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2800" kern="1200">
                <a:solidFill>
                  <a:srgbClr val="FFFFFF"/>
                </a:solidFill>
                <a:latin typeface="Arial" pitchFamily="34" charset="0"/>
                <a:ea typeface="+mn-ea"/>
                <a:cs typeface="+mn-cs"/>
              </a:rPr>
              <a:t>R </a:t>
            </a:r>
            <a:r>
              <a:rPr lang="en-US" sz="2800" kern="1200">
                <a:solidFill>
                  <a:srgbClr val="FFFFFF"/>
                </a:solidFill>
                <a:latin typeface="Arial" pitchFamily="34" charset="0"/>
                <a:ea typeface="+mn-ea"/>
                <a:cs typeface="Arial" pitchFamily="34" charset="0"/>
              </a:rPr>
              <a:t>≈</a:t>
            </a:r>
            <a:r>
              <a:rPr lang="en-US" sz="2800" kern="1200">
                <a:solidFill>
                  <a:srgbClr val="FFFFFF"/>
                </a:solidFill>
                <a:latin typeface="Arial" pitchFamily="34" charset="0"/>
                <a:ea typeface="+mn-ea"/>
                <a:cs typeface="+mn-cs"/>
              </a:rPr>
              <a:t> 0.0</a:t>
            </a:r>
          </a:p>
          <a:p>
            <a:pPr algn="l" rtl="0" eaLnBrk="0" fontAlgn="base" hangingPunct="0">
              <a:spcBef>
                <a:spcPct val="50000"/>
              </a:spcBef>
              <a:spcAft>
                <a:spcPct val="0"/>
              </a:spcAft>
            </a:pPr>
            <a:r>
              <a:rPr lang="en-US" sz="2800" kern="1200">
                <a:solidFill>
                  <a:srgbClr val="FFFFFF"/>
                </a:solidFill>
                <a:latin typeface="Arial" pitchFamily="34" charset="0"/>
                <a:ea typeface="+mn-ea"/>
                <a:cs typeface="+mn-cs"/>
              </a:rPr>
              <a:t>G ≈ 0.2</a:t>
            </a:r>
          </a:p>
          <a:p>
            <a:pPr algn="l" rtl="0" eaLnBrk="0" fontAlgn="base" hangingPunct="0">
              <a:spcBef>
                <a:spcPct val="50000"/>
              </a:spcBef>
              <a:spcAft>
                <a:spcPct val="0"/>
              </a:spcAft>
            </a:pPr>
            <a:r>
              <a:rPr lang="en-US" sz="2800" kern="1200">
                <a:solidFill>
                  <a:srgbClr val="FFFFFF"/>
                </a:solidFill>
                <a:latin typeface="Arial" pitchFamily="34" charset="0"/>
                <a:ea typeface="+mn-ea"/>
                <a:cs typeface="+mn-cs"/>
              </a:rPr>
              <a:t>B ≈ 0.8</a:t>
            </a:r>
          </a:p>
        </p:txBody>
      </p:sp>
      <p:grpSp>
        <p:nvGrpSpPr>
          <p:cNvPr id="3" name="Group 12"/>
          <p:cNvGrpSpPr>
            <a:grpSpLocks/>
          </p:cNvGrpSpPr>
          <p:nvPr/>
        </p:nvGrpSpPr>
        <p:grpSpPr bwMode="auto">
          <a:xfrm>
            <a:off x="1135063" y="3124200"/>
            <a:ext cx="152400" cy="153988"/>
            <a:chOff x="1549" y="2765"/>
            <a:chExt cx="49" cy="48"/>
          </a:xfrm>
        </p:grpSpPr>
        <p:sp>
          <p:nvSpPr>
            <p:cNvPr id="154636" name="Line 13"/>
            <p:cNvSpPr>
              <a:spLocks noChangeShapeType="1"/>
            </p:cNvSpPr>
            <p:nvPr/>
          </p:nvSpPr>
          <p:spPr bwMode="auto">
            <a:xfrm>
              <a:off x="1549" y="2765"/>
              <a:ext cx="49" cy="4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4637" name="Line 14"/>
            <p:cNvSpPr>
              <a:spLocks noChangeShapeType="1"/>
            </p:cNvSpPr>
            <p:nvPr/>
          </p:nvSpPr>
          <p:spPr bwMode="auto">
            <a:xfrm flipH="1">
              <a:off x="1549" y="2765"/>
              <a:ext cx="49" cy="4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54630" name="Line 15"/>
          <p:cNvSpPr>
            <a:spLocks noChangeShapeType="1"/>
          </p:cNvSpPr>
          <p:nvPr/>
        </p:nvSpPr>
        <p:spPr bwMode="auto">
          <a:xfrm>
            <a:off x="1225550" y="3201988"/>
            <a:ext cx="711200" cy="261937"/>
          </a:xfrm>
          <a:prstGeom prst="line">
            <a:avLst/>
          </a:prstGeom>
          <a:noFill/>
          <a:ln w="19050">
            <a:solidFill>
              <a:schemeClr val="bg1"/>
            </a:solidFill>
            <a:prstDash val="sysDot"/>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4631" name="Oval 16"/>
          <p:cNvSpPr>
            <a:spLocks noChangeArrowheads="1"/>
          </p:cNvSpPr>
          <p:nvPr/>
        </p:nvSpPr>
        <p:spPr bwMode="auto">
          <a:xfrm>
            <a:off x="1936750" y="3438525"/>
            <a:ext cx="71438" cy="66675"/>
          </a:xfrm>
          <a:prstGeom prst="ellipse">
            <a:avLst/>
          </a:prstGeom>
          <a:solidFill>
            <a:schemeClr val="hlink"/>
          </a:solidFill>
          <a:ln w="9525">
            <a:solidFill>
              <a:schemeClr val="bg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4632" name="Text Box 19"/>
          <p:cNvSpPr txBox="1">
            <a:spLocks noChangeArrowheads="1"/>
          </p:cNvSpPr>
          <p:nvPr/>
        </p:nvSpPr>
        <p:spPr bwMode="auto">
          <a:xfrm>
            <a:off x="596900" y="87313"/>
            <a:ext cx="7950200" cy="64135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3600" kern="1200">
                <a:solidFill>
                  <a:srgbClr val="FFFFFF"/>
                </a:solidFill>
                <a:latin typeface="Arial" pitchFamily="34" charset="0"/>
                <a:ea typeface="+mn-ea"/>
                <a:cs typeface="+mn-cs"/>
              </a:rPr>
              <a:t>Fixed Color Gamut</a:t>
            </a:r>
          </a:p>
        </p:txBody>
      </p:sp>
      <p:sp>
        <p:nvSpPr>
          <p:cNvPr id="154633" name="Text Box 20"/>
          <p:cNvSpPr txBox="1">
            <a:spLocks noChangeArrowheads="1"/>
          </p:cNvSpPr>
          <p:nvPr/>
        </p:nvSpPr>
        <p:spPr bwMode="auto">
          <a:xfrm>
            <a:off x="1000125" y="5597525"/>
            <a:ext cx="327025"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000000"/>
                </a:solidFill>
                <a:latin typeface="Arial" pitchFamily="34" charset="0"/>
                <a:ea typeface="+mn-ea"/>
                <a:cs typeface="+mn-cs"/>
              </a:rPr>
              <a:t>B</a:t>
            </a:r>
          </a:p>
        </p:txBody>
      </p:sp>
      <p:sp>
        <p:nvSpPr>
          <p:cNvPr id="154634" name="Text Box 21"/>
          <p:cNvSpPr txBox="1">
            <a:spLocks noChangeArrowheads="1"/>
          </p:cNvSpPr>
          <p:nvPr/>
        </p:nvSpPr>
        <p:spPr bwMode="auto">
          <a:xfrm>
            <a:off x="2017713" y="2908300"/>
            <a:ext cx="327025"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000000"/>
                </a:solidFill>
                <a:latin typeface="Arial" pitchFamily="34" charset="0"/>
                <a:ea typeface="+mn-ea"/>
                <a:cs typeface="+mn-cs"/>
              </a:rPr>
              <a:t>G</a:t>
            </a:r>
          </a:p>
        </p:txBody>
      </p:sp>
      <p:sp>
        <p:nvSpPr>
          <p:cNvPr id="154635" name="Text Box 22"/>
          <p:cNvSpPr txBox="1">
            <a:spLocks noChangeArrowheads="1"/>
          </p:cNvSpPr>
          <p:nvPr/>
        </p:nvSpPr>
        <p:spPr bwMode="auto">
          <a:xfrm>
            <a:off x="3784600" y="4695825"/>
            <a:ext cx="327025"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000000"/>
                </a:solidFill>
                <a:latin typeface="Arial" pitchFamily="34" charset="0"/>
                <a:ea typeface="+mn-ea"/>
                <a:cs typeface="+mn-cs"/>
              </a:rPr>
              <a:t>R</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descr="CIExy1931"/>
          <p:cNvPicPr>
            <a:picLocks noChangeAspect="1" noChangeArrowheads="1"/>
          </p:cNvPicPr>
          <p:nvPr/>
        </p:nvPicPr>
        <p:blipFill>
          <a:blip r:embed="rId2"/>
          <a:srcRect/>
          <a:stretch>
            <a:fillRect/>
          </a:stretch>
        </p:blipFill>
        <p:spPr bwMode="auto">
          <a:xfrm>
            <a:off x="39688" y="1398588"/>
            <a:ext cx="4924425" cy="5448300"/>
          </a:xfrm>
          <a:prstGeom prst="rect">
            <a:avLst/>
          </a:prstGeom>
          <a:noFill/>
          <a:ln w="9525">
            <a:noFill/>
            <a:miter lim="800000"/>
            <a:headEnd/>
            <a:tailEnd/>
          </a:ln>
        </p:spPr>
      </p:pic>
      <p:grpSp>
        <p:nvGrpSpPr>
          <p:cNvPr id="2" name="Group 12"/>
          <p:cNvGrpSpPr>
            <a:grpSpLocks/>
          </p:cNvGrpSpPr>
          <p:nvPr/>
        </p:nvGrpSpPr>
        <p:grpSpPr bwMode="auto">
          <a:xfrm>
            <a:off x="1135063" y="3124200"/>
            <a:ext cx="152400" cy="153988"/>
            <a:chOff x="1549" y="2765"/>
            <a:chExt cx="49" cy="48"/>
          </a:xfrm>
        </p:grpSpPr>
        <p:sp>
          <p:nvSpPr>
            <p:cNvPr id="155677" name="Line 13"/>
            <p:cNvSpPr>
              <a:spLocks noChangeShapeType="1"/>
            </p:cNvSpPr>
            <p:nvPr/>
          </p:nvSpPr>
          <p:spPr bwMode="auto">
            <a:xfrm>
              <a:off x="1549" y="2765"/>
              <a:ext cx="49" cy="4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78" name="Line 14"/>
            <p:cNvSpPr>
              <a:spLocks noChangeShapeType="1"/>
            </p:cNvSpPr>
            <p:nvPr/>
          </p:nvSpPr>
          <p:spPr bwMode="auto">
            <a:xfrm flipH="1">
              <a:off x="1549" y="2765"/>
              <a:ext cx="49" cy="4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3" name="Group 19"/>
          <p:cNvGrpSpPr>
            <a:grpSpLocks/>
          </p:cNvGrpSpPr>
          <p:nvPr/>
        </p:nvGrpSpPr>
        <p:grpSpPr bwMode="auto">
          <a:xfrm>
            <a:off x="850900" y="2084388"/>
            <a:ext cx="3378200" cy="4146550"/>
            <a:chOff x="1840" y="1265"/>
            <a:chExt cx="2128" cy="2612"/>
          </a:xfrm>
        </p:grpSpPr>
        <p:sp>
          <p:nvSpPr>
            <p:cNvPr id="155671" name="Line 20"/>
            <p:cNvSpPr>
              <a:spLocks noChangeShapeType="1"/>
            </p:cNvSpPr>
            <p:nvPr/>
          </p:nvSpPr>
          <p:spPr bwMode="auto">
            <a:xfrm>
              <a:off x="1864" y="1289"/>
              <a:ext cx="290" cy="2564"/>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72" name="Line 21"/>
            <p:cNvSpPr>
              <a:spLocks noChangeShapeType="1"/>
            </p:cNvSpPr>
            <p:nvPr/>
          </p:nvSpPr>
          <p:spPr bwMode="auto">
            <a:xfrm flipV="1">
              <a:off x="2154" y="3055"/>
              <a:ext cx="1790" cy="79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73" name="Line 22"/>
            <p:cNvSpPr>
              <a:spLocks noChangeShapeType="1"/>
            </p:cNvSpPr>
            <p:nvPr/>
          </p:nvSpPr>
          <p:spPr bwMode="auto">
            <a:xfrm>
              <a:off x="1864" y="1289"/>
              <a:ext cx="2080" cy="1766"/>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74" name="Oval 23"/>
            <p:cNvSpPr>
              <a:spLocks noChangeArrowheads="1"/>
            </p:cNvSpPr>
            <p:nvPr/>
          </p:nvSpPr>
          <p:spPr bwMode="auto">
            <a:xfrm>
              <a:off x="1840" y="1265"/>
              <a:ext cx="48" cy="48"/>
            </a:xfrm>
            <a:prstGeom prst="ellipse">
              <a:avLst/>
            </a:prstGeom>
            <a:solidFill>
              <a:srgbClr val="00FF00"/>
            </a:solidFill>
            <a:ln w="9525">
              <a:solidFill>
                <a:schemeClr val="bg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5675" name="Oval 24"/>
            <p:cNvSpPr>
              <a:spLocks noChangeArrowheads="1"/>
            </p:cNvSpPr>
            <p:nvPr/>
          </p:nvSpPr>
          <p:spPr bwMode="auto">
            <a:xfrm>
              <a:off x="2130" y="3829"/>
              <a:ext cx="48" cy="48"/>
            </a:xfrm>
            <a:prstGeom prst="ellipse">
              <a:avLst/>
            </a:prstGeom>
            <a:solidFill>
              <a:srgbClr val="0000FF"/>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5676" name="Oval 25"/>
            <p:cNvSpPr>
              <a:spLocks noChangeArrowheads="1"/>
            </p:cNvSpPr>
            <p:nvPr/>
          </p:nvSpPr>
          <p:spPr bwMode="auto">
            <a:xfrm>
              <a:off x="3920" y="3031"/>
              <a:ext cx="48" cy="48"/>
            </a:xfrm>
            <a:prstGeom prst="ellipse">
              <a:avLst/>
            </a:prstGeom>
            <a:solidFill>
              <a:srgbClr val="FF0000"/>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grpSp>
      <p:sp>
        <p:nvSpPr>
          <p:cNvPr id="78874" name="Text Box 26"/>
          <p:cNvSpPr txBox="1">
            <a:spLocks noChangeArrowheads="1"/>
          </p:cNvSpPr>
          <p:nvPr/>
        </p:nvSpPr>
        <p:spPr bwMode="auto">
          <a:xfrm>
            <a:off x="4964113" y="4543425"/>
            <a:ext cx="4179887" cy="1004888"/>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“Best” primaries compromise:</a:t>
            </a:r>
          </a:p>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Wide Gamut </a:t>
            </a:r>
            <a:r>
              <a:rPr lang="en-US" sz="2400" kern="1200">
                <a:solidFill>
                  <a:srgbClr val="FFFFFF"/>
                </a:solidFill>
                <a:latin typeface="Arial" pitchFamily="34" charset="0"/>
                <a:ea typeface="+mn-ea"/>
                <a:cs typeface="+mn-cs"/>
                <a:sym typeface="Wingdings" pitchFamily="2" charset="2"/>
              </a:rPr>
              <a:t>vs.</a:t>
            </a:r>
            <a:r>
              <a:rPr lang="en-US" sz="2400" kern="1200">
                <a:solidFill>
                  <a:srgbClr val="FFFFFF"/>
                </a:solidFill>
                <a:latin typeface="Arial" pitchFamily="34" charset="0"/>
                <a:ea typeface="+mn-ea"/>
                <a:cs typeface="+mn-cs"/>
              </a:rPr>
              <a:t> High Power</a:t>
            </a:r>
          </a:p>
        </p:txBody>
      </p:sp>
      <p:sp>
        <p:nvSpPr>
          <p:cNvPr id="155654" name="Text Box 27"/>
          <p:cNvSpPr txBox="1">
            <a:spLocks noChangeArrowheads="1"/>
          </p:cNvSpPr>
          <p:nvPr/>
        </p:nvSpPr>
        <p:spPr bwMode="auto">
          <a:xfrm>
            <a:off x="1019175" y="5749925"/>
            <a:ext cx="327025"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000000"/>
                </a:solidFill>
                <a:latin typeface="Arial" pitchFamily="34" charset="0"/>
                <a:ea typeface="+mn-ea"/>
                <a:cs typeface="+mn-cs"/>
              </a:rPr>
              <a:t>B</a:t>
            </a:r>
          </a:p>
        </p:txBody>
      </p:sp>
      <p:sp>
        <p:nvSpPr>
          <p:cNvPr id="155655" name="Text Box 28"/>
          <p:cNvSpPr txBox="1">
            <a:spLocks noChangeArrowheads="1"/>
          </p:cNvSpPr>
          <p:nvPr/>
        </p:nvSpPr>
        <p:spPr bwMode="auto">
          <a:xfrm>
            <a:off x="923925" y="1930400"/>
            <a:ext cx="327025"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000000"/>
                </a:solidFill>
                <a:latin typeface="Arial" pitchFamily="34" charset="0"/>
                <a:ea typeface="+mn-ea"/>
                <a:cs typeface="+mn-cs"/>
              </a:rPr>
              <a:t>G</a:t>
            </a:r>
          </a:p>
        </p:txBody>
      </p:sp>
      <p:sp>
        <p:nvSpPr>
          <p:cNvPr id="155656" name="Text Box 29"/>
          <p:cNvSpPr txBox="1">
            <a:spLocks noChangeArrowheads="1"/>
          </p:cNvSpPr>
          <p:nvPr/>
        </p:nvSpPr>
        <p:spPr bwMode="auto">
          <a:xfrm>
            <a:off x="3649663" y="4695825"/>
            <a:ext cx="327025" cy="3667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000000"/>
                </a:solidFill>
                <a:latin typeface="Arial" pitchFamily="34" charset="0"/>
                <a:ea typeface="+mn-ea"/>
                <a:cs typeface="+mn-cs"/>
              </a:rPr>
              <a:t>R</a:t>
            </a:r>
          </a:p>
        </p:txBody>
      </p:sp>
      <p:sp>
        <p:nvSpPr>
          <p:cNvPr id="155657" name="Text Box 30"/>
          <p:cNvSpPr txBox="1">
            <a:spLocks noChangeArrowheads="1"/>
          </p:cNvSpPr>
          <p:nvPr/>
        </p:nvSpPr>
        <p:spPr bwMode="auto">
          <a:xfrm>
            <a:off x="596900" y="87313"/>
            <a:ext cx="7950200" cy="64135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3600" kern="1200">
                <a:solidFill>
                  <a:srgbClr val="FFFFFF"/>
                </a:solidFill>
                <a:latin typeface="Arial" pitchFamily="34" charset="0"/>
                <a:ea typeface="+mn-ea"/>
                <a:cs typeface="+mn-cs"/>
              </a:rPr>
              <a:t>Wider color gamut</a:t>
            </a:r>
          </a:p>
        </p:txBody>
      </p:sp>
      <p:sp>
        <p:nvSpPr>
          <p:cNvPr id="155658" name="Line 34"/>
          <p:cNvSpPr>
            <a:spLocks noChangeShapeType="1"/>
          </p:cNvSpPr>
          <p:nvPr/>
        </p:nvSpPr>
        <p:spPr bwMode="auto">
          <a:xfrm rot="5400000" flipH="1">
            <a:off x="4695825" y="2797175"/>
            <a:ext cx="1744663" cy="11113"/>
          </a:xfrm>
          <a:prstGeom prst="line">
            <a:avLst/>
          </a:prstGeom>
          <a:noFill/>
          <a:ln w="12700">
            <a:solidFill>
              <a:schemeClr val="tx1"/>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59" name="Text Box 36"/>
          <p:cNvSpPr txBox="1">
            <a:spLocks noChangeArrowheads="1"/>
          </p:cNvSpPr>
          <p:nvPr/>
        </p:nvSpPr>
        <p:spPr bwMode="auto">
          <a:xfrm>
            <a:off x="8450263" y="3432175"/>
            <a:ext cx="500062" cy="457200"/>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l-GR" sz="2400" i="1" kern="1200">
                <a:solidFill>
                  <a:srgbClr val="FFFFFF"/>
                </a:solidFill>
                <a:latin typeface="Times New Roman" pitchFamily="18" charset="0"/>
                <a:ea typeface="+mn-ea"/>
                <a:cs typeface="Times New Roman" pitchFamily="18" charset="0"/>
              </a:rPr>
              <a:t>λ</a:t>
            </a:r>
            <a:endParaRPr lang="en-US" sz="2400" i="1" kern="1200">
              <a:solidFill>
                <a:srgbClr val="FFFFFF"/>
              </a:solidFill>
              <a:latin typeface="Times New Roman" pitchFamily="18" charset="0"/>
              <a:ea typeface="+mn-ea"/>
              <a:cs typeface="Times New Roman" pitchFamily="18" charset="0"/>
            </a:endParaRPr>
          </a:p>
        </p:txBody>
      </p:sp>
      <p:grpSp>
        <p:nvGrpSpPr>
          <p:cNvPr id="4" name="Group 48"/>
          <p:cNvGrpSpPr>
            <a:grpSpLocks/>
          </p:cNvGrpSpPr>
          <p:nvPr/>
        </p:nvGrpSpPr>
        <p:grpSpPr bwMode="auto">
          <a:xfrm>
            <a:off x="5148263" y="3662363"/>
            <a:ext cx="850900" cy="342900"/>
            <a:chOff x="3243" y="2307"/>
            <a:chExt cx="536" cy="216"/>
          </a:xfrm>
        </p:grpSpPr>
        <p:sp>
          <p:nvSpPr>
            <p:cNvPr id="155669" name="Line 37"/>
            <p:cNvSpPr>
              <a:spLocks noChangeShapeType="1"/>
            </p:cNvSpPr>
            <p:nvPr/>
          </p:nvSpPr>
          <p:spPr bwMode="auto">
            <a:xfrm>
              <a:off x="3512" y="2307"/>
              <a:ext cx="0" cy="48"/>
            </a:xfrm>
            <a:prstGeom prst="line">
              <a:avLst/>
            </a:prstGeom>
            <a:noFill/>
            <a:ln w="1905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70" name="Text Box 40"/>
            <p:cNvSpPr txBox="1">
              <a:spLocks noChangeArrowheads="1"/>
            </p:cNvSpPr>
            <p:nvPr/>
          </p:nvSpPr>
          <p:spPr bwMode="auto">
            <a:xfrm>
              <a:off x="3243" y="2331"/>
              <a:ext cx="536" cy="192"/>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0066FF"/>
                  </a:solidFill>
                  <a:latin typeface="Times New Roman" pitchFamily="18" charset="0"/>
                  <a:ea typeface="+mn-ea"/>
                  <a:cs typeface="+mn-cs"/>
                </a:rPr>
                <a:t>400nm</a:t>
              </a:r>
            </a:p>
          </p:txBody>
        </p:sp>
      </p:grpSp>
      <p:grpSp>
        <p:nvGrpSpPr>
          <p:cNvPr id="5" name="Group 46"/>
          <p:cNvGrpSpPr>
            <a:grpSpLocks/>
          </p:cNvGrpSpPr>
          <p:nvPr/>
        </p:nvGrpSpPr>
        <p:grpSpPr bwMode="auto">
          <a:xfrm>
            <a:off x="7812088" y="3662363"/>
            <a:ext cx="908050" cy="342900"/>
            <a:chOff x="4921" y="2307"/>
            <a:chExt cx="572" cy="216"/>
          </a:xfrm>
        </p:grpSpPr>
        <p:sp>
          <p:nvSpPr>
            <p:cNvPr id="155667" name="Line 39"/>
            <p:cNvSpPr>
              <a:spLocks noChangeShapeType="1"/>
            </p:cNvSpPr>
            <p:nvPr/>
          </p:nvSpPr>
          <p:spPr bwMode="auto">
            <a:xfrm>
              <a:off x="5208" y="2307"/>
              <a:ext cx="0" cy="48"/>
            </a:xfrm>
            <a:prstGeom prst="line">
              <a:avLst/>
            </a:prstGeom>
            <a:noFill/>
            <a:ln w="1905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68" name="Text Box 41"/>
            <p:cNvSpPr txBox="1">
              <a:spLocks noChangeArrowheads="1"/>
            </p:cNvSpPr>
            <p:nvPr/>
          </p:nvSpPr>
          <p:spPr bwMode="auto">
            <a:xfrm>
              <a:off x="4921" y="2331"/>
              <a:ext cx="572" cy="192"/>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0000"/>
                  </a:solidFill>
                  <a:latin typeface="Times New Roman" pitchFamily="18" charset="0"/>
                  <a:ea typeface="+mn-ea"/>
                  <a:cs typeface="+mn-cs"/>
                </a:rPr>
                <a:t>700nm</a:t>
              </a:r>
            </a:p>
          </p:txBody>
        </p:sp>
      </p:grpSp>
      <p:grpSp>
        <p:nvGrpSpPr>
          <p:cNvPr id="6" name="Group 47"/>
          <p:cNvGrpSpPr>
            <a:grpSpLocks/>
          </p:cNvGrpSpPr>
          <p:nvPr/>
        </p:nvGrpSpPr>
        <p:grpSpPr bwMode="auto">
          <a:xfrm>
            <a:off x="6465888" y="3662363"/>
            <a:ext cx="879475" cy="342900"/>
            <a:chOff x="3805" y="2307"/>
            <a:chExt cx="554" cy="216"/>
          </a:xfrm>
        </p:grpSpPr>
        <p:sp>
          <p:nvSpPr>
            <p:cNvPr id="155665" name="Line 38"/>
            <p:cNvSpPr>
              <a:spLocks noChangeShapeType="1"/>
            </p:cNvSpPr>
            <p:nvPr/>
          </p:nvSpPr>
          <p:spPr bwMode="auto">
            <a:xfrm>
              <a:off x="4083" y="2307"/>
              <a:ext cx="0" cy="48"/>
            </a:xfrm>
            <a:prstGeom prst="line">
              <a:avLst/>
            </a:prstGeom>
            <a:noFill/>
            <a:ln w="1905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5666" name="Text Box 42"/>
            <p:cNvSpPr txBox="1">
              <a:spLocks noChangeArrowheads="1"/>
            </p:cNvSpPr>
            <p:nvPr/>
          </p:nvSpPr>
          <p:spPr bwMode="auto">
            <a:xfrm>
              <a:off x="3805" y="2331"/>
              <a:ext cx="554" cy="192"/>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00FF00"/>
                  </a:solidFill>
                  <a:latin typeface="Times New Roman" pitchFamily="18" charset="0"/>
                  <a:ea typeface="+mn-ea"/>
                  <a:cs typeface="+mn-cs"/>
                </a:rPr>
                <a:t>550nm</a:t>
              </a:r>
            </a:p>
          </p:txBody>
        </p:sp>
      </p:grpSp>
      <p:sp>
        <p:nvSpPr>
          <p:cNvPr id="155663" name="Freeform 50"/>
          <p:cNvSpPr>
            <a:spLocks/>
          </p:cNvSpPr>
          <p:nvPr/>
        </p:nvSpPr>
        <p:spPr bwMode="auto">
          <a:xfrm>
            <a:off x="5570538" y="1974850"/>
            <a:ext cx="2697162" cy="1784350"/>
          </a:xfrm>
          <a:custGeom>
            <a:avLst/>
            <a:gdLst>
              <a:gd name="T0" fmla="*/ 0 w 1699"/>
              <a:gd name="T1" fmla="*/ 2147483647 h 1124"/>
              <a:gd name="T2" fmla="*/ 2147483647 w 1699"/>
              <a:gd name="T3" fmla="*/ 2147483647 h 1124"/>
              <a:gd name="T4" fmla="*/ 2147483647 w 1699"/>
              <a:gd name="T5" fmla="*/ 2147483647 h 1124"/>
              <a:gd name="T6" fmla="*/ 2147483647 w 1699"/>
              <a:gd name="T7" fmla="*/ 2147483647 h 1124"/>
              <a:gd name="T8" fmla="*/ 2147483647 w 1699"/>
              <a:gd name="T9" fmla="*/ 2147483647 h 1124"/>
              <a:gd name="T10" fmla="*/ 2147483647 w 1699"/>
              <a:gd name="T11" fmla="*/ 2147483647 h 1124"/>
              <a:gd name="T12" fmla="*/ 2147483647 w 1699"/>
              <a:gd name="T13" fmla="*/ 2147483647 h 1124"/>
              <a:gd name="T14" fmla="*/ 2147483647 w 1699"/>
              <a:gd name="T15" fmla="*/ 2147483647 h 1124"/>
              <a:gd name="T16" fmla="*/ 2147483647 w 1699"/>
              <a:gd name="T17" fmla="*/ 2147483647 h 1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9"/>
              <a:gd name="T28" fmla="*/ 0 h 1124"/>
              <a:gd name="T29" fmla="*/ 1699 w 1699"/>
              <a:gd name="T30" fmla="*/ 1124 h 1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9" h="1124">
                <a:moveTo>
                  <a:pt x="0" y="1061"/>
                </a:moveTo>
                <a:cubicBezTo>
                  <a:pt x="137" y="1046"/>
                  <a:pt x="670" y="1124"/>
                  <a:pt x="820" y="970"/>
                </a:cubicBezTo>
                <a:cubicBezTo>
                  <a:pt x="970" y="816"/>
                  <a:pt x="883" y="278"/>
                  <a:pt x="901" y="139"/>
                </a:cubicBezTo>
                <a:cubicBezTo>
                  <a:pt x="919" y="0"/>
                  <a:pt x="919" y="34"/>
                  <a:pt x="931" y="136"/>
                </a:cubicBezTo>
                <a:cubicBezTo>
                  <a:pt x="943" y="238"/>
                  <a:pt x="950" y="609"/>
                  <a:pt x="973" y="754"/>
                </a:cubicBezTo>
                <a:cubicBezTo>
                  <a:pt x="996" y="899"/>
                  <a:pt x="1035" y="955"/>
                  <a:pt x="1069" y="1006"/>
                </a:cubicBezTo>
                <a:cubicBezTo>
                  <a:pt x="1103" y="1057"/>
                  <a:pt x="1137" y="1054"/>
                  <a:pt x="1180" y="1063"/>
                </a:cubicBezTo>
                <a:cubicBezTo>
                  <a:pt x="1223" y="1072"/>
                  <a:pt x="1244" y="1063"/>
                  <a:pt x="1330" y="1063"/>
                </a:cubicBezTo>
                <a:cubicBezTo>
                  <a:pt x="1416" y="1063"/>
                  <a:pt x="1622" y="1063"/>
                  <a:pt x="1699" y="1063"/>
                </a:cubicBezTo>
              </a:path>
            </a:pathLst>
          </a:custGeom>
          <a:noFill/>
          <a:ln w="28575">
            <a:solidFill>
              <a:srgbClr val="00FF00"/>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5664" name="Line 43"/>
          <p:cNvSpPr>
            <a:spLocks noChangeShapeType="1"/>
          </p:cNvSpPr>
          <p:nvPr/>
        </p:nvSpPr>
        <p:spPr bwMode="auto">
          <a:xfrm rot="5400000" flipV="1">
            <a:off x="7059613" y="2181225"/>
            <a:ext cx="0" cy="2974975"/>
          </a:xfrm>
          <a:prstGeom prst="line">
            <a:avLst/>
          </a:prstGeom>
          <a:noFill/>
          <a:ln w="12700">
            <a:solidFill>
              <a:schemeClr val="tx1"/>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7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descr="CIExy1931"/>
          <p:cNvPicPr>
            <a:picLocks noChangeAspect="1" noChangeArrowheads="1"/>
          </p:cNvPicPr>
          <p:nvPr/>
        </p:nvPicPr>
        <p:blipFill>
          <a:blip r:embed="rId2"/>
          <a:srcRect/>
          <a:stretch>
            <a:fillRect/>
          </a:stretch>
        </p:blipFill>
        <p:spPr bwMode="auto">
          <a:xfrm>
            <a:off x="39688" y="1398588"/>
            <a:ext cx="4924425" cy="5448300"/>
          </a:xfrm>
          <a:prstGeom prst="rect">
            <a:avLst/>
          </a:prstGeom>
          <a:noFill/>
          <a:ln w="9525">
            <a:noFill/>
            <a:miter lim="800000"/>
            <a:headEnd/>
            <a:tailEnd/>
          </a:ln>
        </p:spPr>
      </p:pic>
      <p:pic>
        <p:nvPicPr>
          <p:cNvPr id="65561" name="Picture 25" descr="red"/>
          <p:cNvPicPr>
            <a:picLocks noChangeAspect="1" noChangeArrowheads="1"/>
          </p:cNvPicPr>
          <p:nvPr/>
        </p:nvPicPr>
        <p:blipFill>
          <a:blip r:embed="rId3"/>
          <a:srcRect/>
          <a:stretch>
            <a:fillRect/>
          </a:stretch>
        </p:blipFill>
        <p:spPr bwMode="auto">
          <a:xfrm>
            <a:off x="3562350" y="11113"/>
            <a:ext cx="5580063" cy="3709987"/>
          </a:xfrm>
          <a:prstGeom prst="rect">
            <a:avLst/>
          </a:prstGeom>
          <a:noFill/>
          <a:ln w="9525">
            <a:noFill/>
            <a:miter lim="800000"/>
            <a:headEnd/>
            <a:tailEnd/>
          </a:ln>
        </p:spPr>
      </p:pic>
      <p:pic>
        <p:nvPicPr>
          <p:cNvPr id="65562" name="Picture 26" descr="green"/>
          <p:cNvPicPr>
            <a:picLocks noChangeAspect="1" noChangeArrowheads="1"/>
          </p:cNvPicPr>
          <p:nvPr/>
        </p:nvPicPr>
        <p:blipFill>
          <a:blip r:embed="rId4"/>
          <a:srcRect/>
          <a:stretch>
            <a:fillRect/>
          </a:stretch>
        </p:blipFill>
        <p:spPr bwMode="auto">
          <a:xfrm>
            <a:off x="3562350" y="11113"/>
            <a:ext cx="5580063" cy="3709987"/>
          </a:xfrm>
          <a:prstGeom prst="rect">
            <a:avLst/>
          </a:prstGeom>
          <a:noFill/>
          <a:ln w="9525">
            <a:noFill/>
            <a:miter lim="800000"/>
            <a:headEnd/>
            <a:tailEnd/>
          </a:ln>
        </p:spPr>
      </p:pic>
      <p:grpSp>
        <p:nvGrpSpPr>
          <p:cNvPr id="2" name="Group 18"/>
          <p:cNvGrpSpPr>
            <a:grpSpLocks/>
          </p:cNvGrpSpPr>
          <p:nvPr/>
        </p:nvGrpSpPr>
        <p:grpSpPr bwMode="auto">
          <a:xfrm>
            <a:off x="577850" y="2390775"/>
            <a:ext cx="1766888" cy="2252663"/>
            <a:chOff x="364" y="1506"/>
            <a:chExt cx="1113" cy="1419"/>
          </a:xfrm>
        </p:grpSpPr>
        <p:sp>
          <p:nvSpPr>
            <p:cNvPr id="156686" name="Line 19"/>
            <p:cNvSpPr>
              <a:spLocks noChangeShapeType="1"/>
            </p:cNvSpPr>
            <p:nvPr/>
          </p:nvSpPr>
          <p:spPr bwMode="auto">
            <a:xfrm flipH="1">
              <a:off x="388" y="1530"/>
              <a:ext cx="701" cy="463"/>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6687" name="Line 20"/>
            <p:cNvSpPr>
              <a:spLocks noChangeShapeType="1"/>
            </p:cNvSpPr>
            <p:nvPr/>
          </p:nvSpPr>
          <p:spPr bwMode="auto">
            <a:xfrm>
              <a:off x="388" y="1993"/>
              <a:ext cx="1065" cy="90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6688" name="Line 21"/>
            <p:cNvSpPr>
              <a:spLocks noChangeShapeType="1"/>
            </p:cNvSpPr>
            <p:nvPr/>
          </p:nvSpPr>
          <p:spPr bwMode="auto">
            <a:xfrm>
              <a:off x="1089" y="1530"/>
              <a:ext cx="364" cy="1371"/>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6689" name="Oval 22"/>
            <p:cNvSpPr>
              <a:spLocks noChangeArrowheads="1"/>
            </p:cNvSpPr>
            <p:nvPr/>
          </p:nvSpPr>
          <p:spPr bwMode="auto">
            <a:xfrm>
              <a:off x="1065" y="1506"/>
              <a:ext cx="48" cy="48"/>
            </a:xfrm>
            <a:prstGeom prst="ellipse">
              <a:avLst/>
            </a:prstGeom>
            <a:solidFill>
              <a:srgbClr val="00FF00"/>
            </a:solidFill>
            <a:ln w="9525">
              <a:solidFill>
                <a:schemeClr val="bg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6690" name="Oval 23"/>
            <p:cNvSpPr>
              <a:spLocks noChangeArrowheads="1"/>
            </p:cNvSpPr>
            <p:nvPr/>
          </p:nvSpPr>
          <p:spPr bwMode="auto">
            <a:xfrm>
              <a:off x="364" y="1969"/>
              <a:ext cx="48" cy="48"/>
            </a:xfrm>
            <a:prstGeom prst="ellipse">
              <a:avLst/>
            </a:prstGeom>
            <a:solidFill>
              <a:srgbClr val="0000FF"/>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6691" name="Oval 24"/>
            <p:cNvSpPr>
              <a:spLocks noChangeArrowheads="1"/>
            </p:cNvSpPr>
            <p:nvPr/>
          </p:nvSpPr>
          <p:spPr bwMode="auto">
            <a:xfrm>
              <a:off x="1429" y="2877"/>
              <a:ext cx="48" cy="48"/>
            </a:xfrm>
            <a:prstGeom prst="ellipse">
              <a:avLst/>
            </a:prstGeom>
            <a:solidFill>
              <a:srgbClr val="FF0000"/>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grpSp>
      <p:grpSp>
        <p:nvGrpSpPr>
          <p:cNvPr id="3" name="Group 27"/>
          <p:cNvGrpSpPr>
            <a:grpSpLocks/>
          </p:cNvGrpSpPr>
          <p:nvPr/>
        </p:nvGrpSpPr>
        <p:grpSpPr bwMode="auto">
          <a:xfrm>
            <a:off x="1690688" y="3836988"/>
            <a:ext cx="2540000" cy="2127250"/>
            <a:chOff x="1187" y="2572"/>
            <a:chExt cx="1478" cy="1112"/>
          </a:xfrm>
        </p:grpSpPr>
        <p:sp>
          <p:nvSpPr>
            <p:cNvPr id="156680" name="Line 28"/>
            <p:cNvSpPr>
              <a:spLocks noChangeShapeType="1"/>
            </p:cNvSpPr>
            <p:nvPr/>
          </p:nvSpPr>
          <p:spPr bwMode="auto">
            <a:xfrm>
              <a:off x="1211" y="2596"/>
              <a:ext cx="24" cy="1064"/>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6681" name="Line 29"/>
            <p:cNvSpPr>
              <a:spLocks noChangeShapeType="1"/>
            </p:cNvSpPr>
            <p:nvPr/>
          </p:nvSpPr>
          <p:spPr bwMode="auto">
            <a:xfrm flipV="1">
              <a:off x="1235" y="3102"/>
              <a:ext cx="1406" cy="558"/>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6682" name="Line 30"/>
            <p:cNvSpPr>
              <a:spLocks noChangeShapeType="1"/>
            </p:cNvSpPr>
            <p:nvPr/>
          </p:nvSpPr>
          <p:spPr bwMode="auto">
            <a:xfrm>
              <a:off x="1211" y="2596"/>
              <a:ext cx="1430" cy="506"/>
            </a:xfrm>
            <a:prstGeom prst="line">
              <a:avLst/>
            </a:prstGeom>
            <a:noFill/>
            <a:ln w="19050">
              <a:solidFill>
                <a:schemeClr val="bg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6683" name="Oval 31"/>
            <p:cNvSpPr>
              <a:spLocks noChangeArrowheads="1"/>
            </p:cNvSpPr>
            <p:nvPr/>
          </p:nvSpPr>
          <p:spPr bwMode="auto">
            <a:xfrm>
              <a:off x="1187" y="2572"/>
              <a:ext cx="48" cy="48"/>
            </a:xfrm>
            <a:prstGeom prst="ellipse">
              <a:avLst/>
            </a:prstGeom>
            <a:solidFill>
              <a:srgbClr val="00FF00"/>
            </a:solidFill>
            <a:ln w="9525">
              <a:solidFill>
                <a:schemeClr val="bg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6684" name="Oval 32"/>
            <p:cNvSpPr>
              <a:spLocks noChangeArrowheads="1"/>
            </p:cNvSpPr>
            <p:nvPr/>
          </p:nvSpPr>
          <p:spPr bwMode="auto">
            <a:xfrm>
              <a:off x="1211" y="3636"/>
              <a:ext cx="48" cy="48"/>
            </a:xfrm>
            <a:prstGeom prst="ellipse">
              <a:avLst/>
            </a:prstGeom>
            <a:solidFill>
              <a:srgbClr val="0000FF"/>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6685" name="Oval 33"/>
            <p:cNvSpPr>
              <a:spLocks noChangeArrowheads="1"/>
            </p:cNvSpPr>
            <p:nvPr/>
          </p:nvSpPr>
          <p:spPr bwMode="auto">
            <a:xfrm>
              <a:off x="2617" y="3078"/>
              <a:ext cx="48" cy="48"/>
            </a:xfrm>
            <a:prstGeom prst="ellipse">
              <a:avLst/>
            </a:prstGeom>
            <a:solidFill>
              <a:srgbClr val="FF0000"/>
            </a:solidFill>
            <a:ln w="9525">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grpSp>
      <p:sp>
        <p:nvSpPr>
          <p:cNvPr id="65581" name="Text Box 45"/>
          <p:cNvSpPr txBox="1">
            <a:spLocks noChangeArrowheads="1"/>
          </p:cNvSpPr>
          <p:nvPr/>
        </p:nvSpPr>
        <p:spPr bwMode="auto">
          <a:xfrm>
            <a:off x="1588" y="87313"/>
            <a:ext cx="3533775" cy="119062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3600" kern="1200">
                <a:solidFill>
                  <a:srgbClr val="FFFFFF"/>
                </a:solidFill>
                <a:latin typeface="Arial" pitchFamily="34" charset="0"/>
                <a:ea typeface="+mn-ea"/>
                <a:cs typeface="+mn-cs"/>
              </a:rPr>
              <a:t>Adaptive Color Primaries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5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56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556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8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Oval 4"/>
          <p:cNvSpPr>
            <a:spLocks noChangeArrowheads="1"/>
          </p:cNvSpPr>
          <p:nvPr/>
        </p:nvSpPr>
        <p:spPr bwMode="auto">
          <a:xfrm>
            <a:off x="2854325" y="2652713"/>
            <a:ext cx="227013" cy="2733675"/>
          </a:xfrm>
          <a:prstGeom prst="ellipse">
            <a:avLst/>
          </a:prstGeom>
          <a:solidFill>
            <a:srgbClr val="031E2D"/>
          </a:solidFill>
          <a:ln w="12700">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699" name="Line 5"/>
          <p:cNvSpPr>
            <a:spLocks noChangeShapeType="1"/>
          </p:cNvSpPr>
          <p:nvPr/>
        </p:nvSpPr>
        <p:spPr bwMode="auto">
          <a:xfrm>
            <a:off x="576263" y="2728913"/>
            <a:ext cx="0" cy="2581275"/>
          </a:xfrm>
          <a:prstGeom prst="line">
            <a:avLst/>
          </a:prstGeom>
          <a:noFill/>
          <a:ln w="1905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0" name="Line 8"/>
          <p:cNvSpPr>
            <a:spLocks noChangeShapeType="1"/>
          </p:cNvSpPr>
          <p:nvPr/>
        </p:nvSpPr>
        <p:spPr bwMode="auto">
          <a:xfrm>
            <a:off x="576263" y="4019550"/>
            <a:ext cx="2393950" cy="0"/>
          </a:xfrm>
          <a:prstGeom prst="line">
            <a:avLst/>
          </a:prstGeom>
          <a:noFill/>
          <a:ln w="12700">
            <a:solidFill>
              <a:schemeClr val="tx1"/>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1" name="Line 9"/>
          <p:cNvSpPr>
            <a:spLocks noChangeShapeType="1"/>
          </p:cNvSpPr>
          <p:nvPr/>
        </p:nvSpPr>
        <p:spPr bwMode="auto">
          <a:xfrm>
            <a:off x="576263" y="3097213"/>
            <a:ext cx="2393950" cy="1835150"/>
          </a:xfrm>
          <a:prstGeom prst="line">
            <a:avLst/>
          </a:prstGeom>
          <a:noFill/>
          <a:ln w="12700">
            <a:solidFill>
              <a:schemeClr val="tx1"/>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2" name="Line 10"/>
          <p:cNvSpPr>
            <a:spLocks noChangeShapeType="1"/>
          </p:cNvSpPr>
          <p:nvPr/>
        </p:nvSpPr>
        <p:spPr bwMode="auto">
          <a:xfrm flipV="1">
            <a:off x="576263" y="3097213"/>
            <a:ext cx="2393950" cy="1844675"/>
          </a:xfrm>
          <a:prstGeom prst="line">
            <a:avLst/>
          </a:prstGeom>
          <a:noFill/>
          <a:ln w="12700">
            <a:solidFill>
              <a:schemeClr val="tx1"/>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3" name="Line 11"/>
          <p:cNvSpPr>
            <a:spLocks noChangeShapeType="1"/>
          </p:cNvSpPr>
          <p:nvPr/>
        </p:nvSpPr>
        <p:spPr bwMode="auto">
          <a:xfrm>
            <a:off x="2970213" y="2652713"/>
            <a:ext cx="0" cy="2733675"/>
          </a:xfrm>
          <a:prstGeom prst="line">
            <a:avLst/>
          </a:prstGeom>
          <a:noFill/>
          <a:ln w="12700">
            <a:solidFill>
              <a:schemeClr val="tx1"/>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4" name="Line 12"/>
          <p:cNvSpPr>
            <a:spLocks noChangeShapeType="1"/>
          </p:cNvSpPr>
          <p:nvPr/>
        </p:nvSpPr>
        <p:spPr bwMode="auto">
          <a:xfrm flipV="1">
            <a:off x="2970213" y="4941888"/>
            <a:ext cx="742950" cy="1587"/>
          </a:xfrm>
          <a:prstGeom prst="line">
            <a:avLst/>
          </a:prstGeom>
          <a:noFill/>
          <a:ln w="12700">
            <a:solidFill>
              <a:schemeClr val="tx1"/>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5" name="Line 13"/>
          <p:cNvSpPr>
            <a:spLocks noChangeShapeType="1"/>
          </p:cNvSpPr>
          <p:nvPr/>
        </p:nvSpPr>
        <p:spPr bwMode="auto">
          <a:xfrm flipV="1">
            <a:off x="2970213" y="3097213"/>
            <a:ext cx="742950" cy="11112"/>
          </a:xfrm>
          <a:prstGeom prst="line">
            <a:avLst/>
          </a:prstGeom>
          <a:noFill/>
          <a:ln w="12700">
            <a:solidFill>
              <a:schemeClr val="tx1"/>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6" name="Line 21"/>
          <p:cNvSpPr>
            <a:spLocks noChangeShapeType="1"/>
          </p:cNvSpPr>
          <p:nvPr/>
        </p:nvSpPr>
        <p:spPr bwMode="auto">
          <a:xfrm>
            <a:off x="2970213" y="4019550"/>
            <a:ext cx="742950" cy="0"/>
          </a:xfrm>
          <a:prstGeom prst="line">
            <a:avLst/>
          </a:prstGeom>
          <a:noFill/>
          <a:ln w="12700">
            <a:solidFill>
              <a:schemeClr val="tx1"/>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07" name="Oval 25"/>
          <p:cNvSpPr>
            <a:spLocks noChangeArrowheads="1"/>
          </p:cNvSpPr>
          <p:nvPr/>
        </p:nvSpPr>
        <p:spPr bwMode="auto">
          <a:xfrm>
            <a:off x="542925" y="3059113"/>
            <a:ext cx="74613" cy="76200"/>
          </a:xfrm>
          <a:prstGeom prst="ellipse">
            <a:avLst/>
          </a:prstGeom>
          <a:solidFill>
            <a:schemeClr val="folHlink"/>
          </a:solidFill>
          <a:ln w="9525">
            <a:no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708" name="Oval 26"/>
          <p:cNvSpPr>
            <a:spLocks noChangeArrowheads="1"/>
          </p:cNvSpPr>
          <p:nvPr/>
        </p:nvSpPr>
        <p:spPr bwMode="auto">
          <a:xfrm>
            <a:off x="536575" y="3981450"/>
            <a:ext cx="74613" cy="76200"/>
          </a:xfrm>
          <a:prstGeom prst="ellipse">
            <a:avLst/>
          </a:prstGeom>
          <a:solidFill>
            <a:schemeClr val="folHlink"/>
          </a:solidFill>
          <a:ln w="9525">
            <a:no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709" name="Oval 27"/>
          <p:cNvSpPr>
            <a:spLocks noChangeArrowheads="1"/>
          </p:cNvSpPr>
          <p:nvPr/>
        </p:nvSpPr>
        <p:spPr bwMode="auto">
          <a:xfrm>
            <a:off x="536575" y="4903788"/>
            <a:ext cx="74613" cy="76200"/>
          </a:xfrm>
          <a:prstGeom prst="ellipse">
            <a:avLst/>
          </a:prstGeom>
          <a:solidFill>
            <a:schemeClr val="folHlink"/>
          </a:solidFill>
          <a:ln w="9525">
            <a:no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710" name="Text Box 28"/>
          <p:cNvSpPr txBox="1">
            <a:spLocks noChangeArrowheads="1"/>
          </p:cNvSpPr>
          <p:nvPr/>
        </p:nvSpPr>
        <p:spPr bwMode="auto">
          <a:xfrm>
            <a:off x="236538" y="2881313"/>
            <a:ext cx="3365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sp>
        <p:nvSpPr>
          <p:cNvPr id="157711" name="Text Box 29"/>
          <p:cNvSpPr txBox="1">
            <a:spLocks noChangeArrowheads="1"/>
          </p:cNvSpPr>
          <p:nvPr/>
        </p:nvSpPr>
        <p:spPr bwMode="auto">
          <a:xfrm>
            <a:off x="238125" y="3805238"/>
            <a:ext cx="3365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sp>
        <p:nvSpPr>
          <p:cNvPr id="157712" name="Text Box 30"/>
          <p:cNvSpPr txBox="1">
            <a:spLocks noChangeArrowheads="1"/>
          </p:cNvSpPr>
          <p:nvPr/>
        </p:nvSpPr>
        <p:spPr bwMode="auto">
          <a:xfrm>
            <a:off x="238125" y="4791075"/>
            <a:ext cx="3365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sp>
        <p:nvSpPr>
          <p:cNvPr id="157713" name="Text Box 31"/>
          <p:cNvSpPr txBox="1">
            <a:spLocks noChangeArrowheads="1"/>
          </p:cNvSpPr>
          <p:nvPr/>
        </p:nvSpPr>
        <p:spPr bwMode="auto">
          <a:xfrm>
            <a:off x="3392488" y="279082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sp>
        <p:nvSpPr>
          <p:cNvPr id="157714" name="Text Box 32"/>
          <p:cNvSpPr txBox="1">
            <a:spLocks noChangeArrowheads="1"/>
          </p:cNvSpPr>
          <p:nvPr/>
        </p:nvSpPr>
        <p:spPr bwMode="auto">
          <a:xfrm>
            <a:off x="3390900" y="371157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sp>
        <p:nvSpPr>
          <p:cNvPr id="157715" name="Text Box 33"/>
          <p:cNvSpPr txBox="1">
            <a:spLocks noChangeArrowheads="1"/>
          </p:cNvSpPr>
          <p:nvPr/>
        </p:nvSpPr>
        <p:spPr bwMode="auto">
          <a:xfrm>
            <a:off x="3390900" y="4633913"/>
            <a:ext cx="4889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sp>
        <p:nvSpPr>
          <p:cNvPr id="157716" name="Oval 36"/>
          <p:cNvSpPr>
            <a:spLocks noChangeArrowheads="1"/>
          </p:cNvSpPr>
          <p:nvPr/>
        </p:nvSpPr>
        <p:spPr bwMode="auto">
          <a:xfrm>
            <a:off x="5478463" y="2324100"/>
            <a:ext cx="227012" cy="3346450"/>
          </a:xfrm>
          <a:prstGeom prst="ellipse">
            <a:avLst/>
          </a:prstGeom>
          <a:solidFill>
            <a:srgbClr val="031E2D"/>
          </a:solidFill>
          <a:ln w="12700">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717" name="Line 37"/>
          <p:cNvSpPr>
            <a:spLocks noChangeShapeType="1"/>
          </p:cNvSpPr>
          <p:nvPr/>
        </p:nvSpPr>
        <p:spPr bwMode="auto">
          <a:xfrm>
            <a:off x="5594350" y="2324100"/>
            <a:ext cx="0" cy="3346450"/>
          </a:xfrm>
          <a:prstGeom prst="line">
            <a:avLst/>
          </a:prstGeom>
          <a:noFill/>
          <a:ln w="12700">
            <a:solidFill>
              <a:schemeClr val="tx1"/>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18" name="Line 38"/>
          <p:cNvSpPr>
            <a:spLocks noChangeShapeType="1"/>
          </p:cNvSpPr>
          <p:nvPr/>
        </p:nvSpPr>
        <p:spPr bwMode="auto">
          <a:xfrm>
            <a:off x="3703638" y="2652713"/>
            <a:ext cx="0" cy="2733675"/>
          </a:xfrm>
          <a:prstGeom prst="line">
            <a:avLst/>
          </a:prstGeom>
          <a:noFill/>
          <a:ln w="1905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19" name="Line 39"/>
          <p:cNvSpPr>
            <a:spLocks noChangeShapeType="1"/>
          </p:cNvSpPr>
          <p:nvPr/>
        </p:nvSpPr>
        <p:spPr bwMode="auto">
          <a:xfrm>
            <a:off x="3703638" y="3108325"/>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0" name="Line 40"/>
          <p:cNvSpPr>
            <a:spLocks noChangeShapeType="1"/>
          </p:cNvSpPr>
          <p:nvPr/>
        </p:nvSpPr>
        <p:spPr bwMode="auto">
          <a:xfrm flipV="1">
            <a:off x="3703638" y="2495550"/>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1" name="Line 41"/>
          <p:cNvSpPr>
            <a:spLocks noChangeShapeType="1"/>
          </p:cNvSpPr>
          <p:nvPr/>
        </p:nvSpPr>
        <p:spPr bwMode="auto">
          <a:xfrm>
            <a:off x="3703638" y="3119438"/>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2" name="Line 42"/>
          <p:cNvSpPr>
            <a:spLocks noChangeShapeType="1"/>
          </p:cNvSpPr>
          <p:nvPr/>
        </p:nvSpPr>
        <p:spPr bwMode="auto">
          <a:xfrm>
            <a:off x="3703638" y="403066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3" name="Line 43"/>
          <p:cNvSpPr>
            <a:spLocks noChangeShapeType="1"/>
          </p:cNvSpPr>
          <p:nvPr/>
        </p:nvSpPr>
        <p:spPr bwMode="auto">
          <a:xfrm flipV="1">
            <a:off x="3703638" y="341788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4" name="Line 44"/>
          <p:cNvSpPr>
            <a:spLocks noChangeShapeType="1"/>
          </p:cNvSpPr>
          <p:nvPr/>
        </p:nvSpPr>
        <p:spPr bwMode="auto">
          <a:xfrm>
            <a:off x="3703638" y="404177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5" name="Line 47"/>
          <p:cNvSpPr>
            <a:spLocks noChangeShapeType="1"/>
          </p:cNvSpPr>
          <p:nvPr/>
        </p:nvSpPr>
        <p:spPr bwMode="auto">
          <a:xfrm>
            <a:off x="3703638" y="493236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6" name="Line 48"/>
          <p:cNvSpPr>
            <a:spLocks noChangeShapeType="1"/>
          </p:cNvSpPr>
          <p:nvPr/>
        </p:nvSpPr>
        <p:spPr bwMode="auto">
          <a:xfrm flipV="1">
            <a:off x="3703638" y="431958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7" name="Line 49"/>
          <p:cNvSpPr>
            <a:spLocks noChangeShapeType="1"/>
          </p:cNvSpPr>
          <p:nvPr/>
        </p:nvSpPr>
        <p:spPr bwMode="auto">
          <a:xfrm>
            <a:off x="3703638" y="494347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28" name="Line 54"/>
          <p:cNvSpPr>
            <a:spLocks noChangeShapeType="1"/>
          </p:cNvSpPr>
          <p:nvPr/>
        </p:nvSpPr>
        <p:spPr bwMode="auto">
          <a:xfrm>
            <a:off x="8412163" y="2205038"/>
            <a:ext cx="0" cy="3609975"/>
          </a:xfrm>
          <a:prstGeom prst="line">
            <a:avLst/>
          </a:prstGeom>
          <a:noFill/>
          <a:ln w="9525">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nvGrpSpPr>
          <p:cNvPr id="2" name="Group 57"/>
          <p:cNvGrpSpPr>
            <a:grpSpLocks/>
          </p:cNvGrpSpPr>
          <p:nvPr/>
        </p:nvGrpSpPr>
        <p:grpSpPr bwMode="auto">
          <a:xfrm>
            <a:off x="5595938" y="2779713"/>
            <a:ext cx="2801937" cy="2152650"/>
            <a:chOff x="2179" y="1379"/>
            <a:chExt cx="1765" cy="1356"/>
          </a:xfrm>
        </p:grpSpPr>
        <p:sp>
          <p:nvSpPr>
            <p:cNvPr id="157777" name="Line 58"/>
            <p:cNvSpPr>
              <a:spLocks noChangeShapeType="1"/>
            </p:cNvSpPr>
            <p:nvPr/>
          </p:nvSpPr>
          <p:spPr bwMode="auto">
            <a:xfrm flipV="1">
              <a:off x="2179" y="1749"/>
              <a:ext cx="1282" cy="986"/>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78" name="Line 59"/>
            <p:cNvSpPr>
              <a:spLocks noChangeShapeType="1"/>
            </p:cNvSpPr>
            <p:nvPr/>
          </p:nvSpPr>
          <p:spPr bwMode="auto">
            <a:xfrm flipH="1">
              <a:off x="3412" y="1379"/>
              <a:ext cx="532" cy="406"/>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3" name="Group 60"/>
          <p:cNvGrpSpPr>
            <a:grpSpLocks/>
          </p:cNvGrpSpPr>
          <p:nvPr/>
        </p:nvGrpSpPr>
        <p:grpSpPr bwMode="auto">
          <a:xfrm>
            <a:off x="5594350" y="2778125"/>
            <a:ext cx="2803525" cy="1541463"/>
            <a:chOff x="2178" y="1378"/>
            <a:chExt cx="1766" cy="971"/>
          </a:xfrm>
        </p:grpSpPr>
        <p:sp>
          <p:nvSpPr>
            <p:cNvPr id="157775" name="Line 61"/>
            <p:cNvSpPr>
              <a:spLocks noChangeShapeType="1"/>
            </p:cNvSpPr>
            <p:nvPr/>
          </p:nvSpPr>
          <p:spPr bwMode="auto">
            <a:xfrm flipV="1">
              <a:off x="2178" y="1644"/>
              <a:ext cx="1283" cy="70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76" name="Line 62"/>
            <p:cNvSpPr>
              <a:spLocks noChangeShapeType="1"/>
            </p:cNvSpPr>
            <p:nvPr/>
          </p:nvSpPr>
          <p:spPr bwMode="auto">
            <a:xfrm flipV="1">
              <a:off x="3412" y="1378"/>
              <a:ext cx="532" cy="293"/>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4" name="Group 63"/>
          <p:cNvGrpSpPr>
            <a:grpSpLocks/>
          </p:cNvGrpSpPr>
          <p:nvPr/>
        </p:nvGrpSpPr>
        <p:grpSpPr bwMode="auto">
          <a:xfrm>
            <a:off x="5594350" y="2778125"/>
            <a:ext cx="2803525" cy="2743200"/>
            <a:chOff x="2178" y="1378"/>
            <a:chExt cx="1766" cy="1728"/>
          </a:xfrm>
        </p:grpSpPr>
        <p:sp>
          <p:nvSpPr>
            <p:cNvPr id="157773" name="Line 64"/>
            <p:cNvSpPr>
              <a:spLocks noChangeShapeType="1"/>
            </p:cNvSpPr>
            <p:nvPr/>
          </p:nvSpPr>
          <p:spPr bwMode="auto">
            <a:xfrm flipV="1">
              <a:off x="2178" y="1851"/>
              <a:ext cx="1283" cy="1255"/>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74" name="Line 65"/>
            <p:cNvSpPr>
              <a:spLocks noChangeShapeType="1"/>
            </p:cNvSpPr>
            <p:nvPr/>
          </p:nvSpPr>
          <p:spPr bwMode="auto">
            <a:xfrm flipV="1">
              <a:off x="3412" y="1378"/>
              <a:ext cx="532" cy="521"/>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5" name="Group 68"/>
          <p:cNvGrpSpPr>
            <a:grpSpLocks/>
          </p:cNvGrpSpPr>
          <p:nvPr/>
        </p:nvGrpSpPr>
        <p:grpSpPr bwMode="auto">
          <a:xfrm>
            <a:off x="5594350" y="4030663"/>
            <a:ext cx="2803525" cy="0"/>
            <a:chOff x="5594350" y="4030663"/>
            <a:chExt cx="2803525" cy="0"/>
          </a:xfrm>
        </p:grpSpPr>
        <p:sp>
          <p:nvSpPr>
            <p:cNvPr id="157771" name="Line 69"/>
            <p:cNvSpPr>
              <a:spLocks noChangeShapeType="1"/>
            </p:cNvSpPr>
            <p:nvPr/>
          </p:nvSpPr>
          <p:spPr bwMode="auto">
            <a:xfrm>
              <a:off x="2178" y="2167"/>
              <a:ext cx="1283"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72" name="Line 70"/>
            <p:cNvSpPr>
              <a:spLocks noChangeShapeType="1"/>
            </p:cNvSpPr>
            <p:nvPr/>
          </p:nvSpPr>
          <p:spPr bwMode="auto">
            <a:xfrm>
              <a:off x="3412" y="2167"/>
              <a:ext cx="532" cy="0"/>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6" name="Group 71"/>
          <p:cNvGrpSpPr>
            <a:grpSpLocks/>
          </p:cNvGrpSpPr>
          <p:nvPr/>
        </p:nvGrpSpPr>
        <p:grpSpPr bwMode="auto">
          <a:xfrm>
            <a:off x="5594350" y="3417888"/>
            <a:ext cx="2803525" cy="612775"/>
            <a:chOff x="2178" y="1781"/>
            <a:chExt cx="1766" cy="386"/>
          </a:xfrm>
        </p:grpSpPr>
        <p:sp>
          <p:nvSpPr>
            <p:cNvPr id="157769" name="Line 72"/>
            <p:cNvSpPr>
              <a:spLocks noChangeShapeType="1"/>
            </p:cNvSpPr>
            <p:nvPr/>
          </p:nvSpPr>
          <p:spPr bwMode="auto">
            <a:xfrm>
              <a:off x="2178" y="1781"/>
              <a:ext cx="1283" cy="280"/>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70" name="Line 73"/>
            <p:cNvSpPr>
              <a:spLocks noChangeShapeType="1"/>
            </p:cNvSpPr>
            <p:nvPr/>
          </p:nvSpPr>
          <p:spPr bwMode="auto">
            <a:xfrm>
              <a:off x="3412" y="2050"/>
              <a:ext cx="532" cy="117"/>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7" name="Group 74"/>
          <p:cNvGrpSpPr>
            <a:grpSpLocks/>
          </p:cNvGrpSpPr>
          <p:nvPr/>
        </p:nvGrpSpPr>
        <p:grpSpPr bwMode="auto">
          <a:xfrm>
            <a:off x="5594350" y="4030663"/>
            <a:ext cx="2803525" cy="565150"/>
            <a:chOff x="2178" y="2167"/>
            <a:chExt cx="1766" cy="356"/>
          </a:xfrm>
        </p:grpSpPr>
        <p:sp>
          <p:nvSpPr>
            <p:cNvPr id="157767" name="Line 75"/>
            <p:cNvSpPr>
              <a:spLocks noChangeShapeType="1"/>
            </p:cNvSpPr>
            <p:nvPr/>
          </p:nvSpPr>
          <p:spPr bwMode="auto">
            <a:xfrm flipV="1">
              <a:off x="2178" y="2264"/>
              <a:ext cx="1283" cy="259"/>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68" name="Line 76"/>
            <p:cNvSpPr>
              <a:spLocks noChangeShapeType="1"/>
            </p:cNvSpPr>
            <p:nvPr/>
          </p:nvSpPr>
          <p:spPr bwMode="auto">
            <a:xfrm flipV="1">
              <a:off x="3412" y="2167"/>
              <a:ext cx="532" cy="107"/>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8" name="Group 79"/>
          <p:cNvGrpSpPr>
            <a:grpSpLocks/>
          </p:cNvGrpSpPr>
          <p:nvPr/>
        </p:nvGrpSpPr>
        <p:grpSpPr bwMode="auto">
          <a:xfrm>
            <a:off x="5594350" y="2495550"/>
            <a:ext cx="2803525" cy="2790825"/>
            <a:chOff x="2178" y="1200"/>
            <a:chExt cx="1766" cy="1758"/>
          </a:xfrm>
        </p:grpSpPr>
        <p:sp>
          <p:nvSpPr>
            <p:cNvPr id="157765" name="Line 80"/>
            <p:cNvSpPr>
              <a:spLocks noChangeShapeType="1"/>
            </p:cNvSpPr>
            <p:nvPr/>
          </p:nvSpPr>
          <p:spPr bwMode="auto">
            <a:xfrm>
              <a:off x="2178" y="1200"/>
              <a:ext cx="1283" cy="1277"/>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66" name="Line 81"/>
            <p:cNvSpPr>
              <a:spLocks noChangeShapeType="1"/>
            </p:cNvSpPr>
            <p:nvPr/>
          </p:nvSpPr>
          <p:spPr bwMode="auto">
            <a:xfrm>
              <a:off x="3412" y="2428"/>
              <a:ext cx="532" cy="530"/>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9" name="Group 82"/>
          <p:cNvGrpSpPr>
            <a:grpSpLocks/>
          </p:cNvGrpSpPr>
          <p:nvPr/>
        </p:nvGrpSpPr>
        <p:grpSpPr bwMode="auto">
          <a:xfrm>
            <a:off x="5594350" y="3108325"/>
            <a:ext cx="2803525" cy="2178050"/>
            <a:chOff x="2178" y="1586"/>
            <a:chExt cx="1766" cy="1372"/>
          </a:xfrm>
        </p:grpSpPr>
        <p:sp>
          <p:nvSpPr>
            <p:cNvPr id="157763" name="Line 83"/>
            <p:cNvSpPr>
              <a:spLocks noChangeShapeType="1"/>
            </p:cNvSpPr>
            <p:nvPr/>
          </p:nvSpPr>
          <p:spPr bwMode="auto">
            <a:xfrm>
              <a:off x="2178" y="1586"/>
              <a:ext cx="1283" cy="997"/>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64" name="Line 84"/>
            <p:cNvSpPr>
              <a:spLocks noChangeShapeType="1"/>
            </p:cNvSpPr>
            <p:nvPr/>
          </p:nvSpPr>
          <p:spPr bwMode="auto">
            <a:xfrm>
              <a:off x="3412" y="2545"/>
              <a:ext cx="532" cy="413"/>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0" name="Group 85"/>
          <p:cNvGrpSpPr>
            <a:grpSpLocks/>
          </p:cNvGrpSpPr>
          <p:nvPr/>
        </p:nvGrpSpPr>
        <p:grpSpPr bwMode="auto">
          <a:xfrm>
            <a:off x="5594350" y="3697288"/>
            <a:ext cx="2803525" cy="1589087"/>
            <a:chOff x="2178" y="1957"/>
            <a:chExt cx="1766" cy="1001"/>
          </a:xfrm>
        </p:grpSpPr>
        <p:sp>
          <p:nvSpPr>
            <p:cNvPr id="157761" name="Line 86"/>
            <p:cNvSpPr>
              <a:spLocks noChangeShapeType="1"/>
            </p:cNvSpPr>
            <p:nvPr/>
          </p:nvSpPr>
          <p:spPr bwMode="auto">
            <a:xfrm>
              <a:off x="2178" y="1957"/>
              <a:ext cx="1283" cy="727"/>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62" name="Line 87"/>
            <p:cNvSpPr>
              <a:spLocks noChangeShapeType="1"/>
            </p:cNvSpPr>
            <p:nvPr/>
          </p:nvSpPr>
          <p:spPr bwMode="auto">
            <a:xfrm>
              <a:off x="3412" y="2656"/>
              <a:ext cx="532" cy="302"/>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57738" name="Line 92"/>
          <p:cNvSpPr>
            <a:spLocks noChangeShapeType="1"/>
          </p:cNvSpPr>
          <p:nvPr/>
        </p:nvSpPr>
        <p:spPr bwMode="auto">
          <a:xfrm>
            <a:off x="6777038" y="3590925"/>
            <a:ext cx="0" cy="854075"/>
          </a:xfrm>
          <a:prstGeom prst="line">
            <a:avLst/>
          </a:prstGeom>
          <a:noFill/>
          <a:ln w="28575">
            <a:solidFill>
              <a:srgbClr val="FF66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39" name="Text Box 93"/>
          <p:cNvSpPr txBox="1">
            <a:spLocks noChangeArrowheads="1"/>
          </p:cNvSpPr>
          <p:nvPr/>
        </p:nvSpPr>
        <p:spPr bwMode="auto">
          <a:xfrm>
            <a:off x="1000125" y="1619250"/>
            <a:ext cx="1535113" cy="4572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Pinhole</a:t>
            </a:r>
          </a:p>
        </p:txBody>
      </p:sp>
      <p:sp>
        <p:nvSpPr>
          <p:cNvPr id="157740" name="Text Box 94"/>
          <p:cNvSpPr txBox="1">
            <a:spLocks noChangeArrowheads="1"/>
          </p:cNvSpPr>
          <p:nvPr/>
        </p:nvSpPr>
        <p:spPr bwMode="auto">
          <a:xfrm>
            <a:off x="2190750" y="2122488"/>
            <a:ext cx="1535113" cy="4572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Lens </a:t>
            </a:r>
            <a:r>
              <a:rPr lang="en-US" sz="2400" i="1" kern="1200">
                <a:solidFill>
                  <a:srgbClr val="FFFFFF"/>
                </a:solidFill>
                <a:latin typeface="Times New Roman" pitchFamily="18" charset="0"/>
                <a:ea typeface="+mn-ea"/>
                <a:cs typeface="+mn-cs"/>
              </a:rPr>
              <a:t>L</a:t>
            </a:r>
            <a:r>
              <a:rPr lang="en-US" sz="2400" i="1" kern="1200" baseline="-25000">
                <a:solidFill>
                  <a:srgbClr val="FFFFFF"/>
                </a:solidFill>
                <a:latin typeface="Times New Roman" pitchFamily="18" charset="0"/>
                <a:ea typeface="+mn-ea"/>
                <a:cs typeface="+mn-cs"/>
              </a:rPr>
              <a:t>1</a:t>
            </a:r>
            <a:endParaRPr lang="en-US" sz="2400" kern="1200" baseline="-25000">
              <a:solidFill>
                <a:srgbClr val="FFFFFF"/>
              </a:solidFill>
              <a:latin typeface="Times New Roman" pitchFamily="18" charset="0"/>
              <a:ea typeface="+mn-ea"/>
              <a:cs typeface="+mn-cs"/>
            </a:endParaRPr>
          </a:p>
        </p:txBody>
      </p:sp>
      <p:sp>
        <p:nvSpPr>
          <p:cNvPr id="157741" name="Text Box 95"/>
          <p:cNvSpPr txBox="1">
            <a:spLocks noChangeArrowheads="1"/>
          </p:cNvSpPr>
          <p:nvPr/>
        </p:nvSpPr>
        <p:spPr bwMode="auto">
          <a:xfrm>
            <a:off x="1843088" y="5789613"/>
            <a:ext cx="3765550" cy="82232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Prism or</a:t>
            </a:r>
            <a:br>
              <a:rPr lang="en-US" sz="2400" kern="1200">
                <a:solidFill>
                  <a:srgbClr val="FFFFFF"/>
                </a:solidFill>
                <a:latin typeface="Arial" pitchFamily="34" charset="0"/>
                <a:ea typeface="+mn-ea"/>
                <a:cs typeface="+mn-cs"/>
              </a:rPr>
            </a:br>
            <a:r>
              <a:rPr lang="en-US" sz="2400" kern="1200">
                <a:solidFill>
                  <a:srgbClr val="FFFFFF"/>
                </a:solidFill>
                <a:latin typeface="Arial" pitchFamily="34" charset="0"/>
                <a:ea typeface="+mn-ea"/>
                <a:cs typeface="+mn-cs"/>
              </a:rPr>
              <a:t>Diffraction Grating</a:t>
            </a:r>
            <a:endParaRPr lang="en-US" sz="2400" kern="1200" baseline="-25000">
              <a:solidFill>
                <a:srgbClr val="FFFFFF"/>
              </a:solidFill>
              <a:latin typeface="Arial" pitchFamily="34" charset="0"/>
              <a:ea typeface="+mn-ea"/>
              <a:cs typeface="+mn-cs"/>
            </a:endParaRPr>
          </a:p>
        </p:txBody>
      </p:sp>
      <p:sp>
        <p:nvSpPr>
          <p:cNvPr id="157742" name="Text Box 96"/>
          <p:cNvSpPr txBox="1">
            <a:spLocks noChangeArrowheads="1"/>
          </p:cNvSpPr>
          <p:nvPr/>
        </p:nvSpPr>
        <p:spPr bwMode="auto">
          <a:xfrm>
            <a:off x="4841875" y="1849438"/>
            <a:ext cx="1535113" cy="4572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Lens </a:t>
            </a:r>
            <a:r>
              <a:rPr lang="en-US" sz="2400" i="1" kern="1200">
                <a:solidFill>
                  <a:srgbClr val="FFFFFF"/>
                </a:solidFill>
                <a:latin typeface="Times New Roman" pitchFamily="18" charset="0"/>
                <a:ea typeface="+mn-ea"/>
                <a:cs typeface="+mn-cs"/>
              </a:rPr>
              <a:t>L</a:t>
            </a:r>
            <a:r>
              <a:rPr lang="en-US" sz="2400" i="1" kern="1200" baseline="-25000">
                <a:solidFill>
                  <a:srgbClr val="FFFFFF"/>
                </a:solidFill>
                <a:latin typeface="Times New Roman" pitchFamily="18" charset="0"/>
                <a:ea typeface="+mn-ea"/>
                <a:cs typeface="+mn-cs"/>
              </a:rPr>
              <a:t>2</a:t>
            </a:r>
            <a:endParaRPr lang="en-US" sz="2400" kern="1200" baseline="-25000">
              <a:solidFill>
                <a:srgbClr val="FFFFFF"/>
              </a:solidFill>
              <a:latin typeface="Times New Roman" pitchFamily="18" charset="0"/>
              <a:ea typeface="+mn-ea"/>
              <a:cs typeface="+mn-cs"/>
            </a:endParaRPr>
          </a:p>
        </p:txBody>
      </p:sp>
      <p:sp>
        <p:nvSpPr>
          <p:cNvPr id="157743" name="Text Box 97"/>
          <p:cNvSpPr txBox="1">
            <a:spLocks noChangeArrowheads="1"/>
          </p:cNvSpPr>
          <p:nvPr/>
        </p:nvSpPr>
        <p:spPr bwMode="auto">
          <a:xfrm>
            <a:off x="7835900" y="1709738"/>
            <a:ext cx="1181100" cy="4572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Sensor</a:t>
            </a:r>
            <a:endParaRPr lang="en-US" sz="2400" kern="1200" baseline="-25000">
              <a:solidFill>
                <a:srgbClr val="FFFFFF"/>
              </a:solidFill>
              <a:latin typeface="Arial" pitchFamily="34" charset="0"/>
              <a:ea typeface="+mn-ea"/>
              <a:cs typeface="+mn-cs"/>
            </a:endParaRPr>
          </a:p>
        </p:txBody>
      </p:sp>
      <p:sp>
        <p:nvSpPr>
          <p:cNvPr id="157744" name="Text Box 98"/>
          <p:cNvSpPr txBox="1">
            <a:spLocks noChangeArrowheads="1"/>
          </p:cNvSpPr>
          <p:nvPr/>
        </p:nvSpPr>
        <p:spPr bwMode="auto">
          <a:xfrm>
            <a:off x="5938838" y="5291138"/>
            <a:ext cx="1692275" cy="954087"/>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800" kern="1200">
                <a:solidFill>
                  <a:srgbClr val="FFFF00"/>
                </a:solidFill>
                <a:latin typeface="Arial" pitchFamily="34" charset="0"/>
                <a:ea typeface="+mn-ea"/>
                <a:cs typeface="+mn-cs"/>
              </a:rPr>
              <a:t>Rainbow Plane</a:t>
            </a:r>
            <a:endParaRPr lang="en-US" sz="2800" kern="1200" baseline="-25000">
              <a:solidFill>
                <a:srgbClr val="FFFF00"/>
              </a:solidFill>
              <a:latin typeface="Arial" pitchFamily="34" charset="0"/>
              <a:ea typeface="+mn-ea"/>
              <a:cs typeface="+mn-cs"/>
            </a:endParaRPr>
          </a:p>
        </p:txBody>
      </p:sp>
      <p:sp>
        <p:nvSpPr>
          <p:cNvPr id="157745" name="Line 99"/>
          <p:cNvSpPr>
            <a:spLocks noChangeShapeType="1"/>
          </p:cNvSpPr>
          <p:nvPr/>
        </p:nvSpPr>
        <p:spPr bwMode="auto">
          <a:xfrm>
            <a:off x="6777038" y="4445000"/>
            <a:ext cx="0" cy="841375"/>
          </a:xfrm>
          <a:prstGeom prst="line">
            <a:avLst/>
          </a:prstGeom>
          <a:noFill/>
          <a:ln w="12700">
            <a:solidFill>
              <a:schemeClr val="tx1"/>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46" name="Text Box 100"/>
          <p:cNvSpPr txBox="1">
            <a:spLocks noChangeArrowheads="1"/>
          </p:cNvSpPr>
          <p:nvPr/>
        </p:nvSpPr>
        <p:spPr bwMode="auto">
          <a:xfrm>
            <a:off x="8385175" y="2597150"/>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sp>
        <p:nvSpPr>
          <p:cNvPr id="157747" name="Text Box 101"/>
          <p:cNvSpPr txBox="1">
            <a:spLocks noChangeArrowheads="1"/>
          </p:cNvSpPr>
          <p:nvPr/>
        </p:nvSpPr>
        <p:spPr bwMode="auto">
          <a:xfrm>
            <a:off x="8383588" y="386397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sp>
        <p:nvSpPr>
          <p:cNvPr id="157748" name="Text Box 102"/>
          <p:cNvSpPr txBox="1">
            <a:spLocks noChangeArrowheads="1"/>
          </p:cNvSpPr>
          <p:nvPr/>
        </p:nvSpPr>
        <p:spPr bwMode="auto">
          <a:xfrm>
            <a:off x="8383588" y="5132388"/>
            <a:ext cx="4889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sp>
        <p:nvSpPr>
          <p:cNvPr id="157749" name="Line 104"/>
          <p:cNvSpPr>
            <a:spLocks noChangeShapeType="1"/>
          </p:cNvSpPr>
          <p:nvPr/>
        </p:nvSpPr>
        <p:spPr bwMode="auto">
          <a:xfrm>
            <a:off x="3703638" y="5386388"/>
            <a:ext cx="0" cy="466725"/>
          </a:xfrm>
          <a:prstGeom prst="line">
            <a:avLst/>
          </a:prstGeom>
          <a:noFill/>
          <a:ln w="12700">
            <a:solidFill>
              <a:schemeClr val="tx1"/>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50" name="Text Box 105"/>
          <p:cNvSpPr txBox="1">
            <a:spLocks noChangeArrowheads="1"/>
          </p:cNvSpPr>
          <p:nvPr/>
        </p:nvSpPr>
        <p:spPr bwMode="auto">
          <a:xfrm>
            <a:off x="-1588" y="2238375"/>
            <a:ext cx="1155701" cy="4572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pitchFamily="34" charset="0"/>
                <a:ea typeface="+mn-ea"/>
                <a:cs typeface="+mn-cs"/>
              </a:rPr>
              <a:t>Scene</a:t>
            </a:r>
          </a:p>
        </p:txBody>
      </p:sp>
      <p:sp>
        <p:nvSpPr>
          <p:cNvPr id="157751" name="Line 106"/>
          <p:cNvSpPr>
            <a:spLocks noChangeShapeType="1"/>
          </p:cNvSpPr>
          <p:nvPr/>
        </p:nvSpPr>
        <p:spPr bwMode="auto">
          <a:xfrm>
            <a:off x="6723063" y="3590925"/>
            <a:ext cx="114300" cy="0"/>
          </a:xfrm>
          <a:prstGeom prst="line">
            <a:avLst/>
          </a:prstGeom>
          <a:noFill/>
          <a:ln w="28575">
            <a:solidFill>
              <a:srgbClr val="FF66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52" name="Line 108"/>
          <p:cNvSpPr>
            <a:spLocks noChangeShapeType="1"/>
          </p:cNvSpPr>
          <p:nvPr/>
        </p:nvSpPr>
        <p:spPr bwMode="auto">
          <a:xfrm>
            <a:off x="6723063" y="4462463"/>
            <a:ext cx="114300" cy="0"/>
          </a:xfrm>
          <a:prstGeom prst="line">
            <a:avLst/>
          </a:prstGeom>
          <a:noFill/>
          <a:ln w="28575">
            <a:solidFill>
              <a:srgbClr val="FF66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nvGrpSpPr>
          <p:cNvPr id="11" name="Group 111"/>
          <p:cNvGrpSpPr>
            <a:grpSpLocks/>
          </p:cNvGrpSpPr>
          <p:nvPr/>
        </p:nvGrpSpPr>
        <p:grpSpPr bwMode="auto">
          <a:xfrm>
            <a:off x="1770063" y="2162175"/>
            <a:ext cx="0" cy="3686175"/>
            <a:chOff x="1770063" y="2162175"/>
            <a:chExt cx="0" cy="3686175"/>
          </a:xfrm>
        </p:grpSpPr>
        <p:sp>
          <p:nvSpPr>
            <p:cNvPr id="157759" name="Line 109"/>
            <p:cNvSpPr>
              <a:spLocks noChangeShapeType="1"/>
            </p:cNvSpPr>
            <p:nvPr/>
          </p:nvSpPr>
          <p:spPr bwMode="auto">
            <a:xfrm>
              <a:off x="1138" y="981"/>
              <a:ext cx="0" cy="1140"/>
            </a:xfrm>
            <a:prstGeom prst="line">
              <a:avLst/>
            </a:prstGeom>
            <a:noFill/>
            <a:ln w="3810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7760" name="Line 110"/>
            <p:cNvSpPr>
              <a:spLocks noChangeShapeType="1"/>
            </p:cNvSpPr>
            <p:nvPr/>
          </p:nvSpPr>
          <p:spPr bwMode="auto">
            <a:xfrm>
              <a:off x="1138" y="2175"/>
              <a:ext cx="0" cy="1128"/>
            </a:xfrm>
            <a:prstGeom prst="line">
              <a:avLst/>
            </a:prstGeom>
            <a:noFill/>
            <a:ln w="3810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57754" name="Oval 112"/>
          <p:cNvSpPr>
            <a:spLocks noChangeArrowheads="1"/>
          </p:cNvSpPr>
          <p:nvPr/>
        </p:nvSpPr>
        <p:spPr bwMode="auto">
          <a:xfrm>
            <a:off x="8374063" y="2733675"/>
            <a:ext cx="74612" cy="76200"/>
          </a:xfrm>
          <a:prstGeom prst="ellipse">
            <a:avLst/>
          </a:prstGeom>
          <a:solidFill>
            <a:schemeClr val="folHlink"/>
          </a:solidFill>
          <a:ln w="9525">
            <a:no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755" name="Oval 113"/>
          <p:cNvSpPr>
            <a:spLocks noChangeArrowheads="1"/>
          </p:cNvSpPr>
          <p:nvPr/>
        </p:nvSpPr>
        <p:spPr bwMode="auto">
          <a:xfrm>
            <a:off x="8374063" y="4000500"/>
            <a:ext cx="74612" cy="76200"/>
          </a:xfrm>
          <a:prstGeom prst="ellipse">
            <a:avLst/>
          </a:prstGeom>
          <a:solidFill>
            <a:schemeClr val="folHlink"/>
          </a:solidFill>
          <a:ln w="9525">
            <a:no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756" name="Oval 114"/>
          <p:cNvSpPr>
            <a:spLocks noChangeArrowheads="1"/>
          </p:cNvSpPr>
          <p:nvPr/>
        </p:nvSpPr>
        <p:spPr bwMode="auto">
          <a:xfrm>
            <a:off x="8375650" y="5268913"/>
            <a:ext cx="74613" cy="76200"/>
          </a:xfrm>
          <a:prstGeom prst="ellipse">
            <a:avLst/>
          </a:prstGeom>
          <a:solidFill>
            <a:schemeClr val="folHlink"/>
          </a:solidFill>
          <a:ln w="9525">
            <a:no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7757" name="Text Box 57"/>
          <p:cNvSpPr txBox="1">
            <a:spLocks noChangeArrowheads="1"/>
          </p:cNvSpPr>
          <p:nvPr/>
        </p:nvSpPr>
        <p:spPr bwMode="auto">
          <a:xfrm>
            <a:off x="0" y="203200"/>
            <a:ext cx="8915400" cy="646113"/>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3600" kern="1200">
                <a:solidFill>
                  <a:srgbClr val="FFFFFF"/>
                </a:solidFill>
                <a:latin typeface="Arial" pitchFamily="34" charset="0"/>
                <a:ea typeface="+mn-ea"/>
                <a:cs typeface="+mn-cs"/>
              </a:rPr>
              <a:t>Rainbow Plane inside Camera</a:t>
            </a:r>
          </a:p>
        </p:txBody>
      </p:sp>
      <p:cxnSp>
        <p:nvCxnSpPr>
          <p:cNvPr id="83" name="Straight Connector 82"/>
          <p:cNvCxnSpPr/>
          <p:nvPr/>
        </p:nvCxnSpPr>
        <p:spPr bwMode="auto">
          <a:xfrm>
            <a:off x="0" y="1143000"/>
            <a:ext cx="9144000" cy="1588"/>
          </a:xfrm>
          <a:prstGeom prst="line">
            <a:avLst/>
          </a:prstGeom>
          <a:solidFill>
            <a:schemeClr val="tx1"/>
          </a:solidFill>
          <a:ln w="9525" cap="flat" cmpd="sng" algn="ctr">
            <a:solidFill>
              <a:schemeClr val="tx1">
                <a:lumMod val="85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Oval 2"/>
          <p:cNvSpPr>
            <a:spLocks noChangeArrowheads="1"/>
          </p:cNvSpPr>
          <p:nvPr/>
        </p:nvSpPr>
        <p:spPr bwMode="auto">
          <a:xfrm>
            <a:off x="3343275" y="1733550"/>
            <a:ext cx="227013" cy="3346450"/>
          </a:xfrm>
          <a:prstGeom prst="ellipse">
            <a:avLst/>
          </a:prstGeom>
          <a:solidFill>
            <a:srgbClr val="031E2D"/>
          </a:solidFill>
          <a:ln w="12700">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8723" name="Line 3"/>
          <p:cNvSpPr>
            <a:spLocks noChangeShapeType="1"/>
          </p:cNvSpPr>
          <p:nvPr/>
        </p:nvSpPr>
        <p:spPr bwMode="auto">
          <a:xfrm>
            <a:off x="3459163" y="1733550"/>
            <a:ext cx="0" cy="3346450"/>
          </a:xfrm>
          <a:prstGeom prst="line">
            <a:avLst/>
          </a:prstGeom>
          <a:noFill/>
          <a:ln w="12700">
            <a:solidFill>
              <a:schemeClr val="tx1"/>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24" name="Line 4"/>
          <p:cNvSpPr>
            <a:spLocks noChangeShapeType="1"/>
          </p:cNvSpPr>
          <p:nvPr/>
        </p:nvSpPr>
        <p:spPr bwMode="auto">
          <a:xfrm>
            <a:off x="1552575" y="2062163"/>
            <a:ext cx="0" cy="2733675"/>
          </a:xfrm>
          <a:prstGeom prst="line">
            <a:avLst/>
          </a:prstGeom>
          <a:noFill/>
          <a:ln w="1905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25" name="Text Box 5"/>
          <p:cNvSpPr txBox="1">
            <a:spLocks noChangeArrowheads="1"/>
          </p:cNvSpPr>
          <p:nvPr/>
        </p:nvSpPr>
        <p:spPr bwMode="auto">
          <a:xfrm>
            <a:off x="1231900" y="220027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sp>
        <p:nvSpPr>
          <p:cNvPr id="158726" name="Text Box 6"/>
          <p:cNvSpPr txBox="1">
            <a:spLocks noChangeArrowheads="1"/>
          </p:cNvSpPr>
          <p:nvPr/>
        </p:nvSpPr>
        <p:spPr bwMode="auto">
          <a:xfrm>
            <a:off x="1230313" y="312102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sp>
        <p:nvSpPr>
          <p:cNvPr id="158727" name="Text Box 7"/>
          <p:cNvSpPr txBox="1">
            <a:spLocks noChangeArrowheads="1"/>
          </p:cNvSpPr>
          <p:nvPr/>
        </p:nvSpPr>
        <p:spPr bwMode="auto">
          <a:xfrm>
            <a:off x="1230313" y="4043363"/>
            <a:ext cx="4889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sp>
        <p:nvSpPr>
          <p:cNvPr id="158728" name="Line 8"/>
          <p:cNvSpPr>
            <a:spLocks noChangeShapeType="1"/>
          </p:cNvSpPr>
          <p:nvPr/>
        </p:nvSpPr>
        <p:spPr bwMode="auto">
          <a:xfrm>
            <a:off x="1552575" y="2517775"/>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29" name="Line 9"/>
          <p:cNvSpPr>
            <a:spLocks noChangeShapeType="1"/>
          </p:cNvSpPr>
          <p:nvPr/>
        </p:nvSpPr>
        <p:spPr bwMode="auto">
          <a:xfrm flipV="1">
            <a:off x="1552575" y="1905000"/>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0" name="Line 10"/>
          <p:cNvSpPr>
            <a:spLocks noChangeShapeType="1"/>
          </p:cNvSpPr>
          <p:nvPr/>
        </p:nvSpPr>
        <p:spPr bwMode="auto">
          <a:xfrm>
            <a:off x="1552575" y="2528888"/>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1" name="Line 11"/>
          <p:cNvSpPr>
            <a:spLocks noChangeShapeType="1"/>
          </p:cNvSpPr>
          <p:nvPr/>
        </p:nvSpPr>
        <p:spPr bwMode="auto">
          <a:xfrm>
            <a:off x="1552575" y="34401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2" name="Line 12"/>
          <p:cNvSpPr>
            <a:spLocks noChangeShapeType="1"/>
          </p:cNvSpPr>
          <p:nvPr/>
        </p:nvSpPr>
        <p:spPr bwMode="auto">
          <a:xfrm flipV="1">
            <a:off x="1552575" y="28273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3" name="Line 13"/>
          <p:cNvSpPr>
            <a:spLocks noChangeShapeType="1"/>
          </p:cNvSpPr>
          <p:nvPr/>
        </p:nvSpPr>
        <p:spPr bwMode="auto">
          <a:xfrm>
            <a:off x="1552575" y="34512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4" name="Arc 14"/>
          <p:cNvSpPr>
            <a:spLocks/>
          </p:cNvSpPr>
          <p:nvPr/>
        </p:nvSpPr>
        <p:spPr bwMode="auto">
          <a:xfrm>
            <a:off x="2003425" y="3255963"/>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8735" name="Arc 15"/>
          <p:cNvSpPr>
            <a:spLocks/>
          </p:cNvSpPr>
          <p:nvPr/>
        </p:nvSpPr>
        <p:spPr bwMode="auto">
          <a:xfrm>
            <a:off x="2003425" y="2332038"/>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8736" name="Line 16"/>
          <p:cNvSpPr>
            <a:spLocks noChangeShapeType="1"/>
          </p:cNvSpPr>
          <p:nvPr/>
        </p:nvSpPr>
        <p:spPr bwMode="auto">
          <a:xfrm>
            <a:off x="1552575" y="43418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7" name="Line 17"/>
          <p:cNvSpPr>
            <a:spLocks noChangeShapeType="1"/>
          </p:cNvSpPr>
          <p:nvPr/>
        </p:nvSpPr>
        <p:spPr bwMode="auto">
          <a:xfrm flipV="1">
            <a:off x="1552575" y="37290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8" name="Line 18"/>
          <p:cNvSpPr>
            <a:spLocks noChangeShapeType="1"/>
          </p:cNvSpPr>
          <p:nvPr/>
        </p:nvSpPr>
        <p:spPr bwMode="auto">
          <a:xfrm>
            <a:off x="1552575" y="43529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39" name="Arc 19"/>
          <p:cNvSpPr>
            <a:spLocks/>
          </p:cNvSpPr>
          <p:nvPr/>
        </p:nvSpPr>
        <p:spPr bwMode="auto">
          <a:xfrm>
            <a:off x="2003425" y="4159250"/>
            <a:ext cx="228600" cy="366713"/>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8740" name="Text Box 20"/>
          <p:cNvSpPr txBox="1">
            <a:spLocks noChangeArrowheads="1"/>
          </p:cNvSpPr>
          <p:nvPr/>
        </p:nvSpPr>
        <p:spPr bwMode="auto">
          <a:xfrm>
            <a:off x="2190750" y="4005263"/>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8741" name="Text Box 21"/>
          <p:cNvSpPr txBox="1">
            <a:spLocks noChangeArrowheads="1"/>
          </p:cNvSpPr>
          <p:nvPr/>
        </p:nvSpPr>
        <p:spPr bwMode="auto">
          <a:xfrm>
            <a:off x="2190750" y="310832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8742" name="Text Box 22"/>
          <p:cNvSpPr txBox="1">
            <a:spLocks noChangeArrowheads="1"/>
          </p:cNvSpPr>
          <p:nvPr/>
        </p:nvSpPr>
        <p:spPr bwMode="auto">
          <a:xfrm>
            <a:off x="2190750" y="218757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grpSp>
        <p:nvGrpSpPr>
          <p:cNvPr id="2" name="Group 23"/>
          <p:cNvGrpSpPr>
            <a:grpSpLocks/>
          </p:cNvGrpSpPr>
          <p:nvPr/>
        </p:nvGrpSpPr>
        <p:grpSpPr bwMode="auto">
          <a:xfrm>
            <a:off x="3457575" y="1987550"/>
            <a:ext cx="3265488" cy="2943225"/>
            <a:chOff x="2178" y="1252"/>
            <a:chExt cx="2057" cy="1854"/>
          </a:xfrm>
        </p:grpSpPr>
        <p:sp>
          <p:nvSpPr>
            <p:cNvPr id="158783" name="Text Box 24"/>
            <p:cNvSpPr txBox="1">
              <a:spLocks noChangeArrowheads="1"/>
            </p:cNvSpPr>
            <p:nvPr/>
          </p:nvSpPr>
          <p:spPr bwMode="auto">
            <a:xfrm>
              <a:off x="3927" y="1252"/>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grpSp>
          <p:nvGrpSpPr>
            <p:cNvPr id="3" name="Group 25"/>
            <p:cNvGrpSpPr>
              <a:grpSpLocks/>
            </p:cNvGrpSpPr>
            <p:nvPr/>
          </p:nvGrpSpPr>
          <p:grpSpPr bwMode="auto">
            <a:xfrm>
              <a:off x="2179" y="1379"/>
              <a:ext cx="1765" cy="1356"/>
              <a:chOff x="2179" y="1379"/>
              <a:chExt cx="1765" cy="1356"/>
            </a:xfrm>
          </p:grpSpPr>
          <p:sp>
            <p:nvSpPr>
              <p:cNvPr id="158791" name="Line 26"/>
              <p:cNvSpPr>
                <a:spLocks noChangeShapeType="1"/>
              </p:cNvSpPr>
              <p:nvPr/>
            </p:nvSpPr>
            <p:spPr bwMode="auto">
              <a:xfrm flipV="1">
                <a:off x="2179" y="1749"/>
                <a:ext cx="1282" cy="986"/>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92" name="Line 27"/>
              <p:cNvSpPr>
                <a:spLocks noChangeShapeType="1"/>
              </p:cNvSpPr>
              <p:nvPr/>
            </p:nvSpPr>
            <p:spPr bwMode="auto">
              <a:xfrm flipH="1">
                <a:off x="3412" y="1379"/>
                <a:ext cx="532" cy="406"/>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4" name="Group 28"/>
            <p:cNvGrpSpPr>
              <a:grpSpLocks/>
            </p:cNvGrpSpPr>
            <p:nvPr/>
          </p:nvGrpSpPr>
          <p:grpSpPr bwMode="auto">
            <a:xfrm>
              <a:off x="2178" y="1378"/>
              <a:ext cx="1766" cy="971"/>
              <a:chOff x="2178" y="1378"/>
              <a:chExt cx="1766" cy="971"/>
            </a:xfrm>
          </p:grpSpPr>
          <p:sp>
            <p:nvSpPr>
              <p:cNvPr id="158789" name="Line 29"/>
              <p:cNvSpPr>
                <a:spLocks noChangeShapeType="1"/>
              </p:cNvSpPr>
              <p:nvPr/>
            </p:nvSpPr>
            <p:spPr bwMode="auto">
              <a:xfrm flipV="1">
                <a:off x="2178" y="1644"/>
                <a:ext cx="1283" cy="70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90" name="Line 30"/>
              <p:cNvSpPr>
                <a:spLocks noChangeShapeType="1"/>
              </p:cNvSpPr>
              <p:nvPr/>
            </p:nvSpPr>
            <p:spPr bwMode="auto">
              <a:xfrm flipV="1">
                <a:off x="3412" y="1378"/>
                <a:ext cx="532" cy="293"/>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5" name="Group 31"/>
            <p:cNvGrpSpPr>
              <a:grpSpLocks/>
            </p:cNvGrpSpPr>
            <p:nvPr/>
          </p:nvGrpSpPr>
          <p:grpSpPr bwMode="auto">
            <a:xfrm>
              <a:off x="2178" y="1378"/>
              <a:ext cx="1766" cy="1728"/>
              <a:chOff x="2178" y="1378"/>
              <a:chExt cx="1766" cy="1728"/>
            </a:xfrm>
          </p:grpSpPr>
          <p:sp>
            <p:nvSpPr>
              <p:cNvPr id="158787" name="Line 32"/>
              <p:cNvSpPr>
                <a:spLocks noChangeShapeType="1"/>
              </p:cNvSpPr>
              <p:nvPr/>
            </p:nvSpPr>
            <p:spPr bwMode="auto">
              <a:xfrm flipV="1">
                <a:off x="2178" y="1851"/>
                <a:ext cx="1283" cy="1255"/>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88" name="Line 33"/>
              <p:cNvSpPr>
                <a:spLocks noChangeShapeType="1"/>
              </p:cNvSpPr>
              <p:nvPr/>
            </p:nvSpPr>
            <p:spPr bwMode="auto">
              <a:xfrm flipV="1">
                <a:off x="3412" y="1378"/>
                <a:ext cx="532" cy="521"/>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6" name="Group 34"/>
          <p:cNvGrpSpPr>
            <a:grpSpLocks/>
          </p:cNvGrpSpPr>
          <p:nvPr/>
        </p:nvGrpSpPr>
        <p:grpSpPr bwMode="auto">
          <a:xfrm>
            <a:off x="3457575" y="2827338"/>
            <a:ext cx="3263900" cy="1177925"/>
            <a:chOff x="2178" y="1781"/>
            <a:chExt cx="2056" cy="742"/>
          </a:xfrm>
        </p:grpSpPr>
        <p:sp>
          <p:nvSpPr>
            <p:cNvPr id="158773" name="Text Box 35"/>
            <p:cNvSpPr txBox="1">
              <a:spLocks noChangeArrowheads="1"/>
            </p:cNvSpPr>
            <p:nvPr/>
          </p:nvSpPr>
          <p:spPr bwMode="auto">
            <a:xfrm>
              <a:off x="3926" y="2063"/>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grpSp>
          <p:nvGrpSpPr>
            <p:cNvPr id="7" name="Group 36"/>
            <p:cNvGrpSpPr>
              <a:grpSpLocks/>
            </p:cNvGrpSpPr>
            <p:nvPr/>
          </p:nvGrpSpPr>
          <p:grpSpPr bwMode="auto">
            <a:xfrm>
              <a:off x="2178" y="2167"/>
              <a:ext cx="1766" cy="0"/>
              <a:chOff x="2178" y="2167"/>
              <a:chExt cx="1766" cy="0"/>
            </a:xfrm>
          </p:grpSpPr>
          <p:sp>
            <p:nvSpPr>
              <p:cNvPr id="158781" name="Line 37"/>
              <p:cNvSpPr>
                <a:spLocks noChangeShapeType="1"/>
              </p:cNvSpPr>
              <p:nvPr/>
            </p:nvSpPr>
            <p:spPr bwMode="auto">
              <a:xfrm>
                <a:off x="2178" y="2167"/>
                <a:ext cx="1283"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82" name="Line 38"/>
              <p:cNvSpPr>
                <a:spLocks noChangeShapeType="1"/>
              </p:cNvSpPr>
              <p:nvPr/>
            </p:nvSpPr>
            <p:spPr bwMode="auto">
              <a:xfrm>
                <a:off x="3412" y="2167"/>
                <a:ext cx="532" cy="0"/>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8" name="Group 39"/>
            <p:cNvGrpSpPr>
              <a:grpSpLocks/>
            </p:cNvGrpSpPr>
            <p:nvPr/>
          </p:nvGrpSpPr>
          <p:grpSpPr bwMode="auto">
            <a:xfrm>
              <a:off x="2178" y="1781"/>
              <a:ext cx="1766" cy="386"/>
              <a:chOff x="2178" y="1781"/>
              <a:chExt cx="1766" cy="386"/>
            </a:xfrm>
          </p:grpSpPr>
          <p:sp>
            <p:nvSpPr>
              <p:cNvPr id="158779" name="Line 40"/>
              <p:cNvSpPr>
                <a:spLocks noChangeShapeType="1"/>
              </p:cNvSpPr>
              <p:nvPr/>
            </p:nvSpPr>
            <p:spPr bwMode="auto">
              <a:xfrm>
                <a:off x="2178" y="1781"/>
                <a:ext cx="1283" cy="280"/>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80" name="Line 41"/>
              <p:cNvSpPr>
                <a:spLocks noChangeShapeType="1"/>
              </p:cNvSpPr>
              <p:nvPr/>
            </p:nvSpPr>
            <p:spPr bwMode="auto">
              <a:xfrm>
                <a:off x="3412" y="2050"/>
                <a:ext cx="532" cy="117"/>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9" name="Group 42"/>
            <p:cNvGrpSpPr>
              <a:grpSpLocks/>
            </p:cNvGrpSpPr>
            <p:nvPr/>
          </p:nvGrpSpPr>
          <p:grpSpPr bwMode="auto">
            <a:xfrm>
              <a:off x="2178" y="2167"/>
              <a:ext cx="1766" cy="356"/>
              <a:chOff x="2178" y="2167"/>
              <a:chExt cx="1766" cy="356"/>
            </a:xfrm>
          </p:grpSpPr>
          <p:sp>
            <p:nvSpPr>
              <p:cNvPr id="158777" name="Line 43"/>
              <p:cNvSpPr>
                <a:spLocks noChangeShapeType="1"/>
              </p:cNvSpPr>
              <p:nvPr/>
            </p:nvSpPr>
            <p:spPr bwMode="auto">
              <a:xfrm flipV="1">
                <a:off x="2178" y="2264"/>
                <a:ext cx="1283" cy="259"/>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78" name="Line 44"/>
              <p:cNvSpPr>
                <a:spLocks noChangeShapeType="1"/>
              </p:cNvSpPr>
              <p:nvPr/>
            </p:nvSpPr>
            <p:spPr bwMode="auto">
              <a:xfrm flipV="1">
                <a:off x="3412" y="2167"/>
                <a:ext cx="532" cy="107"/>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10" name="Group 45"/>
          <p:cNvGrpSpPr>
            <a:grpSpLocks/>
          </p:cNvGrpSpPr>
          <p:nvPr/>
        </p:nvGrpSpPr>
        <p:grpSpPr bwMode="auto">
          <a:xfrm>
            <a:off x="3457575" y="1905000"/>
            <a:ext cx="3263900" cy="2982913"/>
            <a:chOff x="2178" y="1200"/>
            <a:chExt cx="2056" cy="1879"/>
          </a:xfrm>
        </p:grpSpPr>
        <p:sp>
          <p:nvSpPr>
            <p:cNvPr id="158763" name="Text Box 46"/>
            <p:cNvSpPr txBox="1">
              <a:spLocks noChangeArrowheads="1"/>
            </p:cNvSpPr>
            <p:nvPr/>
          </p:nvSpPr>
          <p:spPr bwMode="auto">
            <a:xfrm>
              <a:off x="3926" y="2848"/>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grpSp>
          <p:nvGrpSpPr>
            <p:cNvPr id="11" name="Group 47"/>
            <p:cNvGrpSpPr>
              <a:grpSpLocks/>
            </p:cNvGrpSpPr>
            <p:nvPr/>
          </p:nvGrpSpPr>
          <p:grpSpPr bwMode="auto">
            <a:xfrm>
              <a:off x="2178" y="1200"/>
              <a:ext cx="1766" cy="1758"/>
              <a:chOff x="2178" y="1200"/>
              <a:chExt cx="1766" cy="1758"/>
            </a:xfrm>
          </p:grpSpPr>
          <p:sp>
            <p:nvSpPr>
              <p:cNvPr id="158771" name="Line 48"/>
              <p:cNvSpPr>
                <a:spLocks noChangeShapeType="1"/>
              </p:cNvSpPr>
              <p:nvPr/>
            </p:nvSpPr>
            <p:spPr bwMode="auto">
              <a:xfrm>
                <a:off x="2178" y="1200"/>
                <a:ext cx="1283" cy="1277"/>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72" name="Line 49"/>
              <p:cNvSpPr>
                <a:spLocks noChangeShapeType="1"/>
              </p:cNvSpPr>
              <p:nvPr/>
            </p:nvSpPr>
            <p:spPr bwMode="auto">
              <a:xfrm>
                <a:off x="3412" y="2428"/>
                <a:ext cx="532" cy="530"/>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2" name="Group 50"/>
            <p:cNvGrpSpPr>
              <a:grpSpLocks/>
            </p:cNvGrpSpPr>
            <p:nvPr/>
          </p:nvGrpSpPr>
          <p:grpSpPr bwMode="auto">
            <a:xfrm>
              <a:off x="2178" y="1586"/>
              <a:ext cx="1766" cy="1372"/>
              <a:chOff x="2178" y="1586"/>
              <a:chExt cx="1766" cy="1372"/>
            </a:xfrm>
          </p:grpSpPr>
          <p:sp>
            <p:nvSpPr>
              <p:cNvPr id="158769" name="Line 51"/>
              <p:cNvSpPr>
                <a:spLocks noChangeShapeType="1"/>
              </p:cNvSpPr>
              <p:nvPr/>
            </p:nvSpPr>
            <p:spPr bwMode="auto">
              <a:xfrm>
                <a:off x="2178" y="1586"/>
                <a:ext cx="1283" cy="997"/>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70" name="Line 52"/>
              <p:cNvSpPr>
                <a:spLocks noChangeShapeType="1"/>
              </p:cNvSpPr>
              <p:nvPr/>
            </p:nvSpPr>
            <p:spPr bwMode="auto">
              <a:xfrm>
                <a:off x="3412" y="2545"/>
                <a:ext cx="532" cy="413"/>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3" name="Group 53"/>
            <p:cNvGrpSpPr>
              <a:grpSpLocks/>
            </p:cNvGrpSpPr>
            <p:nvPr/>
          </p:nvGrpSpPr>
          <p:grpSpPr bwMode="auto">
            <a:xfrm>
              <a:off x="2178" y="1957"/>
              <a:ext cx="1766" cy="1001"/>
              <a:chOff x="2178" y="1957"/>
              <a:chExt cx="1766" cy="1001"/>
            </a:xfrm>
          </p:grpSpPr>
          <p:sp>
            <p:nvSpPr>
              <p:cNvPr id="158767" name="Line 54"/>
              <p:cNvSpPr>
                <a:spLocks noChangeShapeType="1"/>
              </p:cNvSpPr>
              <p:nvPr/>
            </p:nvSpPr>
            <p:spPr bwMode="auto">
              <a:xfrm>
                <a:off x="2178" y="1957"/>
                <a:ext cx="1283" cy="727"/>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68" name="Line 55"/>
              <p:cNvSpPr>
                <a:spLocks noChangeShapeType="1"/>
              </p:cNvSpPr>
              <p:nvPr/>
            </p:nvSpPr>
            <p:spPr bwMode="auto">
              <a:xfrm>
                <a:off x="3412" y="2656"/>
                <a:ext cx="532" cy="302"/>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sp>
        <p:nvSpPr>
          <p:cNvPr id="158746" name="Text Box 56"/>
          <p:cNvSpPr txBox="1">
            <a:spLocks noChangeArrowheads="1"/>
          </p:cNvSpPr>
          <p:nvPr/>
        </p:nvSpPr>
        <p:spPr bwMode="auto">
          <a:xfrm>
            <a:off x="6078538" y="5375275"/>
            <a:ext cx="385762"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FFFFFF"/>
                </a:solidFill>
                <a:latin typeface="Times New Roman" pitchFamily="18" charset="0"/>
                <a:ea typeface="+mn-ea"/>
                <a:cs typeface="+mn-cs"/>
              </a:rPr>
              <a:t>t</a:t>
            </a:r>
            <a:r>
              <a:rPr lang="en-US" sz="2000" i="1" kern="1200" baseline="-25000">
                <a:solidFill>
                  <a:srgbClr val="FFFFFF"/>
                </a:solidFill>
                <a:latin typeface="Times New Roman" pitchFamily="18" charset="0"/>
                <a:ea typeface="+mn-ea"/>
                <a:cs typeface="+mn-cs"/>
              </a:rPr>
              <a:t>S</a:t>
            </a:r>
            <a:endParaRPr lang="en-US" sz="2000" i="1" kern="1200">
              <a:solidFill>
                <a:srgbClr val="FFFFFF"/>
              </a:solidFill>
              <a:latin typeface="Times New Roman" pitchFamily="18" charset="0"/>
              <a:ea typeface="+mn-ea"/>
              <a:cs typeface="+mn-cs"/>
            </a:endParaRPr>
          </a:p>
        </p:txBody>
      </p:sp>
      <p:sp>
        <p:nvSpPr>
          <p:cNvPr id="158747" name="Text Box 57"/>
          <p:cNvSpPr txBox="1">
            <a:spLocks noChangeArrowheads="1"/>
          </p:cNvSpPr>
          <p:nvPr/>
        </p:nvSpPr>
        <p:spPr bwMode="auto">
          <a:xfrm>
            <a:off x="2574925" y="1201738"/>
            <a:ext cx="1787525" cy="519112"/>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800" kern="1200">
                <a:solidFill>
                  <a:srgbClr val="FFFFFF"/>
                </a:solidFill>
                <a:latin typeface="Arial" pitchFamily="34" charset="0"/>
                <a:ea typeface="+mn-ea"/>
                <a:cs typeface="+mn-cs"/>
              </a:rPr>
              <a:t>Lens </a:t>
            </a:r>
            <a:r>
              <a:rPr lang="en-US" sz="2800" i="1" kern="1200">
                <a:solidFill>
                  <a:srgbClr val="FFFFFF"/>
                </a:solidFill>
                <a:latin typeface="Times New Roman" pitchFamily="18" charset="0"/>
                <a:ea typeface="+mn-ea"/>
                <a:cs typeface="+mn-cs"/>
              </a:rPr>
              <a:t>L</a:t>
            </a:r>
            <a:r>
              <a:rPr lang="en-US" sz="2800" i="1" kern="1200" baseline="-25000">
                <a:solidFill>
                  <a:srgbClr val="FFFFFF"/>
                </a:solidFill>
                <a:latin typeface="Times New Roman" pitchFamily="18" charset="0"/>
                <a:ea typeface="+mn-ea"/>
                <a:cs typeface="+mn-cs"/>
              </a:rPr>
              <a:t>2</a:t>
            </a:r>
          </a:p>
        </p:txBody>
      </p:sp>
      <p:grpSp>
        <p:nvGrpSpPr>
          <p:cNvPr id="14" name="Group 58"/>
          <p:cNvGrpSpPr>
            <a:grpSpLocks/>
          </p:cNvGrpSpPr>
          <p:nvPr/>
        </p:nvGrpSpPr>
        <p:grpSpPr bwMode="auto">
          <a:xfrm flipV="1">
            <a:off x="117475" y="2084388"/>
            <a:ext cx="1452563" cy="2952750"/>
            <a:chOff x="74" y="1144"/>
            <a:chExt cx="915" cy="1860"/>
          </a:xfrm>
        </p:grpSpPr>
        <p:sp>
          <p:nvSpPr>
            <p:cNvPr id="158756" name="Freeform 59"/>
            <p:cNvSpPr>
              <a:spLocks/>
            </p:cNvSpPr>
            <p:nvPr/>
          </p:nvSpPr>
          <p:spPr bwMode="auto">
            <a:xfrm>
              <a:off x="167" y="1579"/>
              <a:ext cx="491" cy="1168"/>
            </a:xfrm>
            <a:custGeom>
              <a:avLst/>
              <a:gdLst>
                <a:gd name="T0" fmla="*/ 491 w 491"/>
                <a:gd name="T1" fmla="*/ 1040 h 1189"/>
                <a:gd name="T2" fmla="*/ 213 w 491"/>
                <a:gd name="T3" fmla="*/ 1032 h 1189"/>
                <a:gd name="T4" fmla="*/ 125 w 491"/>
                <a:gd name="T5" fmla="*/ 941 h 1189"/>
                <a:gd name="T6" fmla="*/ 121 w 491"/>
                <a:gd name="T7" fmla="*/ 792 h 1189"/>
                <a:gd name="T8" fmla="*/ 207 w 491"/>
                <a:gd name="T9" fmla="*/ 671 h 1189"/>
                <a:gd name="T10" fmla="*/ 290 w 491"/>
                <a:gd name="T11" fmla="*/ 542 h 1189"/>
                <a:gd name="T12" fmla="*/ 169 w 491"/>
                <a:gd name="T13" fmla="*/ 375 h 1189"/>
                <a:gd name="T14" fmla="*/ 69 w 491"/>
                <a:gd name="T15" fmla="*/ 250 h 1189"/>
                <a:gd name="T16" fmla="*/ 5 w 491"/>
                <a:gd name="T17" fmla="*/ 102 h 1189"/>
                <a:gd name="T18" fmla="*/ 101 w 491"/>
                <a:gd name="T19" fmla="*/ 18 h 1189"/>
                <a:gd name="T20" fmla="*/ 489 w 491"/>
                <a:gd name="T21" fmla="*/ 6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1"/>
                <a:gd name="T34" fmla="*/ 0 h 1189"/>
                <a:gd name="T35" fmla="*/ 491 w 491"/>
                <a:gd name="T36" fmla="*/ 1189 h 1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1" h="1189">
                  <a:moveTo>
                    <a:pt x="491" y="1178"/>
                  </a:moveTo>
                  <a:cubicBezTo>
                    <a:pt x="445" y="1176"/>
                    <a:pt x="274" y="1189"/>
                    <a:pt x="213" y="1170"/>
                  </a:cubicBezTo>
                  <a:cubicBezTo>
                    <a:pt x="152" y="1151"/>
                    <a:pt x="140" y="1111"/>
                    <a:pt x="125" y="1066"/>
                  </a:cubicBezTo>
                  <a:cubicBezTo>
                    <a:pt x="110" y="1021"/>
                    <a:pt x="107" y="949"/>
                    <a:pt x="121" y="898"/>
                  </a:cubicBezTo>
                  <a:cubicBezTo>
                    <a:pt x="135" y="847"/>
                    <a:pt x="179" y="807"/>
                    <a:pt x="207" y="760"/>
                  </a:cubicBezTo>
                  <a:cubicBezTo>
                    <a:pt x="235" y="713"/>
                    <a:pt x="296" y="670"/>
                    <a:pt x="290" y="614"/>
                  </a:cubicBezTo>
                  <a:cubicBezTo>
                    <a:pt x="284" y="558"/>
                    <a:pt x="206" y="479"/>
                    <a:pt x="169" y="424"/>
                  </a:cubicBezTo>
                  <a:cubicBezTo>
                    <a:pt x="132" y="369"/>
                    <a:pt x="96" y="335"/>
                    <a:pt x="69" y="284"/>
                  </a:cubicBezTo>
                  <a:cubicBezTo>
                    <a:pt x="42" y="233"/>
                    <a:pt x="0" y="160"/>
                    <a:pt x="5" y="116"/>
                  </a:cubicBezTo>
                  <a:cubicBezTo>
                    <a:pt x="10" y="72"/>
                    <a:pt x="20" y="36"/>
                    <a:pt x="101" y="18"/>
                  </a:cubicBezTo>
                  <a:cubicBezTo>
                    <a:pt x="182" y="0"/>
                    <a:pt x="408" y="8"/>
                    <a:pt x="489" y="6"/>
                  </a:cubicBezTo>
                </a:path>
              </a:pathLst>
            </a:custGeom>
            <a:solidFill>
              <a:schemeClr val="tx1"/>
            </a:solidFill>
            <a:ln w="19050">
              <a:solidFill>
                <a:schemeClr val="tx1"/>
              </a:solidFill>
              <a:round/>
              <a:headEnd/>
              <a:tailEnd/>
            </a:ln>
          </p:spPr>
          <p:txBody>
            <a:bodyP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8757" name="Line 60"/>
            <p:cNvSpPr>
              <a:spLocks noChangeShapeType="1"/>
            </p:cNvSpPr>
            <p:nvPr/>
          </p:nvSpPr>
          <p:spPr bwMode="auto">
            <a:xfrm flipV="1">
              <a:off x="654" y="1394"/>
              <a:ext cx="0" cy="1347"/>
            </a:xfrm>
            <a:prstGeom prst="line">
              <a:avLst/>
            </a:prstGeom>
            <a:noFill/>
            <a:ln w="12700">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58" name="Text Box 61"/>
            <p:cNvSpPr txBox="1">
              <a:spLocks noChangeArrowheads="1"/>
            </p:cNvSpPr>
            <p:nvPr/>
          </p:nvSpPr>
          <p:spPr bwMode="auto">
            <a:xfrm>
              <a:off x="558" y="1144"/>
              <a:ext cx="212" cy="288"/>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808080"/>
                  </a:solidFill>
                  <a:latin typeface="Times New Roman" pitchFamily="18" charset="0"/>
                  <a:ea typeface="+mn-ea"/>
                  <a:cs typeface="+mn-cs"/>
                </a:rPr>
                <a:t>x</a:t>
              </a:r>
            </a:p>
          </p:txBody>
        </p:sp>
        <p:sp>
          <p:nvSpPr>
            <p:cNvPr id="158759" name="Line 62"/>
            <p:cNvSpPr>
              <a:spLocks noChangeShapeType="1"/>
            </p:cNvSpPr>
            <p:nvPr/>
          </p:nvSpPr>
          <p:spPr bwMode="auto">
            <a:xfrm flipH="1">
              <a:off x="74" y="2741"/>
              <a:ext cx="580" cy="0"/>
            </a:xfrm>
            <a:prstGeom prst="line">
              <a:avLst/>
            </a:prstGeom>
            <a:noFill/>
            <a:ln w="12700">
              <a:solidFill>
                <a:srgbClr val="80808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60" name="Line 63"/>
            <p:cNvSpPr>
              <a:spLocks noChangeShapeType="1"/>
            </p:cNvSpPr>
            <p:nvPr/>
          </p:nvSpPr>
          <p:spPr bwMode="auto">
            <a:xfrm>
              <a:off x="654" y="2741"/>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61" name="Line 64"/>
            <p:cNvSpPr>
              <a:spLocks noChangeShapeType="1"/>
            </p:cNvSpPr>
            <p:nvPr/>
          </p:nvSpPr>
          <p:spPr bwMode="auto">
            <a:xfrm>
              <a:off x="654" y="1579"/>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62" name="Text Box 65"/>
            <p:cNvSpPr txBox="1">
              <a:spLocks noChangeArrowheads="1"/>
            </p:cNvSpPr>
            <p:nvPr/>
          </p:nvSpPr>
          <p:spPr bwMode="auto">
            <a:xfrm>
              <a:off x="242" y="2716"/>
              <a:ext cx="267" cy="28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i="1" kern="1200">
                  <a:solidFill>
                    <a:srgbClr val="808080"/>
                  </a:solidFill>
                  <a:latin typeface="Times New Roman" pitchFamily="18" charset="0"/>
                  <a:ea typeface="+mn-ea"/>
                  <a:cs typeface="+mn-cs"/>
                </a:rPr>
                <a:t>I</a:t>
              </a:r>
            </a:p>
          </p:txBody>
        </p:sp>
      </p:grpSp>
      <p:sp>
        <p:nvSpPr>
          <p:cNvPr id="158749" name="Line 66"/>
          <p:cNvSpPr>
            <a:spLocks noChangeShapeType="1"/>
          </p:cNvSpPr>
          <p:nvPr/>
        </p:nvSpPr>
        <p:spPr bwMode="auto">
          <a:xfrm flipV="1">
            <a:off x="6692900" y="2660650"/>
            <a:ext cx="0" cy="1385888"/>
          </a:xfrm>
          <a:prstGeom prst="line">
            <a:avLst/>
          </a:prstGeom>
          <a:noFill/>
          <a:ln w="28575">
            <a:solidFill>
              <a:schemeClr val="tx1"/>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50" name="Text Box 67"/>
          <p:cNvSpPr txBox="1">
            <a:spLocks noChangeArrowheads="1"/>
          </p:cNvSpPr>
          <p:nvPr/>
        </p:nvSpPr>
        <p:spPr bwMode="auto">
          <a:xfrm>
            <a:off x="6692900" y="3125788"/>
            <a:ext cx="336550" cy="457200"/>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FFFFFF"/>
                </a:solidFill>
                <a:latin typeface="Times New Roman" pitchFamily="18" charset="0"/>
                <a:ea typeface="+mn-ea"/>
                <a:cs typeface="+mn-cs"/>
              </a:rPr>
              <a:t>x</a:t>
            </a:r>
          </a:p>
        </p:txBody>
      </p:sp>
      <p:sp>
        <p:nvSpPr>
          <p:cNvPr id="158751" name="Line 68"/>
          <p:cNvSpPr>
            <a:spLocks noChangeShapeType="1"/>
          </p:cNvSpPr>
          <p:nvPr/>
        </p:nvSpPr>
        <p:spPr bwMode="auto">
          <a:xfrm>
            <a:off x="1552575" y="4795838"/>
            <a:ext cx="0" cy="1014412"/>
          </a:xfrm>
          <a:prstGeom prst="line">
            <a:avLst/>
          </a:prstGeom>
          <a:noFill/>
          <a:ln w="9525">
            <a:solidFill>
              <a:srgbClr val="808080"/>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52" name="Line 69"/>
          <p:cNvSpPr>
            <a:spLocks noChangeShapeType="1"/>
          </p:cNvSpPr>
          <p:nvPr/>
        </p:nvSpPr>
        <p:spPr bwMode="auto">
          <a:xfrm>
            <a:off x="1552575" y="5795963"/>
            <a:ext cx="1905000" cy="0"/>
          </a:xfrm>
          <a:prstGeom prst="line">
            <a:avLst/>
          </a:prstGeom>
          <a:noFill/>
          <a:ln w="9525">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53" name="Text Box 70"/>
          <p:cNvSpPr txBox="1">
            <a:spLocks noChangeArrowheads="1"/>
          </p:cNvSpPr>
          <p:nvPr/>
        </p:nvSpPr>
        <p:spPr bwMode="auto">
          <a:xfrm>
            <a:off x="3429000" y="5597525"/>
            <a:ext cx="336550"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808080"/>
                </a:solidFill>
                <a:latin typeface="Times New Roman" pitchFamily="18" charset="0"/>
                <a:ea typeface="+mn-ea"/>
                <a:cs typeface="+mn-cs"/>
              </a:rPr>
              <a:t>t</a:t>
            </a:r>
          </a:p>
        </p:txBody>
      </p:sp>
      <p:sp>
        <p:nvSpPr>
          <p:cNvPr id="158754" name="Line 71"/>
          <p:cNvSpPr>
            <a:spLocks noChangeShapeType="1"/>
          </p:cNvSpPr>
          <p:nvPr/>
        </p:nvSpPr>
        <p:spPr bwMode="auto">
          <a:xfrm>
            <a:off x="6261100" y="1624013"/>
            <a:ext cx="0" cy="3609975"/>
          </a:xfrm>
          <a:prstGeom prst="line">
            <a:avLst/>
          </a:prstGeom>
          <a:noFill/>
          <a:ln w="9525">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8755" name="Line 72"/>
          <p:cNvSpPr>
            <a:spLocks noChangeShapeType="1"/>
          </p:cNvSpPr>
          <p:nvPr/>
        </p:nvSpPr>
        <p:spPr bwMode="auto">
          <a:xfrm>
            <a:off x="6257925" y="1431925"/>
            <a:ext cx="3175" cy="3994150"/>
          </a:xfrm>
          <a:prstGeom prst="line">
            <a:avLst/>
          </a:prstGeom>
          <a:noFill/>
          <a:ln w="38100">
            <a:solidFill>
              <a:schemeClr val="folHlink"/>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592322" name="Rectangle 2"/>
          <p:cNvSpPr>
            <a:spLocks noGrp="1" noChangeArrowheads="1"/>
          </p:cNvSpPr>
          <p:nvPr>
            <p:ph type="title"/>
          </p:nvPr>
        </p:nvSpPr>
        <p:spPr>
          <a:xfrm>
            <a:off x="533400" y="3581400"/>
            <a:ext cx="4343400" cy="381000"/>
          </a:xfrm>
        </p:spPr>
        <p:txBody>
          <a:bodyPr/>
          <a:lstStyle/>
          <a:p>
            <a:pPr eaLnBrk="1" hangingPunct="1">
              <a:defRPr/>
            </a:pPr>
            <a:r>
              <a:rPr lang="en-US" sz="1900" b="0" smtClean="0">
                <a:solidFill>
                  <a:schemeClr val="bg1"/>
                </a:solidFill>
                <a:effectLst>
                  <a:outerShdw blurRad="38100" dist="38100" dir="2700000" algn="tl">
                    <a:srgbClr val="000000"/>
                  </a:outerShdw>
                </a:effectLst>
              </a:rPr>
              <a:t>Lenslet-based Light Field camera</a:t>
            </a:r>
          </a:p>
        </p:txBody>
      </p:sp>
      <p:pic>
        <p:nvPicPr>
          <p:cNvPr id="122883" name="Picture 3" descr="overview-conv"/>
          <p:cNvPicPr>
            <a:picLocks noChangeAspect="1" noChangeArrowheads="1"/>
          </p:cNvPicPr>
          <p:nvPr/>
        </p:nvPicPr>
        <p:blipFill>
          <a:blip r:embed="rId3"/>
          <a:srcRect/>
          <a:stretch>
            <a:fillRect/>
          </a:stretch>
        </p:blipFill>
        <p:spPr bwMode="auto">
          <a:xfrm>
            <a:off x="762000" y="1143000"/>
            <a:ext cx="7513638" cy="2438400"/>
          </a:xfrm>
          <a:prstGeom prst="rect">
            <a:avLst/>
          </a:prstGeom>
          <a:solidFill>
            <a:srgbClr val="333333"/>
          </a:solidFill>
          <a:ln w="9525">
            <a:noFill/>
            <a:miter lim="800000"/>
            <a:headEnd/>
            <a:tailEnd/>
          </a:ln>
        </p:spPr>
      </p:pic>
      <p:pic>
        <p:nvPicPr>
          <p:cNvPr id="122884" name="Picture 4" descr="overview"/>
          <p:cNvPicPr>
            <a:picLocks noChangeAspect="1" noChangeArrowheads="1"/>
          </p:cNvPicPr>
          <p:nvPr/>
        </p:nvPicPr>
        <p:blipFill>
          <a:blip r:embed="rId4"/>
          <a:srcRect/>
          <a:stretch>
            <a:fillRect/>
          </a:stretch>
        </p:blipFill>
        <p:spPr bwMode="auto">
          <a:xfrm>
            <a:off x="762000" y="3962400"/>
            <a:ext cx="7502525" cy="2435225"/>
          </a:xfrm>
          <a:prstGeom prst="rect">
            <a:avLst/>
          </a:prstGeom>
          <a:solidFill>
            <a:srgbClr val="333333"/>
          </a:solidFill>
          <a:ln w="9525">
            <a:noFill/>
            <a:miter lim="800000"/>
            <a:headEnd/>
            <a:tailEnd/>
          </a:ln>
        </p:spPr>
      </p:pic>
      <p:sp>
        <p:nvSpPr>
          <p:cNvPr id="122885" name="Text Box 10"/>
          <p:cNvSpPr txBox="1">
            <a:spLocks noChangeArrowheads="1"/>
          </p:cNvSpPr>
          <p:nvPr/>
        </p:nvSpPr>
        <p:spPr bwMode="auto">
          <a:xfrm>
            <a:off x="185738" y="6369050"/>
            <a:ext cx="6246812" cy="336550"/>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1600" kern="1200">
                <a:solidFill>
                  <a:srgbClr val="FFFFFF"/>
                </a:solidFill>
                <a:latin typeface="Verdana" pitchFamily="34" charset="0"/>
                <a:ea typeface="+mn-ea"/>
                <a:cs typeface="+mn-cs"/>
              </a:rPr>
              <a:t>[Adelson and Wang, 1992, Ng et al. 2005 ]</a:t>
            </a:r>
          </a:p>
        </p:txBody>
      </p:sp>
      <p:sp>
        <p:nvSpPr>
          <p:cNvPr id="1592331" name="Rectangle 11"/>
          <p:cNvSpPr>
            <a:spLocks noChangeArrowheads="1"/>
          </p:cNvSpPr>
          <p:nvPr/>
        </p:nvSpPr>
        <p:spPr bwMode="auto">
          <a:xfrm>
            <a:off x="228600" y="0"/>
            <a:ext cx="8763000" cy="1143000"/>
          </a:xfrm>
          <a:prstGeom prst="rect">
            <a:avLst/>
          </a:prstGeom>
          <a:noFill/>
          <a:ln w="9525">
            <a:noFill/>
            <a:miter lim="800000"/>
            <a:headEnd/>
            <a:tailEnd/>
          </a:ln>
          <a:effectLst/>
        </p:spPr>
        <p:txBody>
          <a:bodyPr anchor="ctr"/>
          <a:lstStyle/>
          <a:p>
            <a:pPr algn="ctr" rtl="0" fontAlgn="base">
              <a:spcBef>
                <a:spcPct val="0"/>
              </a:spcBef>
              <a:spcAft>
                <a:spcPct val="0"/>
              </a:spcAft>
              <a:defRPr/>
            </a:pPr>
            <a:r>
              <a:rPr lang="en-US" sz="2900" b="1" kern="1200">
                <a:solidFill>
                  <a:srgbClr val="B2B2B2"/>
                </a:solidFill>
                <a:effectLst>
                  <a:outerShdw blurRad="38100" dist="38100" dir="2700000" algn="tl">
                    <a:srgbClr val="000000"/>
                  </a:outerShdw>
                </a:effectLst>
                <a:latin typeface="Verdana" pitchFamily="34" charset="0"/>
                <a:ea typeface="+mn-ea"/>
                <a:cs typeface="+mn-cs"/>
              </a:rPr>
              <a:t>Light Field Inside a Camera</a:t>
            </a:r>
          </a:p>
        </p:txBody>
      </p:sp>
      <p:sp>
        <p:nvSpPr>
          <p:cNvPr id="122887" name="Line 12"/>
          <p:cNvSpPr>
            <a:spLocks noChangeShapeType="1"/>
          </p:cNvSpPr>
          <p:nvPr/>
        </p:nvSpPr>
        <p:spPr bwMode="auto">
          <a:xfrm>
            <a:off x="-609600" y="3629025"/>
            <a:ext cx="10668000" cy="0"/>
          </a:xfrm>
          <a:prstGeom prst="line">
            <a:avLst/>
          </a:prstGeom>
          <a:noFill/>
          <a:ln w="9525">
            <a:solidFill>
              <a:schemeClr val="folHlink"/>
            </a:solidFill>
            <a:round/>
            <a:headEnd/>
            <a:tailEnd/>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Oval 2"/>
          <p:cNvSpPr>
            <a:spLocks noChangeArrowheads="1"/>
          </p:cNvSpPr>
          <p:nvPr/>
        </p:nvSpPr>
        <p:spPr bwMode="auto">
          <a:xfrm>
            <a:off x="3343275" y="1733550"/>
            <a:ext cx="227013" cy="3346450"/>
          </a:xfrm>
          <a:prstGeom prst="ellipse">
            <a:avLst/>
          </a:prstGeom>
          <a:solidFill>
            <a:srgbClr val="031E2D"/>
          </a:solidFill>
          <a:ln w="12700">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47" name="Line 3"/>
          <p:cNvSpPr>
            <a:spLocks noChangeShapeType="1"/>
          </p:cNvSpPr>
          <p:nvPr/>
        </p:nvSpPr>
        <p:spPr bwMode="auto">
          <a:xfrm>
            <a:off x="3459163" y="1733550"/>
            <a:ext cx="0" cy="3346450"/>
          </a:xfrm>
          <a:prstGeom prst="line">
            <a:avLst/>
          </a:prstGeom>
          <a:noFill/>
          <a:ln w="12700">
            <a:solidFill>
              <a:schemeClr val="tx1"/>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48" name="Line 4"/>
          <p:cNvSpPr>
            <a:spLocks noChangeShapeType="1"/>
          </p:cNvSpPr>
          <p:nvPr/>
        </p:nvSpPr>
        <p:spPr bwMode="auto">
          <a:xfrm>
            <a:off x="1552575" y="2062163"/>
            <a:ext cx="0" cy="2733675"/>
          </a:xfrm>
          <a:prstGeom prst="line">
            <a:avLst/>
          </a:prstGeom>
          <a:noFill/>
          <a:ln w="1905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49" name="Text Box 5"/>
          <p:cNvSpPr txBox="1">
            <a:spLocks noChangeArrowheads="1"/>
          </p:cNvSpPr>
          <p:nvPr/>
        </p:nvSpPr>
        <p:spPr bwMode="auto">
          <a:xfrm>
            <a:off x="1231900" y="220027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sp>
        <p:nvSpPr>
          <p:cNvPr id="159750" name="Text Box 6"/>
          <p:cNvSpPr txBox="1">
            <a:spLocks noChangeArrowheads="1"/>
          </p:cNvSpPr>
          <p:nvPr/>
        </p:nvSpPr>
        <p:spPr bwMode="auto">
          <a:xfrm>
            <a:off x="1230313" y="312102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sp>
        <p:nvSpPr>
          <p:cNvPr id="159751" name="Text Box 7"/>
          <p:cNvSpPr txBox="1">
            <a:spLocks noChangeArrowheads="1"/>
          </p:cNvSpPr>
          <p:nvPr/>
        </p:nvSpPr>
        <p:spPr bwMode="auto">
          <a:xfrm>
            <a:off x="1230313" y="4043363"/>
            <a:ext cx="4889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sp>
        <p:nvSpPr>
          <p:cNvPr id="159752" name="Line 8"/>
          <p:cNvSpPr>
            <a:spLocks noChangeShapeType="1"/>
          </p:cNvSpPr>
          <p:nvPr/>
        </p:nvSpPr>
        <p:spPr bwMode="auto">
          <a:xfrm>
            <a:off x="1552575" y="2517775"/>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3" name="Line 9"/>
          <p:cNvSpPr>
            <a:spLocks noChangeShapeType="1"/>
          </p:cNvSpPr>
          <p:nvPr/>
        </p:nvSpPr>
        <p:spPr bwMode="auto">
          <a:xfrm flipV="1">
            <a:off x="1552575" y="1905000"/>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4" name="Line 10"/>
          <p:cNvSpPr>
            <a:spLocks noChangeShapeType="1"/>
          </p:cNvSpPr>
          <p:nvPr/>
        </p:nvSpPr>
        <p:spPr bwMode="auto">
          <a:xfrm>
            <a:off x="1552575" y="2528888"/>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5" name="Line 11"/>
          <p:cNvSpPr>
            <a:spLocks noChangeShapeType="1"/>
          </p:cNvSpPr>
          <p:nvPr/>
        </p:nvSpPr>
        <p:spPr bwMode="auto">
          <a:xfrm>
            <a:off x="1552575" y="34401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6" name="Line 12"/>
          <p:cNvSpPr>
            <a:spLocks noChangeShapeType="1"/>
          </p:cNvSpPr>
          <p:nvPr/>
        </p:nvSpPr>
        <p:spPr bwMode="auto">
          <a:xfrm flipV="1">
            <a:off x="1552575" y="28273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7" name="Line 13"/>
          <p:cNvSpPr>
            <a:spLocks noChangeShapeType="1"/>
          </p:cNvSpPr>
          <p:nvPr/>
        </p:nvSpPr>
        <p:spPr bwMode="auto">
          <a:xfrm>
            <a:off x="1552575" y="34512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8" name="Arc 14"/>
          <p:cNvSpPr>
            <a:spLocks/>
          </p:cNvSpPr>
          <p:nvPr/>
        </p:nvSpPr>
        <p:spPr bwMode="auto">
          <a:xfrm>
            <a:off x="2003425" y="3255963"/>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59" name="Arc 15"/>
          <p:cNvSpPr>
            <a:spLocks/>
          </p:cNvSpPr>
          <p:nvPr/>
        </p:nvSpPr>
        <p:spPr bwMode="auto">
          <a:xfrm>
            <a:off x="2003425" y="2332038"/>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60" name="Line 16"/>
          <p:cNvSpPr>
            <a:spLocks noChangeShapeType="1"/>
          </p:cNvSpPr>
          <p:nvPr/>
        </p:nvSpPr>
        <p:spPr bwMode="auto">
          <a:xfrm>
            <a:off x="1552575" y="43418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1" name="Line 17"/>
          <p:cNvSpPr>
            <a:spLocks noChangeShapeType="1"/>
          </p:cNvSpPr>
          <p:nvPr/>
        </p:nvSpPr>
        <p:spPr bwMode="auto">
          <a:xfrm flipV="1">
            <a:off x="1552575" y="37290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2" name="Line 18"/>
          <p:cNvSpPr>
            <a:spLocks noChangeShapeType="1"/>
          </p:cNvSpPr>
          <p:nvPr/>
        </p:nvSpPr>
        <p:spPr bwMode="auto">
          <a:xfrm>
            <a:off x="1552575" y="43529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3" name="Arc 19"/>
          <p:cNvSpPr>
            <a:spLocks/>
          </p:cNvSpPr>
          <p:nvPr/>
        </p:nvSpPr>
        <p:spPr bwMode="auto">
          <a:xfrm>
            <a:off x="2003425" y="4159250"/>
            <a:ext cx="228600" cy="366713"/>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64" name="Text Box 20"/>
          <p:cNvSpPr txBox="1">
            <a:spLocks noChangeArrowheads="1"/>
          </p:cNvSpPr>
          <p:nvPr/>
        </p:nvSpPr>
        <p:spPr bwMode="auto">
          <a:xfrm>
            <a:off x="2190750" y="4005263"/>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9765" name="Text Box 21"/>
          <p:cNvSpPr txBox="1">
            <a:spLocks noChangeArrowheads="1"/>
          </p:cNvSpPr>
          <p:nvPr/>
        </p:nvSpPr>
        <p:spPr bwMode="auto">
          <a:xfrm>
            <a:off x="2190750" y="310832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9766" name="Text Box 22"/>
          <p:cNvSpPr txBox="1">
            <a:spLocks noChangeArrowheads="1"/>
          </p:cNvSpPr>
          <p:nvPr/>
        </p:nvSpPr>
        <p:spPr bwMode="auto">
          <a:xfrm>
            <a:off x="2190750" y="218757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grpSp>
        <p:nvGrpSpPr>
          <p:cNvPr id="2" name="Group 24"/>
          <p:cNvGrpSpPr>
            <a:grpSpLocks/>
          </p:cNvGrpSpPr>
          <p:nvPr/>
        </p:nvGrpSpPr>
        <p:grpSpPr bwMode="auto">
          <a:xfrm>
            <a:off x="3457575" y="1987550"/>
            <a:ext cx="3265488" cy="2943225"/>
            <a:chOff x="2178" y="1252"/>
            <a:chExt cx="2057" cy="1854"/>
          </a:xfrm>
        </p:grpSpPr>
        <p:sp>
          <p:nvSpPr>
            <p:cNvPr id="159808" name="Text Box 25"/>
            <p:cNvSpPr txBox="1">
              <a:spLocks noChangeArrowheads="1"/>
            </p:cNvSpPr>
            <p:nvPr/>
          </p:nvSpPr>
          <p:spPr bwMode="auto">
            <a:xfrm>
              <a:off x="3927" y="1252"/>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grpSp>
          <p:nvGrpSpPr>
            <p:cNvPr id="3" name="Group 26"/>
            <p:cNvGrpSpPr>
              <a:grpSpLocks/>
            </p:cNvGrpSpPr>
            <p:nvPr/>
          </p:nvGrpSpPr>
          <p:grpSpPr bwMode="auto">
            <a:xfrm>
              <a:off x="2179" y="1379"/>
              <a:ext cx="1765" cy="1356"/>
              <a:chOff x="2179" y="1379"/>
              <a:chExt cx="1765" cy="1356"/>
            </a:xfrm>
          </p:grpSpPr>
          <p:sp>
            <p:nvSpPr>
              <p:cNvPr id="159816" name="Line 27"/>
              <p:cNvSpPr>
                <a:spLocks noChangeShapeType="1"/>
              </p:cNvSpPr>
              <p:nvPr/>
            </p:nvSpPr>
            <p:spPr bwMode="auto">
              <a:xfrm flipV="1">
                <a:off x="2179" y="1749"/>
                <a:ext cx="1282" cy="986"/>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7" name="Line 28"/>
              <p:cNvSpPr>
                <a:spLocks noChangeShapeType="1"/>
              </p:cNvSpPr>
              <p:nvPr/>
            </p:nvSpPr>
            <p:spPr bwMode="auto">
              <a:xfrm flipH="1">
                <a:off x="3412" y="1379"/>
                <a:ext cx="532" cy="406"/>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4" name="Group 29"/>
            <p:cNvGrpSpPr>
              <a:grpSpLocks/>
            </p:cNvGrpSpPr>
            <p:nvPr/>
          </p:nvGrpSpPr>
          <p:grpSpPr bwMode="auto">
            <a:xfrm>
              <a:off x="2178" y="1378"/>
              <a:ext cx="1766" cy="971"/>
              <a:chOff x="2178" y="1378"/>
              <a:chExt cx="1766" cy="971"/>
            </a:xfrm>
          </p:grpSpPr>
          <p:sp>
            <p:nvSpPr>
              <p:cNvPr id="159814" name="Line 30"/>
              <p:cNvSpPr>
                <a:spLocks noChangeShapeType="1"/>
              </p:cNvSpPr>
              <p:nvPr/>
            </p:nvSpPr>
            <p:spPr bwMode="auto">
              <a:xfrm flipV="1">
                <a:off x="2178" y="1644"/>
                <a:ext cx="1283" cy="70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5" name="Line 31"/>
              <p:cNvSpPr>
                <a:spLocks noChangeShapeType="1"/>
              </p:cNvSpPr>
              <p:nvPr/>
            </p:nvSpPr>
            <p:spPr bwMode="auto">
              <a:xfrm flipV="1">
                <a:off x="3412" y="1378"/>
                <a:ext cx="532" cy="293"/>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5" name="Group 32"/>
            <p:cNvGrpSpPr>
              <a:grpSpLocks/>
            </p:cNvGrpSpPr>
            <p:nvPr/>
          </p:nvGrpSpPr>
          <p:grpSpPr bwMode="auto">
            <a:xfrm>
              <a:off x="2178" y="1378"/>
              <a:ext cx="1766" cy="1728"/>
              <a:chOff x="2178" y="1378"/>
              <a:chExt cx="1766" cy="1728"/>
            </a:xfrm>
          </p:grpSpPr>
          <p:sp>
            <p:nvSpPr>
              <p:cNvPr id="159812" name="Line 33"/>
              <p:cNvSpPr>
                <a:spLocks noChangeShapeType="1"/>
              </p:cNvSpPr>
              <p:nvPr/>
            </p:nvSpPr>
            <p:spPr bwMode="auto">
              <a:xfrm flipV="1">
                <a:off x="2178" y="1851"/>
                <a:ext cx="1283" cy="1255"/>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3" name="Line 34"/>
              <p:cNvSpPr>
                <a:spLocks noChangeShapeType="1"/>
              </p:cNvSpPr>
              <p:nvPr/>
            </p:nvSpPr>
            <p:spPr bwMode="auto">
              <a:xfrm flipV="1">
                <a:off x="3412" y="1378"/>
                <a:ext cx="532" cy="521"/>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6" name="Group 35"/>
          <p:cNvGrpSpPr>
            <a:grpSpLocks/>
          </p:cNvGrpSpPr>
          <p:nvPr/>
        </p:nvGrpSpPr>
        <p:grpSpPr bwMode="auto">
          <a:xfrm>
            <a:off x="3457575" y="2827338"/>
            <a:ext cx="3263900" cy="1177925"/>
            <a:chOff x="2178" y="1781"/>
            <a:chExt cx="2056" cy="742"/>
          </a:xfrm>
        </p:grpSpPr>
        <p:sp>
          <p:nvSpPr>
            <p:cNvPr id="159798" name="Text Box 36"/>
            <p:cNvSpPr txBox="1">
              <a:spLocks noChangeArrowheads="1"/>
            </p:cNvSpPr>
            <p:nvPr/>
          </p:nvSpPr>
          <p:spPr bwMode="auto">
            <a:xfrm>
              <a:off x="3926" y="2063"/>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grpSp>
          <p:nvGrpSpPr>
            <p:cNvPr id="7" name="Group 37"/>
            <p:cNvGrpSpPr>
              <a:grpSpLocks/>
            </p:cNvGrpSpPr>
            <p:nvPr/>
          </p:nvGrpSpPr>
          <p:grpSpPr bwMode="auto">
            <a:xfrm>
              <a:off x="2178" y="2167"/>
              <a:ext cx="1766" cy="0"/>
              <a:chOff x="2178" y="2167"/>
              <a:chExt cx="1766" cy="0"/>
            </a:xfrm>
          </p:grpSpPr>
          <p:sp>
            <p:nvSpPr>
              <p:cNvPr id="159806" name="Line 38"/>
              <p:cNvSpPr>
                <a:spLocks noChangeShapeType="1"/>
              </p:cNvSpPr>
              <p:nvPr/>
            </p:nvSpPr>
            <p:spPr bwMode="auto">
              <a:xfrm>
                <a:off x="2178" y="2167"/>
                <a:ext cx="1283"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7" name="Line 39"/>
              <p:cNvSpPr>
                <a:spLocks noChangeShapeType="1"/>
              </p:cNvSpPr>
              <p:nvPr/>
            </p:nvSpPr>
            <p:spPr bwMode="auto">
              <a:xfrm>
                <a:off x="3412" y="2167"/>
                <a:ext cx="532" cy="0"/>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8" name="Group 40"/>
            <p:cNvGrpSpPr>
              <a:grpSpLocks/>
            </p:cNvGrpSpPr>
            <p:nvPr/>
          </p:nvGrpSpPr>
          <p:grpSpPr bwMode="auto">
            <a:xfrm>
              <a:off x="2178" y="1781"/>
              <a:ext cx="1766" cy="386"/>
              <a:chOff x="2178" y="1781"/>
              <a:chExt cx="1766" cy="386"/>
            </a:xfrm>
          </p:grpSpPr>
          <p:sp>
            <p:nvSpPr>
              <p:cNvPr id="159804" name="Line 41"/>
              <p:cNvSpPr>
                <a:spLocks noChangeShapeType="1"/>
              </p:cNvSpPr>
              <p:nvPr/>
            </p:nvSpPr>
            <p:spPr bwMode="auto">
              <a:xfrm>
                <a:off x="2178" y="1781"/>
                <a:ext cx="1283" cy="280"/>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5" name="Line 42"/>
              <p:cNvSpPr>
                <a:spLocks noChangeShapeType="1"/>
              </p:cNvSpPr>
              <p:nvPr/>
            </p:nvSpPr>
            <p:spPr bwMode="auto">
              <a:xfrm>
                <a:off x="3412" y="2050"/>
                <a:ext cx="532" cy="117"/>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9" name="Group 43"/>
            <p:cNvGrpSpPr>
              <a:grpSpLocks/>
            </p:cNvGrpSpPr>
            <p:nvPr/>
          </p:nvGrpSpPr>
          <p:grpSpPr bwMode="auto">
            <a:xfrm>
              <a:off x="2178" y="2167"/>
              <a:ext cx="1766" cy="356"/>
              <a:chOff x="2178" y="2167"/>
              <a:chExt cx="1766" cy="356"/>
            </a:xfrm>
          </p:grpSpPr>
          <p:sp>
            <p:nvSpPr>
              <p:cNvPr id="159802" name="Line 44"/>
              <p:cNvSpPr>
                <a:spLocks noChangeShapeType="1"/>
              </p:cNvSpPr>
              <p:nvPr/>
            </p:nvSpPr>
            <p:spPr bwMode="auto">
              <a:xfrm flipV="1">
                <a:off x="2178" y="2264"/>
                <a:ext cx="1283" cy="259"/>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3" name="Line 45"/>
              <p:cNvSpPr>
                <a:spLocks noChangeShapeType="1"/>
              </p:cNvSpPr>
              <p:nvPr/>
            </p:nvSpPr>
            <p:spPr bwMode="auto">
              <a:xfrm flipV="1">
                <a:off x="3412" y="2167"/>
                <a:ext cx="532" cy="107"/>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10" name="Group 46"/>
          <p:cNvGrpSpPr>
            <a:grpSpLocks/>
          </p:cNvGrpSpPr>
          <p:nvPr/>
        </p:nvGrpSpPr>
        <p:grpSpPr bwMode="auto">
          <a:xfrm>
            <a:off x="3457575" y="1905000"/>
            <a:ext cx="3263900" cy="2982913"/>
            <a:chOff x="2178" y="1200"/>
            <a:chExt cx="2056" cy="1879"/>
          </a:xfrm>
        </p:grpSpPr>
        <p:sp>
          <p:nvSpPr>
            <p:cNvPr id="159788" name="Text Box 47"/>
            <p:cNvSpPr txBox="1">
              <a:spLocks noChangeArrowheads="1"/>
            </p:cNvSpPr>
            <p:nvPr/>
          </p:nvSpPr>
          <p:spPr bwMode="auto">
            <a:xfrm>
              <a:off x="3926" y="2848"/>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grpSp>
          <p:nvGrpSpPr>
            <p:cNvPr id="11" name="Group 48"/>
            <p:cNvGrpSpPr>
              <a:grpSpLocks/>
            </p:cNvGrpSpPr>
            <p:nvPr/>
          </p:nvGrpSpPr>
          <p:grpSpPr bwMode="auto">
            <a:xfrm>
              <a:off x="2178" y="1200"/>
              <a:ext cx="1766" cy="1758"/>
              <a:chOff x="2178" y="1200"/>
              <a:chExt cx="1766" cy="1758"/>
            </a:xfrm>
          </p:grpSpPr>
          <p:sp>
            <p:nvSpPr>
              <p:cNvPr id="159796" name="Line 49"/>
              <p:cNvSpPr>
                <a:spLocks noChangeShapeType="1"/>
              </p:cNvSpPr>
              <p:nvPr/>
            </p:nvSpPr>
            <p:spPr bwMode="auto">
              <a:xfrm>
                <a:off x="2178" y="1200"/>
                <a:ext cx="1283" cy="1277"/>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7" name="Line 50"/>
              <p:cNvSpPr>
                <a:spLocks noChangeShapeType="1"/>
              </p:cNvSpPr>
              <p:nvPr/>
            </p:nvSpPr>
            <p:spPr bwMode="auto">
              <a:xfrm>
                <a:off x="3412" y="2428"/>
                <a:ext cx="532" cy="530"/>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2" name="Group 51"/>
            <p:cNvGrpSpPr>
              <a:grpSpLocks/>
            </p:cNvGrpSpPr>
            <p:nvPr/>
          </p:nvGrpSpPr>
          <p:grpSpPr bwMode="auto">
            <a:xfrm>
              <a:off x="2178" y="1586"/>
              <a:ext cx="1766" cy="1372"/>
              <a:chOff x="2178" y="1586"/>
              <a:chExt cx="1766" cy="1372"/>
            </a:xfrm>
          </p:grpSpPr>
          <p:sp>
            <p:nvSpPr>
              <p:cNvPr id="159794" name="Line 52"/>
              <p:cNvSpPr>
                <a:spLocks noChangeShapeType="1"/>
              </p:cNvSpPr>
              <p:nvPr/>
            </p:nvSpPr>
            <p:spPr bwMode="auto">
              <a:xfrm>
                <a:off x="2178" y="1586"/>
                <a:ext cx="1283" cy="997"/>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5" name="Line 53"/>
              <p:cNvSpPr>
                <a:spLocks noChangeShapeType="1"/>
              </p:cNvSpPr>
              <p:nvPr/>
            </p:nvSpPr>
            <p:spPr bwMode="auto">
              <a:xfrm>
                <a:off x="3412" y="2545"/>
                <a:ext cx="532" cy="413"/>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3" name="Group 54"/>
            <p:cNvGrpSpPr>
              <a:grpSpLocks/>
            </p:cNvGrpSpPr>
            <p:nvPr/>
          </p:nvGrpSpPr>
          <p:grpSpPr bwMode="auto">
            <a:xfrm>
              <a:off x="2178" y="1957"/>
              <a:ext cx="1766" cy="1001"/>
              <a:chOff x="2178" y="1957"/>
              <a:chExt cx="1766" cy="1001"/>
            </a:xfrm>
          </p:grpSpPr>
          <p:sp>
            <p:nvSpPr>
              <p:cNvPr id="159792" name="Line 55"/>
              <p:cNvSpPr>
                <a:spLocks noChangeShapeType="1"/>
              </p:cNvSpPr>
              <p:nvPr/>
            </p:nvSpPr>
            <p:spPr bwMode="auto">
              <a:xfrm>
                <a:off x="2178" y="1957"/>
                <a:ext cx="1283" cy="727"/>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3" name="Line 56"/>
              <p:cNvSpPr>
                <a:spLocks noChangeShapeType="1"/>
              </p:cNvSpPr>
              <p:nvPr/>
            </p:nvSpPr>
            <p:spPr bwMode="auto">
              <a:xfrm>
                <a:off x="3412" y="2656"/>
                <a:ext cx="532" cy="302"/>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sp>
        <p:nvSpPr>
          <p:cNvPr id="159770" name="Text Box 58"/>
          <p:cNvSpPr txBox="1">
            <a:spLocks noChangeArrowheads="1"/>
          </p:cNvSpPr>
          <p:nvPr/>
        </p:nvSpPr>
        <p:spPr bwMode="auto">
          <a:xfrm>
            <a:off x="4456113" y="5375275"/>
            <a:ext cx="385762"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FFFFFF"/>
                </a:solidFill>
                <a:latin typeface="Times New Roman" pitchFamily="18" charset="0"/>
                <a:ea typeface="+mn-ea"/>
                <a:cs typeface="+mn-cs"/>
              </a:rPr>
              <a:t>t</a:t>
            </a:r>
            <a:r>
              <a:rPr lang="en-US" sz="2000" i="1" kern="1200" baseline="-25000">
                <a:solidFill>
                  <a:srgbClr val="FFFFFF"/>
                </a:solidFill>
                <a:latin typeface="Times New Roman" pitchFamily="18" charset="0"/>
                <a:ea typeface="+mn-ea"/>
                <a:cs typeface="+mn-cs"/>
              </a:rPr>
              <a:t>R</a:t>
            </a:r>
            <a:endParaRPr lang="en-US" sz="2000" i="1" kern="1200">
              <a:solidFill>
                <a:srgbClr val="FFFFFF"/>
              </a:solidFill>
              <a:latin typeface="Times New Roman" pitchFamily="18" charset="0"/>
              <a:ea typeface="+mn-ea"/>
              <a:cs typeface="+mn-cs"/>
            </a:endParaRPr>
          </a:p>
        </p:txBody>
      </p:sp>
      <p:sp>
        <p:nvSpPr>
          <p:cNvPr id="159771" name="Text Box 59"/>
          <p:cNvSpPr txBox="1">
            <a:spLocks noChangeArrowheads="1"/>
          </p:cNvSpPr>
          <p:nvPr/>
        </p:nvSpPr>
        <p:spPr bwMode="auto">
          <a:xfrm>
            <a:off x="2574925" y="1201738"/>
            <a:ext cx="1787525" cy="519112"/>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800" kern="1200">
                <a:solidFill>
                  <a:srgbClr val="FFFFFF"/>
                </a:solidFill>
                <a:latin typeface="Arial" pitchFamily="34" charset="0"/>
                <a:ea typeface="+mn-ea"/>
                <a:cs typeface="+mn-cs"/>
              </a:rPr>
              <a:t>Lens </a:t>
            </a:r>
            <a:r>
              <a:rPr lang="en-US" sz="2800" i="1" kern="1200">
                <a:solidFill>
                  <a:srgbClr val="FFFFFF"/>
                </a:solidFill>
                <a:latin typeface="Times New Roman" pitchFamily="18" charset="0"/>
                <a:ea typeface="+mn-ea"/>
                <a:cs typeface="+mn-cs"/>
              </a:rPr>
              <a:t>L</a:t>
            </a:r>
            <a:r>
              <a:rPr lang="en-US" sz="2800" i="1" kern="1200" baseline="-25000">
                <a:solidFill>
                  <a:srgbClr val="FFFFFF"/>
                </a:solidFill>
                <a:latin typeface="Times New Roman" pitchFamily="18" charset="0"/>
                <a:ea typeface="+mn-ea"/>
                <a:cs typeface="+mn-cs"/>
              </a:rPr>
              <a:t>2</a:t>
            </a:r>
          </a:p>
        </p:txBody>
      </p:sp>
      <p:grpSp>
        <p:nvGrpSpPr>
          <p:cNvPr id="14" name="Group 60"/>
          <p:cNvGrpSpPr>
            <a:grpSpLocks/>
          </p:cNvGrpSpPr>
          <p:nvPr/>
        </p:nvGrpSpPr>
        <p:grpSpPr bwMode="auto">
          <a:xfrm flipV="1">
            <a:off x="117475" y="2084388"/>
            <a:ext cx="1452563" cy="2952750"/>
            <a:chOff x="74" y="1144"/>
            <a:chExt cx="915" cy="1860"/>
          </a:xfrm>
        </p:grpSpPr>
        <p:sp>
          <p:nvSpPr>
            <p:cNvPr id="159781" name="Freeform 61"/>
            <p:cNvSpPr>
              <a:spLocks/>
            </p:cNvSpPr>
            <p:nvPr/>
          </p:nvSpPr>
          <p:spPr bwMode="auto">
            <a:xfrm>
              <a:off x="167" y="1579"/>
              <a:ext cx="491" cy="1168"/>
            </a:xfrm>
            <a:custGeom>
              <a:avLst/>
              <a:gdLst>
                <a:gd name="T0" fmla="*/ 491 w 491"/>
                <a:gd name="T1" fmla="*/ 1040 h 1189"/>
                <a:gd name="T2" fmla="*/ 213 w 491"/>
                <a:gd name="T3" fmla="*/ 1032 h 1189"/>
                <a:gd name="T4" fmla="*/ 125 w 491"/>
                <a:gd name="T5" fmla="*/ 941 h 1189"/>
                <a:gd name="T6" fmla="*/ 121 w 491"/>
                <a:gd name="T7" fmla="*/ 792 h 1189"/>
                <a:gd name="T8" fmla="*/ 207 w 491"/>
                <a:gd name="T9" fmla="*/ 671 h 1189"/>
                <a:gd name="T10" fmla="*/ 290 w 491"/>
                <a:gd name="T11" fmla="*/ 542 h 1189"/>
                <a:gd name="T12" fmla="*/ 169 w 491"/>
                <a:gd name="T13" fmla="*/ 375 h 1189"/>
                <a:gd name="T14" fmla="*/ 69 w 491"/>
                <a:gd name="T15" fmla="*/ 250 h 1189"/>
                <a:gd name="T16" fmla="*/ 5 w 491"/>
                <a:gd name="T17" fmla="*/ 102 h 1189"/>
                <a:gd name="T18" fmla="*/ 101 w 491"/>
                <a:gd name="T19" fmla="*/ 18 h 1189"/>
                <a:gd name="T20" fmla="*/ 489 w 491"/>
                <a:gd name="T21" fmla="*/ 6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1"/>
                <a:gd name="T34" fmla="*/ 0 h 1189"/>
                <a:gd name="T35" fmla="*/ 491 w 491"/>
                <a:gd name="T36" fmla="*/ 1189 h 1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1" h="1189">
                  <a:moveTo>
                    <a:pt x="491" y="1178"/>
                  </a:moveTo>
                  <a:cubicBezTo>
                    <a:pt x="445" y="1176"/>
                    <a:pt x="274" y="1189"/>
                    <a:pt x="213" y="1170"/>
                  </a:cubicBezTo>
                  <a:cubicBezTo>
                    <a:pt x="152" y="1151"/>
                    <a:pt x="140" y="1111"/>
                    <a:pt x="125" y="1066"/>
                  </a:cubicBezTo>
                  <a:cubicBezTo>
                    <a:pt x="110" y="1021"/>
                    <a:pt x="107" y="949"/>
                    <a:pt x="121" y="898"/>
                  </a:cubicBezTo>
                  <a:cubicBezTo>
                    <a:pt x="135" y="847"/>
                    <a:pt x="179" y="807"/>
                    <a:pt x="207" y="760"/>
                  </a:cubicBezTo>
                  <a:cubicBezTo>
                    <a:pt x="235" y="713"/>
                    <a:pt x="296" y="670"/>
                    <a:pt x="290" y="614"/>
                  </a:cubicBezTo>
                  <a:cubicBezTo>
                    <a:pt x="284" y="558"/>
                    <a:pt x="206" y="479"/>
                    <a:pt x="169" y="424"/>
                  </a:cubicBezTo>
                  <a:cubicBezTo>
                    <a:pt x="132" y="369"/>
                    <a:pt x="96" y="335"/>
                    <a:pt x="69" y="284"/>
                  </a:cubicBezTo>
                  <a:cubicBezTo>
                    <a:pt x="42" y="233"/>
                    <a:pt x="0" y="160"/>
                    <a:pt x="5" y="116"/>
                  </a:cubicBezTo>
                  <a:cubicBezTo>
                    <a:pt x="10" y="72"/>
                    <a:pt x="20" y="36"/>
                    <a:pt x="101" y="18"/>
                  </a:cubicBezTo>
                  <a:cubicBezTo>
                    <a:pt x="182" y="0"/>
                    <a:pt x="408" y="8"/>
                    <a:pt x="489" y="6"/>
                  </a:cubicBezTo>
                </a:path>
              </a:pathLst>
            </a:custGeom>
            <a:solidFill>
              <a:schemeClr val="tx1"/>
            </a:solidFill>
            <a:ln w="19050">
              <a:solidFill>
                <a:schemeClr val="tx1"/>
              </a:solidFill>
              <a:round/>
              <a:headEnd/>
              <a:tailEnd/>
            </a:ln>
          </p:spPr>
          <p:txBody>
            <a:bodyP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82" name="Line 62"/>
            <p:cNvSpPr>
              <a:spLocks noChangeShapeType="1"/>
            </p:cNvSpPr>
            <p:nvPr/>
          </p:nvSpPr>
          <p:spPr bwMode="auto">
            <a:xfrm flipV="1">
              <a:off x="654" y="1394"/>
              <a:ext cx="0" cy="1347"/>
            </a:xfrm>
            <a:prstGeom prst="line">
              <a:avLst/>
            </a:prstGeom>
            <a:noFill/>
            <a:ln w="12700">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3" name="Text Box 63"/>
            <p:cNvSpPr txBox="1">
              <a:spLocks noChangeArrowheads="1"/>
            </p:cNvSpPr>
            <p:nvPr/>
          </p:nvSpPr>
          <p:spPr bwMode="auto">
            <a:xfrm>
              <a:off x="558" y="1144"/>
              <a:ext cx="212" cy="288"/>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808080"/>
                  </a:solidFill>
                  <a:latin typeface="Times New Roman" pitchFamily="18" charset="0"/>
                  <a:ea typeface="+mn-ea"/>
                  <a:cs typeface="+mn-cs"/>
                </a:rPr>
                <a:t>x</a:t>
              </a:r>
            </a:p>
          </p:txBody>
        </p:sp>
        <p:sp>
          <p:nvSpPr>
            <p:cNvPr id="159784" name="Line 64"/>
            <p:cNvSpPr>
              <a:spLocks noChangeShapeType="1"/>
            </p:cNvSpPr>
            <p:nvPr/>
          </p:nvSpPr>
          <p:spPr bwMode="auto">
            <a:xfrm flipH="1">
              <a:off x="74" y="2741"/>
              <a:ext cx="580" cy="0"/>
            </a:xfrm>
            <a:prstGeom prst="line">
              <a:avLst/>
            </a:prstGeom>
            <a:noFill/>
            <a:ln w="12700">
              <a:solidFill>
                <a:srgbClr val="80808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5" name="Line 65"/>
            <p:cNvSpPr>
              <a:spLocks noChangeShapeType="1"/>
            </p:cNvSpPr>
            <p:nvPr/>
          </p:nvSpPr>
          <p:spPr bwMode="auto">
            <a:xfrm>
              <a:off x="654" y="2741"/>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6" name="Line 66"/>
            <p:cNvSpPr>
              <a:spLocks noChangeShapeType="1"/>
            </p:cNvSpPr>
            <p:nvPr/>
          </p:nvSpPr>
          <p:spPr bwMode="auto">
            <a:xfrm>
              <a:off x="654" y="1579"/>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7" name="Text Box 67"/>
            <p:cNvSpPr txBox="1">
              <a:spLocks noChangeArrowheads="1"/>
            </p:cNvSpPr>
            <p:nvPr/>
          </p:nvSpPr>
          <p:spPr bwMode="auto">
            <a:xfrm>
              <a:off x="242" y="2716"/>
              <a:ext cx="267" cy="28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i="1" kern="1200">
                  <a:solidFill>
                    <a:srgbClr val="808080"/>
                  </a:solidFill>
                  <a:latin typeface="Times New Roman" pitchFamily="18" charset="0"/>
                  <a:ea typeface="+mn-ea"/>
                  <a:cs typeface="+mn-cs"/>
                </a:rPr>
                <a:t>I</a:t>
              </a:r>
            </a:p>
          </p:txBody>
        </p:sp>
      </p:grpSp>
      <p:sp>
        <p:nvSpPr>
          <p:cNvPr id="159773" name="Line 68"/>
          <p:cNvSpPr>
            <a:spLocks noChangeShapeType="1"/>
          </p:cNvSpPr>
          <p:nvPr/>
        </p:nvSpPr>
        <p:spPr bwMode="auto">
          <a:xfrm flipV="1">
            <a:off x="6692900" y="2660650"/>
            <a:ext cx="0" cy="1385888"/>
          </a:xfrm>
          <a:prstGeom prst="line">
            <a:avLst/>
          </a:prstGeom>
          <a:noFill/>
          <a:ln w="28575">
            <a:solidFill>
              <a:schemeClr val="tx1"/>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4" name="Text Box 69"/>
          <p:cNvSpPr txBox="1">
            <a:spLocks noChangeArrowheads="1"/>
          </p:cNvSpPr>
          <p:nvPr/>
        </p:nvSpPr>
        <p:spPr bwMode="auto">
          <a:xfrm>
            <a:off x="6692900" y="3125788"/>
            <a:ext cx="336550" cy="457200"/>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FFFFFF"/>
                </a:solidFill>
                <a:latin typeface="Times New Roman" pitchFamily="18" charset="0"/>
                <a:ea typeface="+mn-ea"/>
                <a:cs typeface="+mn-cs"/>
              </a:rPr>
              <a:t>x</a:t>
            </a:r>
          </a:p>
        </p:txBody>
      </p:sp>
      <p:sp>
        <p:nvSpPr>
          <p:cNvPr id="159775" name="Line 70"/>
          <p:cNvSpPr>
            <a:spLocks noChangeShapeType="1"/>
          </p:cNvSpPr>
          <p:nvPr/>
        </p:nvSpPr>
        <p:spPr bwMode="auto">
          <a:xfrm>
            <a:off x="1552575" y="4795838"/>
            <a:ext cx="0" cy="1014412"/>
          </a:xfrm>
          <a:prstGeom prst="line">
            <a:avLst/>
          </a:prstGeom>
          <a:noFill/>
          <a:ln w="9525">
            <a:solidFill>
              <a:srgbClr val="808080"/>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6" name="Line 71"/>
          <p:cNvSpPr>
            <a:spLocks noChangeShapeType="1"/>
          </p:cNvSpPr>
          <p:nvPr/>
        </p:nvSpPr>
        <p:spPr bwMode="auto">
          <a:xfrm>
            <a:off x="1552575" y="5795963"/>
            <a:ext cx="1905000" cy="0"/>
          </a:xfrm>
          <a:prstGeom prst="line">
            <a:avLst/>
          </a:prstGeom>
          <a:noFill/>
          <a:ln w="9525">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7" name="Text Box 72"/>
          <p:cNvSpPr txBox="1">
            <a:spLocks noChangeArrowheads="1"/>
          </p:cNvSpPr>
          <p:nvPr/>
        </p:nvSpPr>
        <p:spPr bwMode="auto">
          <a:xfrm>
            <a:off x="3429000" y="5597525"/>
            <a:ext cx="336550"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808080"/>
                </a:solidFill>
                <a:latin typeface="Times New Roman" pitchFamily="18" charset="0"/>
                <a:ea typeface="+mn-ea"/>
                <a:cs typeface="+mn-cs"/>
              </a:rPr>
              <a:t>t</a:t>
            </a:r>
          </a:p>
        </p:txBody>
      </p:sp>
      <p:sp>
        <p:nvSpPr>
          <p:cNvPr id="159778" name="Line 73"/>
          <p:cNvSpPr>
            <a:spLocks noChangeShapeType="1"/>
          </p:cNvSpPr>
          <p:nvPr/>
        </p:nvSpPr>
        <p:spPr bwMode="auto">
          <a:xfrm>
            <a:off x="6261100" y="1624013"/>
            <a:ext cx="0" cy="3609975"/>
          </a:xfrm>
          <a:prstGeom prst="line">
            <a:avLst/>
          </a:prstGeom>
          <a:noFill/>
          <a:ln w="9525">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9" name="Line 57"/>
          <p:cNvSpPr>
            <a:spLocks noChangeShapeType="1"/>
          </p:cNvSpPr>
          <p:nvPr/>
        </p:nvSpPr>
        <p:spPr bwMode="auto">
          <a:xfrm>
            <a:off x="4645025" y="1431925"/>
            <a:ext cx="3175" cy="3994150"/>
          </a:xfrm>
          <a:prstGeom prst="line">
            <a:avLst/>
          </a:prstGeom>
          <a:noFill/>
          <a:ln w="38100">
            <a:solidFill>
              <a:schemeClr val="folHlink"/>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0" name="Text Box 81"/>
          <p:cNvSpPr txBox="1">
            <a:spLocks noChangeArrowheads="1"/>
          </p:cNvSpPr>
          <p:nvPr/>
        </p:nvSpPr>
        <p:spPr bwMode="auto">
          <a:xfrm>
            <a:off x="6067425" y="5272088"/>
            <a:ext cx="38576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FFFFFF"/>
                </a:solidFill>
                <a:latin typeface="Times New Roman" pitchFamily="18" charset="0"/>
                <a:ea typeface="+mn-ea"/>
                <a:cs typeface="+mn-cs"/>
              </a:rPr>
              <a:t>t</a:t>
            </a:r>
            <a:r>
              <a:rPr lang="en-US" sz="2000" i="1" kern="1200" baseline="-25000">
                <a:solidFill>
                  <a:srgbClr val="FFFFFF"/>
                </a:solidFill>
                <a:latin typeface="Times New Roman" pitchFamily="18" charset="0"/>
                <a:ea typeface="+mn-ea"/>
                <a:cs typeface="+mn-cs"/>
              </a:rPr>
              <a:t>S</a:t>
            </a:r>
            <a:endParaRPr lang="en-US" sz="2000" i="1" kern="1200">
              <a:solidFill>
                <a:srgbClr val="FFFFFF"/>
              </a:solidFill>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Oval 2"/>
          <p:cNvSpPr>
            <a:spLocks noChangeArrowheads="1"/>
          </p:cNvSpPr>
          <p:nvPr/>
        </p:nvSpPr>
        <p:spPr bwMode="auto">
          <a:xfrm>
            <a:off x="3343275" y="1733550"/>
            <a:ext cx="227013" cy="3346450"/>
          </a:xfrm>
          <a:prstGeom prst="ellipse">
            <a:avLst/>
          </a:prstGeom>
          <a:solidFill>
            <a:srgbClr val="031E2D"/>
          </a:solidFill>
          <a:ln w="12700">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47" name="Line 3"/>
          <p:cNvSpPr>
            <a:spLocks noChangeShapeType="1"/>
          </p:cNvSpPr>
          <p:nvPr/>
        </p:nvSpPr>
        <p:spPr bwMode="auto">
          <a:xfrm>
            <a:off x="3459163" y="1733550"/>
            <a:ext cx="0" cy="3346450"/>
          </a:xfrm>
          <a:prstGeom prst="line">
            <a:avLst/>
          </a:prstGeom>
          <a:noFill/>
          <a:ln w="12700">
            <a:solidFill>
              <a:schemeClr val="tx1"/>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48" name="Line 4"/>
          <p:cNvSpPr>
            <a:spLocks noChangeShapeType="1"/>
          </p:cNvSpPr>
          <p:nvPr/>
        </p:nvSpPr>
        <p:spPr bwMode="auto">
          <a:xfrm>
            <a:off x="1552575" y="2062163"/>
            <a:ext cx="0" cy="2733675"/>
          </a:xfrm>
          <a:prstGeom prst="line">
            <a:avLst/>
          </a:prstGeom>
          <a:noFill/>
          <a:ln w="1905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49" name="Text Box 5"/>
          <p:cNvSpPr txBox="1">
            <a:spLocks noChangeArrowheads="1"/>
          </p:cNvSpPr>
          <p:nvPr/>
        </p:nvSpPr>
        <p:spPr bwMode="auto">
          <a:xfrm>
            <a:off x="1231900" y="220027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sp>
        <p:nvSpPr>
          <p:cNvPr id="159750" name="Text Box 6"/>
          <p:cNvSpPr txBox="1">
            <a:spLocks noChangeArrowheads="1"/>
          </p:cNvSpPr>
          <p:nvPr/>
        </p:nvSpPr>
        <p:spPr bwMode="auto">
          <a:xfrm>
            <a:off x="1230313" y="312102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sp>
        <p:nvSpPr>
          <p:cNvPr id="159751" name="Text Box 7"/>
          <p:cNvSpPr txBox="1">
            <a:spLocks noChangeArrowheads="1"/>
          </p:cNvSpPr>
          <p:nvPr/>
        </p:nvSpPr>
        <p:spPr bwMode="auto">
          <a:xfrm>
            <a:off x="1230313" y="4043363"/>
            <a:ext cx="4889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sp>
        <p:nvSpPr>
          <p:cNvPr id="159752" name="Line 8"/>
          <p:cNvSpPr>
            <a:spLocks noChangeShapeType="1"/>
          </p:cNvSpPr>
          <p:nvPr/>
        </p:nvSpPr>
        <p:spPr bwMode="auto">
          <a:xfrm>
            <a:off x="1552575" y="2517775"/>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3" name="Line 9"/>
          <p:cNvSpPr>
            <a:spLocks noChangeShapeType="1"/>
          </p:cNvSpPr>
          <p:nvPr/>
        </p:nvSpPr>
        <p:spPr bwMode="auto">
          <a:xfrm flipV="1">
            <a:off x="1552575" y="1905000"/>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4" name="Line 10"/>
          <p:cNvSpPr>
            <a:spLocks noChangeShapeType="1"/>
          </p:cNvSpPr>
          <p:nvPr/>
        </p:nvSpPr>
        <p:spPr bwMode="auto">
          <a:xfrm>
            <a:off x="1552575" y="2528888"/>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5" name="Line 11"/>
          <p:cNvSpPr>
            <a:spLocks noChangeShapeType="1"/>
          </p:cNvSpPr>
          <p:nvPr/>
        </p:nvSpPr>
        <p:spPr bwMode="auto">
          <a:xfrm>
            <a:off x="1552575" y="34401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6" name="Line 12"/>
          <p:cNvSpPr>
            <a:spLocks noChangeShapeType="1"/>
          </p:cNvSpPr>
          <p:nvPr/>
        </p:nvSpPr>
        <p:spPr bwMode="auto">
          <a:xfrm flipV="1">
            <a:off x="1552575" y="28273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7" name="Line 13"/>
          <p:cNvSpPr>
            <a:spLocks noChangeShapeType="1"/>
          </p:cNvSpPr>
          <p:nvPr/>
        </p:nvSpPr>
        <p:spPr bwMode="auto">
          <a:xfrm>
            <a:off x="1552575" y="34512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8" name="Arc 14"/>
          <p:cNvSpPr>
            <a:spLocks/>
          </p:cNvSpPr>
          <p:nvPr/>
        </p:nvSpPr>
        <p:spPr bwMode="auto">
          <a:xfrm>
            <a:off x="2003425" y="3255963"/>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59" name="Arc 15"/>
          <p:cNvSpPr>
            <a:spLocks/>
          </p:cNvSpPr>
          <p:nvPr/>
        </p:nvSpPr>
        <p:spPr bwMode="auto">
          <a:xfrm>
            <a:off x="2003425" y="2332038"/>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60" name="Line 16"/>
          <p:cNvSpPr>
            <a:spLocks noChangeShapeType="1"/>
          </p:cNvSpPr>
          <p:nvPr/>
        </p:nvSpPr>
        <p:spPr bwMode="auto">
          <a:xfrm>
            <a:off x="1552575" y="43418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1" name="Line 17"/>
          <p:cNvSpPr>
            <a:spLocks noChangeShapeType="1"/>
          </p:cNvSpPr>
          <p:nvPr/>
        </p:nvSpPr>
        <p:spPr bwMode="auto">
          <a:xfrm flipV="1">
            <a:off x="1552575" y="37290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2" name="Line 18"/>
          <p:cNvSpPr>
            <a:spLocks noChangeShapeType="1"/>
          </p:cNvSpPr>
          <p:nvPr/>
        </p:nvSpPr>
        <p:spPr bwMode="auto">
          <a:xfrm>
            <a:off x="1552575" y="43529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3" name="Arc 19"/>
          <p:cNvSpPr>
            <a:spLocks/>
          </p:cNvSpPr>
          <p:nvPr/>
        </p:nvSpPr>
        <p:spPr bwMode="auto">
          <a:xfrm>
            <a:off x="2003425" y="4159250"/>
            <a:ext cx="228600" cy="366713"/>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64" name="Text Box 20"/>
          <p:cNvSpPr txBox="1">
            <a:spLocks noChangeArrowheads="1"/>
          </p:cNvSpPr>
          <p:nvPr/>
        </p:nvSpPr>
        <p:spPr bwMode="auto">
          <a:xfrm>
            <a:off x="2190750" y="4005263"/>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9765" name="Text Box 21"/>
          <p:cNvSpPr txBox="1">
            <a:spLocks noChangeArrowheads="1"/>
          </p:cNvSpPr>
          <p:nvPr/>
        </p:nvSpPr>
        <p:spPr bwMode="auto">
          <a:xfrm>
            <a:off x="2190750" y="310832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9766" name="Text Box 22"/>
          <p:cNvSpPr txBox="1">
            <a:spLocks noChangeArrowheads="1"/>
          </p:cNvSpPr>
          <p:nvPr/>
        </p:nvSpPr>
        <p:spPr bwMode="auto">
          <a:xfrm>
            <a:off x="2190750" y="218757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grpSp>
        <p:nvGrpSpPr>
          <p:cNvPr id="2" name="Group 24"/>
          <p:cNvGrpSpPr>
            <a:grpSpLocks/>
          </p:cNvGrpSpPr>
          <p:nvPr/>
        </p:nvGrpSpPr>
        <p:grpSpPr bwMode="auto">
          <a:xfrm>
            <a:off x="3457575" y="1987550"/>
            <a:ext cx="3265488" cy="2943225"/>
            <a:chOff x="2178" y="1252"/>
            <a:chExt cx="2057" cy="1854"/>
          </a:xfrm>
        </p:grpSpPr>
        <p:sp>
          <p:nvSpPr>
            <p:cNvPr id="159808" name="Text Box 25"/>
            <p:cNvSpPr txBox="1">
              <a:spLocks noChangeArrowheads="1"/>
            </p:cNvSpPr>
            <p:nvPr/>
          </p:nvSpPr>
          <p:spPr bwMode="auto">
            <a:xfrm>
              <a:off x="3927" y="1252"/>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grpSp>
          <p:nvGrpSpPr>
            <p:cNvPr id="3" name="Group 26"/>
            <p:cNvGrpSpPr>
              <a:grpSpLocks/>
            </p:cNvGrpSpPr>
            <p:nvPr/>
          </p:nvGrpSpPr>
          <p:grpSpPr bwMode="auto">
            <a:xfrm>
              <a:off x="2179" y="1379"/>
              <a:ext cx="1765" cy="1356"/>
              <a:chOff x="2179" y="1379"/>
              <a:chExt cx="1765" cy="1356"/>
            </a:xfrm>
          </p:grpSpPr>
          <p:sp>
            <p:nvSpPr>
              <p:cNvPr id="159816" name="Line 27"/>
              <p:cNvSpPr>
                <a:spLocks noChangeShapeType="1"/>
              </p:cNvSpPr>
              <p:nvPr/>
            </p:nvSpPr>
            <p:spPr bwMode="auto">
              <a:xfrm flipV="1">
                <a:off x="2179" y="1749"/>
                <a:ext cx="1282" cy="986"/>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7" name="Line 28"/>
              <p:cNvSpPr>
                <a:spLocks noChangeShapeType="1"/>
              </p:cNvSpPr>
              <p:nvPr/>
            </p:nvSpPr>
            <p:spPr bwMode="auto">
              <a:xfrm flipH="1">
                <a:off x="3412" y="1379"/>
                <a:ext cx="532" cy="406"/>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4" name="Group 29"/>
            <p:cNvGrpSpPr>
              <a:grpSpLocks/>
            </p:cNvGrpSpPr>
            <p:nvPr/>
          </p:nvGrpSpPr>
          <p:grpSpPr bwMode="auto">
            <a:xfrm>
              <a:off x="2178" y="1378"/>
              <a:ext cx="1766" cy="971"/>
              <a:chOff x="2178" y="1378"/>
              <a:chExt cx="1766" cy="971"/>
            </a:xfrm>
          </p:grpSpPr>
          <p:sp>
            <p:nvSpPr>
              <p:cNvPr id="159814" name="Line 30"/>
              <p:cNvSpPr>
                <a:spLocks noChangeShapeType="1"/>
              </p:cNvSpPr>
              <p:nvPr/>
            </p:nvSpPr>
            <p:spPr bwMode="auto">
              <a:xfrm flipV="1">
                <a:off x="2178" y="1644"/>
                <a:ext cx="1283" cy="70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5" name="Line 31"/>
              <p:cNvSpPr>
                <a:spLocks noChangeShapeType="1"/>
              </p:cNvSpPr>
              <p:nvPr/>
            </p:nvSpPr>
            <p:spPr bwMode="auto">
              <a:xfrm flipV="1">
                <a:off x="3412" y="1378"/>
                <a:ext cx="532" cy="293"/>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5" name="Group 32"/>
            <p:cNvGrpSpPr>
              <a:grpSpLocks/>
            </p:cNvGrpSpPr>
            <p:nvPr/>
          </p:nvGrpSpPr>
          <p:grpSpPr bwMode="auto">
            <a:xfrm>
              <a:off x="2178" y="1378"/>
              <a:ext cx="1766" cy="1728"/>
              <a:chOff x="2178" y="1378"/>
              <a:chExt cx="1766" cy="1728"/>
            </a:xfrm>
          </p:grpSpPr>
          <p:sp>
            <p:nvSpPr>
              <p:cNvPr id="159812" name="Line 33"/>
              <p:cNvSpPr>
                <a:spLocks noChangeShapeType="1"/>
              </p:cNvSpPr>
              <p:nvPr/>
            </p:nvSpPr>
            <p:spPr bwMode="auto">
              <a:xfrm flipV="1">
                <a:off x="2178" y="1851"/>
                <a:ext cx="1283" cy="1255"/>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3" name="Line 34"/>
              <p:cNvSpPr>
                <a:spLocks noChangeShapeType="1"/>
              </p:cNvSpPr>
              <p:nvPr/>
            </p:nvSpPr>
            <p:spPr bwMode="auto">
              <a:xfrm flipV="1">
                <a:off x="3412" y="1378"/>
                <a:ext cx="532" cy="521"/>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6" name="Group 35"/>
          <p:cNvGrpSpPr>
            <a:grpSpLocks/>
          </p:cNvGrpSpPr>
          <p:nvPr/>
        </p:nvGrpSpPr>
        <p:grpSpPr bwMode="auto">
          <a:xfrm>
            <a:off x="3457575" y="2827338"/>
            <a:ext cx="3263900" cy="1177925"/>
            <a:chOff x="2178" y="1781"/>
            <a:chExt cx="2056" cy="742"/>
          </a:xfrm>
        </p:grpSpPr>
        <p:sp>
          <p:nvSpPr>
            <p:cNvPr id="159798" name="Text Box 36"/>
            <p:cNvSpPr txBox="1">
              <a:spLocks noChangeArrowheads="1"/>
            </p:cNvSpPr>
            <p:nvPr/>
          </p:nvSpPr>
          <p:spPr bwMode="auto">
            <a:xfrm>
              <a:off x="3926" y="2063"/>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grpSp>
          <p:nvGrpSpPr>
            <p:cNvPr id="7" name="Group 37"/>
            <p:cNvGrpSpPr>
              <a:grpSpLocks/>
            </p:cNvGrpSpPr>
            <p:nvPr/>
          </p:nvGrpSpPr>
          <p:grpSpPr bwMode="auto">
            <a:xfrm>
              <a:off x="2178" y="2167"/>
              <a:ext cx="1766" cy="0"/>
              <a:chOff x="2178" y="2167"/>
              <a:chExt cx="1766" cy="0"/>
            </a:xfrm>
          </p:grpSpPr>
          <p:sp>
            <p:nvSpPr>
              <p:cNvPr id="159806" name="Line 38"/>
              <p:cNvSpPr>
                <a:spLocks noChangeShapeType="1"/>
              </p:cNvSpPr>
              <p:nvPr/>
            </p:nvSpPr>
            <p:spPr bwMode="auto">
              <a:xfrm>
                <a:off x="2178" y="2167"/>
                <a:ext cx="1283"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7" name="Line 39"/>
              <p:cNvSpPr>
                <a:spLocks noChangeShapeType="1"/>
              </p:cNvSpPr>
              <p:nvPr/>
            </p:nvSpPr>
            <p:spPr bwMode="auto">
              <a:xfrm>
                <a:off x="3412" y="2167"/>
                <a:ext cx="532" cy="0"/>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8" name="Group 40"/>
            <p:cNvGrpSpPr>
              <a:grpSpLocks/>
            </p:cNvGrpSpPr>
            <p:nvPr/>
          </p:nvGrpSpPr>
          <p:grpSpPr bwMode="auto">
            <a:xfrm>
              <a:off x="2178" y="1781"/>
              <a:ext cx="1766" cy="386"/>
              <a:chOff x="2178" y="1781"/>
              <a:chExt cx="1766" cy="386"/>
            </a:xfrm>
          </p:grpSpPr>
          <p:sp>
            <p:nvSpPr>
              <p:cNvPr id="159804" name="Line 41"/>
              <p:cNvSpPr>
                <a:spLocks noChangeShapeType="1"/>
              </p:cNvSpPr>
              <p:nvPr/>
            </p:nvSpPr>
            <p:spPr bwMode="auto">
              <a:xfrm>
                <a:off x="2178" y="1781"/>
                <a:ext cx="1283" cy="280"/>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5" name="Line 42"/>
              <p:cNvSpPr>
                <a:spLocks noChangeShapeType="1"/>
              </p:cNvSpPr>
              <p:nvPr/>
            </p:nvSpPr>
            <p:spPr bwMode="auto">
              <a:xfrm>
                <a:off x="3412" y="2050"/>
                <a:ext cx="532" cy="117"/>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9" name="Group 43"/>
            <p:cNvGrpSpPr>
              <a:grpSpLocks/>
            </p:cNvGrpSpPr>
            <p:nvPr/>
          </p:nvGrpSpPr>
          <p:grpSpPr bwMode="auto">
            <a:xfrm>
              <a:off x="2178" y="2167"/>
              <a:ext cx="1766" cy="356"/>
              <a:chOff x="2178" y="2167"/>
              <a:chExt cx="1766" cy="356"/>
            </a:xfrm>
          </p:grpSpPr>
          <p:sp>
            <p:nvSpPr>
              <p:cNvPr id="159802" name="Line 44"/>
              <p:cNvSpPr>
                <a:spLocks noChangeShapeType="1"/>
              </p:cNvSpPr>
              <p:nvPr/>
            </p:nvSpPr>
            <p:spPr bwMode="auto">
              <a:xfrm flipV="1">
                <a:off x="2178" y="2264"/>
                <a:ext cx="1283" cy="259"/>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3" name="Line 45"/>
              <p:cNvSpPr>
                <a:spLocks noChangeShapeType="1"/>
              </p:cNvSpPr>
              <p:nvPr/>
            </p:nvSpPr>
            <p:spPr bwMode="auto">
              <a:xfrm flipV="1">
                <a:off x="3412" y="2167"/>
                <a:ext cx="532" cy="107"/>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10" name="Group 46"/>
          <p:cNvGrpSpPr>
            <a:grpSpLocks/>
          </p:cNvGrpSpPr>
          <p:nvPr/>
        </p:nvGrpSpPr>
        <p:grpSpPr bwMode="auto">
          <a:xfrm>
            <a:off x="3457575" y="1905000"/>
            <a:ext cx="3263900" cy="2982913"/>
            <a:chOff x="2178" y="1200"/>
            <a:chExt cx="2056" cy="1879"/>
          </a:xfrm>
        </p:grpSpPr>
        <p:sp>
          <p:nvSpPr>
            <p:cNvPr id="159788" name="Text Box 47"/>
            <p:cNvSpPr txBox="1">
              <a:spLocks noChangeArrowheads="1"/>
            </p:cNvSpPr>
            <p:nvPr/>
          </p:nvSpPr>
          <p:spPr bwMode="auto">
            <a:xfrm>
              <a:off x="3926" y="2848"/>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grpSp>
          <p:nvGrpSpPr>
            <p:cNvPr id="11" name="Group 48"/>
            <p:cNvGrpSpPr>
              <a:grpSpLocks/>
            </p:cNvGrpSpPr>
            <p:nvPr/>
          </p:nvGrpSpPr>
          <p:grpSpPr bwMode="auto">
            <a:xfrm>
              <a:off x="2178" y="1200"/>
              <a:ext cx="1766" cy="1758"/>
              <a:chOff x="2178" y="1200"/>
              <a:chExt cx="1766" cy="1758"/>
            </a:xfrm>
          </p:grpSpPr>
          <p:sp>
            <p:nvSpPr>
              <p:cNvPr id="159796" name="Line 49"/>
              <p:cNvSpPr>
                <a:spLocks noChangeShapeType="1"/>
              </p:cNvSpPr>
              <p:nvPr/>
            </p:nvSpPr>
            <p:spPr bwMode="auto">
              <a:xfrm>
                <a:off x="2178" y="1200"/>
                <a:ext cx="1283" cy="1277"/>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7" name="Line 50"/>
              <p:cNvSpPr>
                <a:spLocks noChangeShapeType="1"/>
              </p:cNvSpPr>
              <p:nvPr/>
            </p:nvSpPr>
            <p:spPr bwMode="auto">
              <a:xfrm>
                <a:off x="3412" y="2428"/>
                <a:ext cx="532" cy="530"/>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2" name="Group 51"/>
            <p:cNvGrpSpPr>
              <a:grpSpLocks/>
            </p:cNvGrpSpPr>
            <p:nvPr/>
          </p:nvGrpSpPr>
          <p:grpSpPr bwMode="auto">
            <a:xfrm>
              <a:off x="2178" y="1586"/>
              <a:ext cx="1766" cy="1372"/>
              <a:chOff x="2178" y="1586"/>
              <a:chExt cx="1766" cy="1372"/>
            </a:xfrm>
          </p:grpSpPr>
          <p:sp>
            <p:nvSpPr>
              <p:cNvPr id="159794" name="Line 52"/>
              <p:cNvSpPr>
                <a:spLocks noChangeShapeType="1"/>
              </p:cNvSpPr>
              <p:nvPr/>
            </p:nvSpPr>
            <p:spPr bwMode="auto">
              <a:xfrm>
                <a:off x="2178" y="1586"/>
                <a:ext cx="1283" cy="997"/>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5" name="Line 53"/>
              <p:cNvSpPr>
                <a:spLocks noChangeShapeType="1"/>
              </p:cNvSpPr>
              <p:nvPr/>
            </p:nvSpPr>
            <p:spPr bwMode="auto">
              <a:xfrm>
                <a:off x="3412" y="2545"/>
                <a:ext cx="532" cy="413"/>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3" name="Group 54"/>
            <p:cNvGrpSpPr>
              <a:grpSpLocks/>
            </p:cNvGrpSpPr>
            <p:nvPr/>
          </p:nvGrpSpPr>
          <p:grpSpPr bwMode="auto">
            <a:xfrm>
              <a:off x="2178" y="1957"/>
              <a:ext cx="1766" cy="1001"/>
              <a:chOff x="2178" y="1957"/>
              <a:chExt cx="1766" cy="1001"/>
            </a:xfrm>
          </p:grpSpPr>
          <p:sp>
            <p:nvSpPr>
              <p:cNvPr id="159792" name="Line 55"/>
              <p:cNvSpPr>
                <a:spLocks noChangeShapeType="1"/>
              </p:cNvSpPr>
              <p:nvPr/>
            </p:nvSpPr>
            <p:spPr bwMode="auto">
              <a:xfrm>
                <a:off x="2178" y="1957"/>
                <a:ext cx="1283" cy="727"/>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3" name="Line 56"/>
              <p:cNvSpPr>
                <a:spLocks noChangeShapeType="1"/>
              </p:cNvSpPr>
              <p:nvPr/>
            </p:nvSpPr>
            <p:spPr bwMode="auto">
              <a:xfrm>
                <a:off x="3412" y="2656"/>
                <a:ext cx="532" cy="302"/>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sp>
        <p:nvSpPr>
          <p:cNvPr id="159770" name="Text Box 58"/>
          <p:cNvSpPr txBox="1">
            <a:spLocks noChangeArrowheads="1"/>
          </p:cNvSpPr>
          <p:nvPr/>
        </p:nvSpPr>
        <p:spPr bwMode="auto">
          <a:xfrm>
            <a:off x="4456113" y="5375275"/>
            <a:ext cx="385762"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FFFFFF"/>
                </a:solidFill>
                <a:latin typeface="Times New Roman" pitchFamily="18" charset="0"/>
                <a:ea typeface="+mn-ea"/>
                <a:cs typeface="+mn-cs"/>
              </a:rPr>
              <a:t>t</a:t>
            </a:r>
            <a:r>
              <a:rPr lang="en-US" sz="2000" i="1" kern="1200" baseline="-25000">
                <a:solidFill>
                  <a:srgbClr val="FFFFFF"/>
                </a:solidFill>
                <a:latin typeface="Times New Roman" pitchFamily="18" charset="0"/>
                <a:ea typeface="+mn-ea"/>
                <a:cs typeface="+mn-cs"/>
              </a:rPr>
              <a:t>R</a:t>
            </a:r>
            <a:endParaRPr lang="en-US" sz="2000" i="1" kern="1200">
              <a:solidFill>
                <a:srgbClr val="FFFFFF"/>
              </a:solidFill>
              <a:latin typeface="Times New Roman" pitchFamily="18" charset="0"/>
              <a:ea typeface="+mn-ea"/>
              <a:cs typeface="+mn-cs"/>
            </a:endParaRPr>
          </a:p>
        </p:txBody>
      </p:sp>
      <p:sp>
        <p:nvSpPr>
          <p:cNvPr id="159771" name="Text Box 59"/>
          <p:cNvSpPr txBox="1">
            <a:spLocks noChangeArrowheads="1"/>
          </p:cNvSpPr>
          <p:nvPr/>
        </p:nvSpPr>
        <p:spPr bwMode="auto">
          <a:xfrm>
            <a:off x="2574925" y="1201738"/>
            <a:ext cx="1787525" cy="519112"/>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800" kern="1200">
                <a:solidFill>
                  <a:srgbClr val="FFFFFF"/>
                </a:solidFill>
                <a:latin typeface="Arial" pitchFamily="34" charset="0"/>
                <a:ea typeface="+mn-ea"/>
                <a:cs typeface="+mn-cs"/>
              </a:rPr>
              <a:t>Lens </a:t>
            </a:r>
            <a:r>
              <a:rPr lang="en-US" sz="2800" i="1" kern="1200">
                <a:solidFill>
                  <a:srgbClr val="FFFFFF"/>
                </a:solidFill>
                <a:latin typeface="Times New Roman" pitchFamily="18" charset="0"/>
                <a:ea typeface="+mn-ea"/>
                <a:cs typeface="+mn-cs"/>
              </a:rPr>
              <a:t>L</a:t>
            </a:r>
            <a:r>
              <a:rPr lang="en-US" sz="2800" i="1" kern="1200" baseline="-25000">
                <a:solidFill>
                  <a:srgbClr val="FFFFFF"/>
                </a:solidFill>
                <a:latin typeface="Times New Roman" pitchFamily="18" charset="0"/>
                <a:ea typeface="+mn-ea"/>
                <a:cs typeface="+mn-cs"/>
              </a:rPr>
              <a:t>2</a:t>
            </a:r>
          </a:p>
        </p:txBody>
      </p:sp>
      <p:grpSp>
        <p:nvGrpSpPr>
          <p:cNvPr id="14" name="Group 60"/>
          <p:cNvGrpSpPr>
            <a:grpSpLocks/>
          </p:cNvGrpSpPr>
          <p:nvPr/>
        </p:nvGrpSpPr>
        <p:grpSpPr bwMode="auto">
          <a:xfrm flipV="1">
            <a:off x="117475" y="2084388"/>
            <a:ext cx="1452563" cy="2952750"/>
            <a:chOff x="74" y="1144"/>
            <a:chExt cx="915" cy="1860"/>
          </a:xfrm>
        </p:grpSpPr>
        <p:sp>
          <p:nvSpPr>
            <p:cNvPr id="159781" name="Freeform 61"/>
            <p:cNvSpPr>
              <a:spLocks/>
            </p:cNvSpPr>
            <p:nvPr/>
          </p:nvSpPr>
          <p:spPr bwMode="auto">
            <a:xfrm>
              <a:off x="167" y="1579"/>
              <a:ext cx="491" cy="1168"/>
            </a:xfrm>
            <a:custGeom>
              <a:avLst/>
              <a:gdLst>
                <a:gd name="T0" fmla="*/ 491 w 491"/>
                <a:gd name="T1" fmla="*/ 1040 h 1189"/>
                <a:gd name="T2" fmla="*/ 213 w 491"/>
                <a:gd name="T3" fmla="*/ 1032 h 1189"/>
                <a:gd name="T4" fmla="*/ 125 w 491"/>
                <a:gd name="T5" fmla="*/ 941 h 1189"/>
                <a:gd name="T6" fmla="*/ 121 w 491"/>
                <a:gd name="T7" fmla="*/ 792 h 1189"/>
                <a:gd name="T8" fmla="*/ 207 w 491"/>
                <a:gd name="T9" fmla="*/ 671 h 1189"/>
                <a:gd name="T10" fmla="*/ 290 w 491"/>
                <a:gd name="T11" fmla="*/ 542 h 1189"/>
                <a:gd name="T12" fmla="*/ 169 w 491"/>
                <a:gd name="T13" fmla="*/ 375 h 1189"/>
                <a:gd name="T14" fmla="*/ 69 w 491"/>
                <a:gd name="T15" fmla="*/ 250 h 1189"/>
                <a:gd name="T16" fmla="*/ 5 w 491"/>
                <a:gd name="T17" fmla="*/ 102 h 1189"/>
                <a:gd name="T18" fmla="*/ 101 w 491"/>
                <a:gd name="T19" fmla="*/ 18 h 1189"/>
                <a:gd name="T20" fmla="*/ 489 w 491"/>
                <a:gd name="T21" fmla="*/ 6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1"/>
                <a:gd name="T34" fmla="*/ 0 h 1189"/>
                <a:gd name="T35" fmla="*/ 491 w 491"/>
                <a:gd name="T36" fmla="*/ 1189 h 1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1" h="1189">
                  <a:moveTo>
                    <a:pt x="491" y="1178"/>
                  </a:moveTo>
                  <a:cubicBezTo>
                    <a:pt x="445" y="1176"/>
                    <a:pt x="274" y="1189"/>
                    <a:pt x="213" y="1170"/>
                  </a:cubicBezTo>
                  <a:cubicBezTo>
                    <a:pt x="152" y="1151"/>
                    <a:pt x="140" y="1111"/>
                    <a:pt x="125" y="1066"/>
                  </a:cubicBezTo>
                  <a:cubicBezTo>
                    <a:pt x="110" y="1021"/>
                    <a:pt x="107" y="949"/>
                    <a:pt x="121" y="898"/>
                  </a:cubicBezTo>
                  <a:cubicBezTo>
                    <a:pt x="135" y="847"/>
                    <a:pt x="179" y="807"/>
                    <a:pt x="207" y="760"/>
                  </a:cubicBezTo>
                  <a:cubicBezTo>
                    <a:pt x="235" y="713"/>
                    <a:pt x="296" y="670"/>
                    <a:pt x="290" y="614"/>
                  </a:cubicBezTo>
                  <a:cubicBezTo>
                    <a:pt x="284" y="558"/>
                    <a:pt x="206" y="479"/>
                    <a:pt x="169" y="424"/>
                  </a:cubicBezTo>
                  <a:cubicBezTo>
                    <a:pt x="132" y="369"/>
                    <a:pt x="96" y="335"/>
                    <a:pt x="69" y="284"/>
                  </a:cubicBezTo>
                  <a:cubicBezTo>
                    <a:pt x="42" y="233"/>
                    <a:pt x="0" y="160"/>
                    <a:pt x="5" y="116"/>
                  </a:cubicBezTo>
                  <a:cubicBezTo>
                    <a:pt x="10" y="72"/>
                    <a:pt x="20" y="36"/>
                    <a:pt x="101" y="18"/>
                  </a:cubicBezTo>
                  <a:cubicBezTo>
                    <a:pt x="182" y="0"/>
                    <a:pt x="408" y="8"/>
                    <a:pt x="489" y="6"/>
                  </a:cubicBezTo>
                </a:path>
              </a:pathLst>
            </a:custGeom>
            <a:solidFill>
              <a:schemeClr val="tx1"/>
            </a:solidFill>
            <a:ln w="19050">
              <a:solidFill>
                <a:schemeClr val="tx1"/>
              </a:solidFill>
              <a:round/>
              <a:headEnd/>
              <a:tailEnd/>
            </a:ln>
          </p:spPr>
          <p:txBody>
            <a:bodyP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82" name="Line 62"/>
            <p:cNvSpPr>
              <a:spLocks noChangeShapeType="1"/>
            </p:cNvSpPr>
            <p:nvPr/>
          </p:nvSpPr>
          <p:spPr bwMode="auto">
            <a:xfrm flipV="1">
              <a:off x="654" y="1394"/>
              <a:ext cx="0" cy="1347"/>
            </a:xfrm>
            <a:prstGeom prst="line">
              <a:avLst/>
            </a:prstGeom>
            <a:noFill/>
            <a:ln w="12700">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3" name="Text Box 63"/>
            <p:cNvSpPr txBox="1">
              <a:spLocks noChangeArrowheads="1"/>
            </p:cNvSpPr>
            <p:nvPr/>
          </p:nvSpPr>
          <p:spPr bwMode="auto">
            <a:xfrm>
              <a:off x="558" y="1144"/>
              <a:ext cx="212" cy="288"/>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808080"/>
                  </a:solidFill>
                  <a:latin typeface="Times New Roman" pitchFamily="18" charset="0"/>
                  <a:ea typeface="+mn-ea"/>
                  <a:cs typeface="+mn-cs"/>
                </a:rPr>
                <a:t>x</a:t>
              </a:r>
            </a:p>
          </p:txBody>
        </p:sp>
        <p:sp>
          <p:nvSpPr>
            <p:cNvPr id="159784" name="Line 64"/>
            <p:cNvSpPr>
              <a:spLocks noChangeShapeType="1"/>
            </p:cNvSpPr>
            <p:nvPr/>
          </p:nvSpPr>
          <p:spPr bwMode="auto">
            <a:xfrm flipH="1">
              <a:off x="74" y="2741"/>
              <a:ext cx="580" cy="0"/>
            </a:xfrm>
            <a:prstGeom prst="line">
              <a:avLst/>
            </a:prstGeom>
            <a:noFill/>
            <a:ln w="12700">
              <a:solidFill>
                <a:srgbClr val="80808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5" name="Line 65"/>
            <p:cNvSpPr>
              <a:spLocks noChangeShapeType="1"/>
            </p:cNvSpPr>
            <p:nvPr/>
          </p:nvSpPr>
          <p:spPr bwMode="auto">
            <a:xfrm>
              <a:off x="654" y="2741"/>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6" name="Line 66"/>
            <p:cNvSpPr>
              <a:spLocks noChangeShapeType="1"/>
            </p:cNvSpPr>
            <p:nvPr/>
          </p:nvSpPr>
          <p:spPr bwMode="auto">
            <a:xfrm>
              <a:off x="654" y="1579"/>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7" name="Text Box 67"/>
            <p:cNvSpPr txBox="1">
              <a:spLocks noChangeArrowheads="1"/>
            </p:cNvSpPr>
            <p:nvPr/>
          </p:nvSpPr>
          <p:spPr bwMode="auto">
            <a:xfrm>
              <a:off x="242" y="2716"/>
              <a:ext cx="267" cy="28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i="1" kern="1200">
                  <a:solidFill>
                    <a:srgbClr val="808080"/>
                  </a:solidFill>
                  <a:latin typeface="Times New Roman" pitchFamily="18" charset="0"/>
                  <a:ea typeface="+mn-ea"/>
                  <a:cs typeface="+mn-cs"/>
                </a:rPr>
                <a:t>I</a:t>
              </a:r>
            </a:p>
          </p:txBody>
        </p:sp>
      </p:grpSp>
      <p:sp>
        <p:nvSpPr>
          <p:cNvPr id="159773" name="Line 68"/>
          <p:cNvSpPr>
            <a:spLocks noChangeShapeType="1"/>
          </p:cNvSpPr>
          <p:nvPr/>
        </p:nvSpPr>
        <p:spPr bwMode="auto">
          <a:xfrm flipV="1">
            <a:off x="6692900" y="2660650"/>
            <a:ext cx="0" cy="1385888"/>
          </a:xfrm>
          <a:prstGeom prst="line">
            <a:avLst/>
          </a:prstGeom>
          <a:noFill/>
          <a:ln w="28575">
            <a:solidFill>
              <a:schemeClr val="tx1"/>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4" name="Text Box 69"/>
          <p:cNvSpPr txBox="1">
            <a:spLocks noChangeArrowheads="1"/>
          </p:cNvSpPr>
          <p:nvPr/>
        </p:nvSpPr>
        <p:spPr bwMode="auto">
          <a:xfrm>
            <a:off x="6692900" y="3125788"/>
            <a:ext cx="336550" cy="457200"/>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FFFFFF"/>
                </a:solidFill>
                <a:latin typeface="Times New Roman" pitchFamily="18" charset="0"/>
                <a:ea typeface="+mn-ea"/>
                <a:cs typeface="+mn-cs"/>
              </a:rPr>
              <a:t>x</a:t>
            </a:r>
          </a:p>
        </p:txBody>
      </p:sp>
      <p:sp>
        <p:nvSpPr>
          <p:cNvPr id="159775" name="Line 70"/>
          <p:cNvSpPr>
            <a:spLocks noChangeShapeType="1"/>
          </p:cNvSpPr>
          <p:nvPr/>
        </p:nvSpPr>
        <p:spPr bwMode="auto">
          <a:xfrm>
            <a:off x="1552575" y="4795838"/>
            <a:ext cx="0" cy="1014412"/>
          </a:xfrm>
          <a:prstGeom prst="line">
            <a:avLst/>
          </a:prstGeom>
          <a:noFill/>
          <a:ln w="9525">
            <a:solidFill>
              <a:srgbClr val="808080"/>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6" name="Line 71"/>
          <p:cNvSpPr>
            <a:spLocks noChangeShapeType="1"/>
          </p:cNvSpPr>
          <p:nvPr/>
        </p:nvSpPr>
        <p:spPr bwMode="auto">
          <a:xfrm>
            <a:off x="1552575" y="5795963"/>
            <a:ext cx="1905000" cy="0"/>
          </a:xfrm>
          <a:prstGeom prst="line">
            <a:avLst/>
          </a:prstGeom>
          <a:noFill/>
          <a:ln w="9525">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7" name="Text Box 72"/>
          <p:cNvSpPr txBox="1">
            <a:spLocks noChangeArrowheads="1"/>
          </p:cNvSpPr>
          <p:nvPr/>
        </p:nvSpPr>
        <p:spPr bwMode="auto">
          <a:xfrm>
            <a:off x="3429000" y="5597525"/>
            <a:ext cx="336550"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808080"/>
                </a:solidFill>
                <a:latin typeface="Times New Roman" pitchFamily="18" charset="0"/>
                <a:ea typeface="+mn-ea"/>
                <a:cs typeface="+mn-cs"/>
              </a:rPr>
              <a:t>t</a:t>
            </a:r>
          </a:p>
        </p:txBody>
      </p:sp>
      <p:sp>
        <p:nvSpPr>
          <p:cNvPr id="159778" name="Line 73"/>
          <p:cNvSpPr>
            <a:spLocks noChangeShapeType="1"/>
          </p:cNvSpPr>
          <p:nvPr/>
        </p:nvSpPr>
        <p:spPr bwMode="auto">
          <a:xfrm>
            <a:off x="6261100" y="1624013"/>
            <a:ext cx="0" cy="3609975"/>
          </a:xfrm>
          <a:prstGeom prst="line">
            <a:avLst/>
          </a:prstGeom>
          <a:noFill/>
          <a:ln w="9525">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9" name="Line 57"/>
          <p:cNvSpPr>
            <a:spLocks noChangeShapeType="1"/>
          </p:cNvSpPr>
          <p:nvPr/>
        </p:nvSpPr>
        <p:spPr bwMode="auto">
          <a:xfrm>
            <a:off x="4645025" y="3276600"/>
            <a:ext cx="3175" cy="914400"/>
          </a:xfrm>
          <a:prstGeom prst="line">
            <a:avLst/>
          </a:prstGeom>
          <a:noFill/>
          <a:ln w="38100">
            <a:solidFill>
              <a:schemeClr val="folHlink"/>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0" name="Text Box 81"/>
          <p:cNvSpPr txBox="1">
            <a:spLocks noChangeArrowheads="1"/>
          </p:cNvSpPr>
          <p:nvPr/>
        </p:nvSpPr>
        <p:spPr bwMode="auto">
          <a:xfrm>
            <a:off x="6067425" y="5272088"/>
            <a:ext cx="38576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FFFFFF"/>
                </a:solidFill>
                <a:latin typeface="Times New Roman" pitchFamily="18" charset="0"/>
                <a:ea typeface="+mn-ea"/>
                <a:cs typeface="+mn-cs"/>
              </a:rPr>
              <a:t>t</a:t>
            </a:r>
            <a:r>
              <a:rPr lang="en-US" sz="2000" i="1" kern="1200" baseline="-25000">
                <a:solidFill>
                  <a:srgbClr val="FFFFFF"/>
                </a:solidFill>
                <a:latin typeface="Times New Roman" pitchFamily="18" charset="0"/>
                <a:ea typeface="+mn-ea"/>
                <a:cs typeface="+mn-cs"/>
              </a:rPr>
              <a:t>S</a:t>
            </a:r>
            <a:endParaRPr lang="en-US" sz="2000" i="1" kern="1200">
              <a:solidFill>
                <a:srgbClr val="FFFFFF"/>
              </a:solidFill>
              <a:latin typeface="Times New Roman" pitchFamily="18" charset="0"/>
              <a:ea typeface="+mn-ea"/>
              <a:cs typeface="+mn-cs"/>
            </a:endParaRPr>
          </a:p>
        </p:txBody>
      </p:sp>
      <p:sp>
        <p:nvSpPr>
          <p:cNvPr id="75" name="Line 57"/>
          <p:cNvSpPr>
            <a:spLocks noChangeShapeType="1"/>
          </p:cNvSpPr>
          <p:nvPr/>
        </p:nvSpPr>
        <p:spPr bwMode="auto">
          <a:xfrm>
            <a:off x="4645025" y="1981200"/>
            <a:ext cx="3175" cy="914400"/>
          </a:xfrm>
          <a:prstGeom prst="line">
            <a:avLst/>
          </a:prstGeom>
          <a:noFill/>
          <a:ln w="38100">
            <a:solidFill>
              <a:schemeClr val="folHlink"/>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Oval 2"/>
          <p:cNvSpPr>
            <a:spLocks noChangeArrowheads="1"/>
          </p:cNvSpPr>
          <p:nvPr/>
        </p:nvSpPr>
        <p:spPr bwMode="auto">
          <a:xfrm>
            <a:off x="3343275" y="1733550"/>
            <a:ext cx="227013" cy="3346450"/>
          </a:xfrm>
          <a:prstGeom prst="ellipse">
            <a:avLst/>
          </a:prstGeom>
          <a:solidFill>
            <a:srgbClr val="031E2D"/>
          </a:solidFill>
          <a:ln w="12700">
            <a:solidFill>
              <a:schemeClr val="tx1"/>
            </a:solidFill>
            <a:round/>
            <a:headEn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47" name="Line 3"/>
          <p:cNvSpPr>
            <a:spLocks noChangeShapeType="1"/>
          </p:cNvSpPr>
          <p:nvPr/>
        </p:nvSpPr>
        <p:spPr bwMode="auto">
          <a:xfrm>
            <a:off x="3459163" y="1733550"/>
            <a:ext cx="0" cy="3346450"/>
          </a:xfrm>
          <a:prstGeom prst="line">
            <a:avLst/>
          </a:prstGeom>
          <a:noFill/>
          <a:ln w="12700">
            <a:solidFill>
              <a:schemeClr val="tx1"/>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48" name="Line 4"/>
          <p:cNvSpPr>
            <a:spLocks noChangeShapeType="1"/>
          </p:cNvSpPr>
          <p:nvPr/>
        </p:nvSpPr>
        <p:spPr bwMode="auto">
          <a:xfrm>
            <a:off x="1552575" y="2062163"/>
            <a:ext cx="0" cy="2733675"/>
          </a:xfrm>
          <a:prstGeom prst="line">
            <a:avLst/>
          </a:prstGeom>
          <a:noFill/>
          <a:ln w="19050">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49" name="Text Box 5"/>
          <p:cNvSpPr txBox="1">
            <a:spLocks noChangeArrowheads="1"/>
          </p:cNvSpPr>
          <p:nvPr/>
        </p:nvSpPr>
        <p:spPr bwMode="auto">
          <a:xfrm>
            <a:off x="1231900" y="220027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sp>
        <p:nvSpPr>
          <p:cNvPr id="159750" name="Text Box 6"/>
          <p:cNvSpPr txBox="1">
            <a:spLocks noChangeArrowheads="1"/>
          </p:cNvSpPr>
          <p:nvPr/>
        </p:nvSpPr>
        <p:spPr bwMode="auto">
          <a:xfrm>
            <a:off x="1230313" y="3121025"/>
            <a:ext cx="488950" cy="366713"/>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sp>
        <p:nvSpPr>
          <p:cNvPr id="159751" name="Text Box 7"/>
          <p:cNvSpPr txBox="1">
            <a:spLocks noChangeArrowheads="1"/>
          </p:cNvSpPr>
          <p:nvPr/>
        </p:nvSpPr>
        <p:spPr bwMode="auto">
          <a:xfrm>
            <a:off x="1230313" y="4043363"/>
            <a:ext cx="488950" cy="366712"/>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sp>
        <p:nvSpPr>
          <p:cNvPr id="159752" name="Line 8"/>
          <p:cNvSpPr>
            <a:spLocks noChangeShapeType="1"/>
          </p:cNvSpPr>
          <p:nvPr/>
        </p:nvSpPr>
        <p:spPr bwMode="auto">
          <a:xfrm>
            <a:off x="1552575" y="2517775"/>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3" name="Line 9"/>
          <p:cNvSpPr>
            <a:spLocks noChangeShapeType="1"/>
          </p:cNvSpPr>
          <p:nvPr/>
        </p:nvSpPr>
        <p:spPr bwMode="auto">
          <a:xfrm flipV="1">
            <a:off x="1552575" y="1905000"/>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4" name="Line 10"/>
          <p:cNvSpPr>
            <a:spLocks noChangeShapeType="1"/>
          </p:cNvSpPr>
          <p:nvPr/>
        </p:nvSpPr>
        <p:spPr bwMode="auto">
          <a:xfrm>
            <a:off x="1552575" y="2528888"/>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5" name="Line 11"/>
          <p:cNvSpPr>
            <a:spLocks noChangeShapeType="1"/>
          </p:cNvSpPr>
          <p:nvPr/>
        </p:nvSpPr>
        <p:spPr bwMode="auto">
          <a:xfrm>
            <a:off x="1552575" y="34401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6" name="Line 12"/>
          <p:cNvSpPr>
            <a:spLocks noChangeShapeType="1"/>
          </p:cNvSpPr>
          <p:nvPr/>
        </p:nvSpPr>
        <p:spPr bwMode="auto">
          <a:xfrm flipV="1">
            <a:off x="1552575" y="28273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7" name="Line 13"/>
          <p:cNvSpPr>
            <a:spLocks noChangeShapeType="1"/>
          </p:cNvSpPr>
          <p:nvPr/>
        </p:nvSpPr>
        <p:spPr bwMode="auto">
          <a:xfrm>
            <a:off x="1552575" y="34512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58" name="Arc 14"/>
          <p:cNvSpPr>
            <a:spLocks/>
          </p:cNvSpPr>
          <p:nvPr/>
        </p:nvSpPr>
        <p:spPr bwMode="auto">
          <a:xfrm>
            <a:off x="2003425" y="3255963"/>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59" name="Arc 15"/>
          <p:cNvSpPr>
            <a:spLocks/>
          </p:cNvSpPr>
          <p:nvPr/>
        </p:nvSpPr>
        <p:spPr bwMode="auto">
          <a:xfrm>
            <a:off x="2003425" y="2332038"/>
            <a:ext cx="228600" cy="366712"/>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60" name="Line 16"/>
          <p:cNvSpPr>
            <a:spLocks noChangeShapeType="1"/>
          </p:cNvSpPr>
          <p:nvPr/>
        </p:nvSpPr>
        <p:spPr bwMode="auto">
          <a:xfrm>
            <a:off x="1552575" y="4341813"/>
            <a:ext cx="1905000"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1" name="Line 17"/>
          <p:cNvSpPr>
            <a:spLocks noChangeShapeType="1"/>
          </p:cNvSpPr>
          <p:nvPr/>
        </p:nvSpPr>
        <p:spPr bwMode="auto">
          <a:xfrm flipV="1">
            <a:off x="1552575" y="3729038"/>
            <a:ext cx="1905000" cy="61277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2" name="Line 18"/>
          <p:cNvSpPr>
            <a:spLocks noChangeShapeType="1"/>
          </p:cNvSpPr>
          <p:nvPr/>
        </p:nvSpPr>
        <p:spPr bwMode="auto">
          <a:xfrm>
            <a:off x="1552575" y="4352925"/>
            <a:ext cx="1905000" cy="577850"/>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63" name="Arc 19"/>
          <p:cNvSpPr>
            <a:spLocks/>
          </p:cNvSpPr>
          <p:nvPr/>
        </p:nvSpPr>
        <p:spPr bwMode="auto">
          <a:xfrm>
            <a:off x="2003425" y="4159250"/>
            <a:ext cx="228600" cy="366713"/>
          </a:xfrm>
          <a:custGeom>
            <a:avLst/>
            <a:gdLst>
              <a:gd name="T0" fmla="*/ 2147483647 w 21600"/>
              <a:gd name="T1" fmla="*/ 0 h 37040"/>
              <a:gd name="T2" fmla="*/ 2147483647 w 21600"/>
              <a:gd name="T3" fmla="*/ 2147483647 h 37040"/>
              <a:gd name="T4" fmla="*/ 0 w 21600"/>
              <a:gd name="T5" fmla="*/ 2147483647 h 37040"/>
              <a:gd name="T6" fmla="*/ 0 60000 65536"/>
              <a:gd name="T7" fmla="*/ 0 60000 65536"/>
              <a:gd name="T8" fmla="*/ 0 60000 65536"/>
              <a:gd name="T9" fmla="*/ 0 w 21600"/>
              <a:gd name="T10" fmla="*/ 0 h 37040"/>
              <a:gd name="T11" fmla="*/ 21600 w 21600"/>
              <a:gd name="T12" fmla="*/ 37040 h 37040"/>
            </a:gdLst>
            <a:ahLst/>
            <a:cxnLst>
              <a:cxn ang="T6">
                <a:pos x="T0" y="T1"/>
              </a:cxn>
              <a:cxn ang="T7">
                <a:pos x="T2" y="T3"/>
              </a:cxn>
              <a:cxn ang="T8">
                <a:pos x="T4" y="T5"/>
              </a:cxn>
            </a:cxnLst>
            <a:rect l="T9" t="T10" r="T11" b="T12"/>
            <a:pathLst>
              <a:path w="21600" h="37040" fill="none" extrusionOk="0">
                <a:moveTo>
                  <a:pt x="11218" y="0"/>
                </a:moveTo>
                <a:cubicBezTo>
                  <a:pt x="17664" y="3917"/>
                  <a:pt x="21600" y="10914"/>
                  <a:pt x="21600" y="18458"/>
                </a:cubicBezTo>
                <a:cubicBezTo>
                  <a:pt x="21600" y="26087"/>
                  <a:pt x="17575" y="33150"/>
                  <a:pt x="11012" y="37040"/>
                </a:cubicBezTo>
              </a:path>
              <a:path w="21600" h="37040" stroke="0" extrusionOk="0">
                <a:moveTo>
                  <a:pt x="11218" y="0"/>
                </a:moveTo>
                <a:cubicBezTo>
                  <a:pt x="17664" y="3917"/>
                  <a:pt x="21600" y="10914"/>
                  <a:pt x="21600" y="18458"/>
                </a:cubicBezTo>
                <a:cubicBezTo>
                  <a:pt x="21600" y="26087"/>
                  <a:pt x="17575" y="33150"/>
                  <a:pt x="11012" y="37040"/>
                </a:cubicBezTo>
                <a:lnTo>
                  <a:pt x="0" y="18458"/>
                </a:lnTo>
                <a:close/>
              </a:path>
            </a:pathLst>
          </a:custGeom>
          <a:noFill/>
          <a:ln w="28575">
            <a:solidFill>
              <a:schemeClr val="tx1"/>
            </a:solidFill>
            <a:round/>
            <a:headEnd type="triangle" w="med" len="med"/>
            <a:tailEnd/>
          </a:ln>
        </p:spPr>
        <p:txBody>
          <a:bodyPr wrap="none" anchor="ct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64" name="Text Box 20"/>
          <p:cNvSpPr txBox="1">
            <a:spLocks noChangeArrowheads="1"/>
          </p:cNvSpPr>
          <p:nvPr/>
        </p:nvSpPr>
        <p:spPr bwMode="auto">
          <a:xfrm>
            <a:off x="2190750" y="4005263"/>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9765" name="Text Box 21"/>
          <p:cNvSpPr txBox="1">
            <a:spLocks noChangeArrowheads="1"/>
          </p:cNvSpPr>
          <p:nvPr/>
        </p:nvSpPr>
        <p:spPr bwMode="auto">
          <a:xfrm>
            <a:off x="2190750" y="310832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sp>
        <p:nvSpPr>
          <p:cNvPr id="159766" name="Text Box 22"/>
          <p:cNvSpPr txBox="1">
            <a:spLocks noChangeArrowheads="1"/>
          </p:cNvSpPr>
          <p:nvPr/>
        </p:nvSpPr>
        <p:spPr bwMode="auto">
          <a:xfrm>
            <a:off x="2190750" y="2187575"/>
            <a:ext cx="26511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l-GR" sz="2000" i="1" kern="1200">
                <a:solidFill>
                  <a:srgbClr val="FFFFFF"/>
                </a:solidFill>
                <a:latin typeface="Times New Roman" pitchFamily="18" charset="0"/>
                <a:ea typeface="+mn-ea"/>
                <a:cs typeface="Times New Roman" pitchFamily="18" charset="0"/>
              </a:rPr>
              <a:t>λ</a:t>
            </a:r>
          </a:p>
        </p:txBody>
      </p:sp>
      <p:grpSp>
        <p:nvGrpSpPr>
          <p:cNvPr id="2" name="Group 24"/>
          <p:cNvGrpSpPr>
            <a:grpSpLocks/>
          </p:cNvGrpSpPr>
          <p:nvPr/>
        </p:nvGrpSpPr>
        <p:grpSpPr bwMode="auto">
          <a:xfrm>
            <a:off x="3457575" y="1987550"/>
            <a:ext cx="3265488" cy="2943225"/>
            <a:chOff x="2178" y="1252"/>
            <a:chExt cx="2057" cy="1854"/>
          </a:xfrm>
        </p:grpSpPr>
        <p:sp>
          <p:nvSpPr>
            <p:cNvPr id="159808" name="Text Box 25"/>
            <p:cNvSpPr txBox="1">
              <a:spLocks noChangeArrowheads="1"/>
            </p:cNvSpPr>
            <p:nvPr/>
          </p:nvSpPr>
          <p:spPr bwMode="auto">
            <a:xfrm>
              <a:off x="3927" y="1252"/>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C’’</a:t>
              </a:r>
            </a:p>
          </p:txBody>
        </p:sp>
        <p:grpSp>
          <p:nvGrpSpPr>
            <p:cNvPr id="3" name="Group 26"/>
            <p:cNvGrpSpPr>
              <a:grpSpLocks/>
            </p:cNvGrpSpPr>
            <p:nvPr/>
          </p:nvGrpSpPr>
          <p:grpSpPr bwMode="auto">
            <a:xfrm>
              <a:off x="2179" y="1379"/>
              <a:ext cx="1765" cy="1356"/>
              <a:chOff x="2179" y="1379"/>
              <a:chExt cx="1765" cy="1356"/>
            </a:xfrm>
          </p:grpSpPr>
          <p:sp>
            <p:nvSpPr>
              <p:cNvPr id="159816" name="Line 27"/>
              <p:cNvSpPr>
                <a:spLocks noChangeShapeType="1"/>
              </p:cNvSpPr>
              <p:nvPr/>
            </p:nvSpPr>
            <p:spPr bwMode="auto">
              <a:xfrm flipV="1">
                <a:off x="2179" y="1749"/>
                <a:ext cx="1282" cy="986"/>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7" name="Line 28"/>
              <p:cNvSpPr>
                <a:spLocks noChangeShapeType="1"/>
              </p:cNvSpPr>
              <p:nvPr/>
            </p:nvSpPr>
            <p:spPr bwMode="auto">
              <a:xfrm flipH="1">
                <a:off x="3412" y="1379"/>
                <a:ext cx="532" cy="406"/>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4" name="Group 29"/>
            <p:cNvGrpSpPr>
              <a:grpSpLocks/>
            </p:cNvGrpSpPr>
            <p:nvPr/>
          </p:nvGrpSpPr>
          <p:grpSpPr bwMode="auto">
            <a:xfrm>
              <a:off x="2178" y="1378"/>
              <a:ext cx="1766" cy="971"/>
              <a:chOff x="2178" y="1378"/>
              <a:chExt cx="1766" cy="971"/>
            </a:xfrm>
          </p:grpSpPr>
          <p:sp>
            <p:nvSpPr>
              <p:cNvPr id="159814" name="Line 30"/>
              <p:cNvSpPr>
                <a:spLocks noChangeShapeType="1"/>
              </p:cNvSpPr>
              <p:nvPr/>
            </p:nvSpPr>
            <p:spPr bwMode="auto">
              <a:xfrm flipV="1">
                <a:off x="2178" y="1644"/>
                <a:ext cx="1283" cy="705"/>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5" name="Line 31"/>
              <p:cNvSpPr>
                <a:spLocks noChangeShapeType="1"/>
              </p:cNvSpPr>
              <p:nvPr/>
            </p:nvSpPr>
            <p:spPr bwMode="auto">
              <a:xfrm flipV="1">
                <a:off x="3412" y="1378"/>
                <a:ext cx="532" cy="293"/>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5" name="Group 32"/>
            <p:cNvGrpSpPr>
              <a:grpSpLocks/>
            </p:cNvGrpSpPr>
            <p:nvPr/>
          </p:nvGrpSpPr>
          <p:grpSpPr bwMode="auto">
            <a:xfrm>
              <a:off x="2178" y="1378"/>
              <a:ext cx="1766" cy="1728"/>
              <a:chOff x="2178" y="1378"/>
              <a:chExt cx="1766" cy="1728"/>
            </a:xfrm>
          </p:grpSpPr>
          <p:sp>
            <p:nvSpPr>
              <p:cNvPr id="159812" name="Line 33"/>
              <p:cNvSpPr>
                <a:spLocks noChangeShapeType="1"/>
              </p:cNvSpPr>
              <p:nvPr/>
            </p:nvSpPr>
            <p:spPr bwMode="auto">
              <a:xfrm flipV="1">
                <a:off x="2178" y="1851"/>
                <a:ext cx="1283" cy="1255"/>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13" name="Line 34"/>
              <p:cNvSpPr>
                <a:spLocks noChangeShapeType="1"/>
              </p:cNvSpPr>
              <p:nvPr/>
            </p:nvSpPr>
            <p:spPr bwMode="auto">
              <a:xfrm flipV="1">
                <a:off x="3412" y="1378"/>
                <a:ext cx="532" cy="521"/>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6" name="Group 35"/>
          <p:cNvGrpSpPr>
            <a:grpSpLocks/>
          </p:cNvGrpSpPr>
          <p:nvPr/>
        </p:nvGrpSpPr>
        <p:grpSpPr bwMode="auto">
          <a:xfrm>
            <a:off x="3457575" y="2827338"/>
            <a:ext cx="3263900" cy="1177925"/>
            <a:chOff x="2178" y="1781"/>
            <a:chExt cx="2056" cy="742"/>
          </a:xfrm>
        </p:grpSpPr>
        <p:sp>
          <p:nvSpPr>
            <p:cNvPr id="159798" name="Text Box 36"/>
            <p:cNvSpPr txBox="1">
              <a:spLocks noChangeArrowheads="1"/>
            </p:cNvSpPr>
            <p:nvPr/>
          </p:nvSpPr>
          <p:spPr bwMode="auto">
            <a:xfrm>
              <a:off x="3926" y="2063"/>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B’’</a:t>
              </a:r>
            </a:p>
          </p:txBody>
        </p:sp>
        <p:grpSp>
          <p:nvGrpSpPr>
            <p:cNvPr id="7" name="Group 37"/>
            <p:cNvGrpSpPr>
              <a:grpSpLocks/>
            </p:cNvGrpSpPr>
            <p:nvPr/>
          </p:nvGrpSpPr>
          <p:grpSpPr bwMode="auto">
            <a:xfrm>
              <a:off x="2178" y="2167"/>
              <a:ext cx="1766" cy="0"/>
              <a:chOff x="2178" y="2167"/>
              <a:chExt cx="1766" cy="0"/>
            </a:xfrm>
          </p:grpSpPr>
          <p:sp>
            <p:nvSpPr>
              <p:cNvPr id="159806" name="Line 38"/>
              <p:cNvSpPr>
                <a:spLocks noChangeShapeType="1"/>
              </p:cNvSpPr>
              <p:nvPr/>
            </p:nvSpPr>
            <p:spPr bwMode="auto">
              <a:xfrm>
                <a:off x="2178" y="2167"/>
                <a:ext cx="1283" cy="0"/>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7" name="Line 39"/>
              <p:cNvSpPr>
                <a:spLocks noChangeShapeType="1"/>
              </p:cNvSpPr>
              <p:nvPr/>
            </p:nvSpPr>
            <p:spPr bwMode="auto">
              <a:xfrm>
                <a:off x="3412" y="2167"/>
                <a:ext cx="532" cy="0"/>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8" name="Group 40"/>
            <p:cNvGrpSpPr>
              <a:grpSpLocks/>
            </p:cNvGrpSpPr>
            <p:nvPr/>
          </p:nvGrpSpPr>
          <p:grpSpPr bwMode="auto">
            <a:xfrm>
              <a:off x="2178" y="1781"/>
              <a:ext cx="1766" cy="386"/>
              <a:chOff x="2178" y="1781"/>
              <a:chExt cx="1766" cy="386"/>
            </a:xfrm>
          </p:grpSpPr>
          <p:sp>
            <p:nvSpPr>
              <p:cNvPr id="159804" name="Line 41"/>
              <p:cNvSpPr>
                <a:spLocks noChangeShapeType="1"/>
              </p:cNvSpPr>
              <p:nvPr/>
            </p:nvSpPr>
            <p:spPr bwMode="auto">
              <a:xfrm>
                <a:off x="2178" y="1781"/>
                <a:ext cx="1283" cy="280"/>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5" name="Line 42"/>
              <p:cNvSpPr>
                <a:spLocks noChangeShapeType="1"/>
              </p:cNvSpPr>
              <p:nvPr/>
            </p:nvSpPr>
            <p:spPr bwMode="auto">
              <a:xfrm>
                <a:off x="3412" y="2050"/>
                <a:ext cx="532" cy="117"/>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9" name="Group 43"/>
            <p:cNvGrpSpPr>
              <a:grpSpLocks/>
            </p:cNvGrpSpPr>
            <p:nvPr/>
          </p:nvGrpSpPr>
          <p:grpSpPr bwMode="auto">
            <a:xfrm>
              <a:off x="2178" y="2167"/>
              <a:ext cx="1766" cy="356"/>
              <a:chOff x="2178" y="2167"/>
              <a:chExt cx="1766" cy="356"/>
            </a:xfrm>
          </p:grpSpPr>
          <p:sp>
            <p:nvSpPr>
              <p:cNvPr id="159802" name="Line 44"/>
              <p:cNvSpPr>
                <a:spLocks noChangeShapeType="1"/>
              </p:cNvSpPr>
              <p:nvPr/>
            </p:nvSpPr>
            <p:spPr bwMode="auto">
              <a:xfrm flipV="1">
                <a:off x="2178" y="2264"/>
                <a:ext cx="1283" cy="259"/>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803" name="Line 45"/>
              <p:cNvSpPr>
                <a:spLocks noChangeShapeType="1"/>
              </p:cNvSpPr>
              <p:nvPr/>
            </p:nvSpPr>
            <p:spPr bwMode="auto">
              <a:xfrm flipV="1">
                <a:off x="3412" y="2167"/>
                <a:ext cx="532" cy="107"/>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10" name="Group 46"/>
          <p:cNvGrpSpPr>
            <a:grpSpLocks/>
          </p:cNvGrpSpPr>
          <p:nvPr/>
        </p:nvGrpSpPr>
        <p:grpSpPr bwMode="auto">
          <a:xfrm>
            <a:off x="3457575" y="1905000"/>
            <a:ext cx="3263900" cy="2982913"/>
            <a:chOff x="2178" y="1200"/>
            <a:chExt cx="2056" cy="1879"/>
          </a:xfrm>
        </p:grpSpPr>
        <p:sp>
          <p:nvSpPr>
            <p:cNvPr id="159788" name="Text Box 47"/>
            <p:cNvSpPr txBox="1">
              <a:spLocks noChangeArrowheads="1"/>
            </p:cNvSpPr>
            <p:nvPr/>
          </p:nvSpPr>
          <p:spPr bwMode="auto">
            <a:xfrm>
              <a:off x="3926" y="2848"/>
              <a:ext cx="308" cy="2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kern="1200">
                  <a:solidFill>
                    <a:srgbClr val="FFFFFF"/>
                  </a:solidFill>
                  <a:latin typeface="Arial" pitchFamily="34" charset="0"/>
                  <a:ea typeface="+mn-ea"/>
                  <a:cs typeface="+mn-cs"/>
                </a:rPr>
                <a:t>A’’</a:t>
              </a:r>
            </a:p>
          </p:txBody>
        </p:sp>
        <p:grpSp>
          <p:nvGrpSpPr>
            <p:cNvPr id="11" name="Group 48"/>
            <p:cNvGrpSpPr>
              <a:grpSpLocks/>
            </p:cNvGrpSpPr>
            <p:nvPr/>
          </p:nvGrpSpPr>
          <p:grpSpPr bwMode="auto">
            <a:xfrm>
              <a:off x="2178" y="1200"/>
              <a:ext cx="1766" cy="1758"/>
              <a:chOff x="2178" y="1200"/>
              <a:chExt cx="1766" cy="1758"/>
            </a:xfrm>
          </p:grpSpPr>
          <p:sp>
            <p:nvSpPr>
              <p:cNvPr id="159796" name="Line 49"/>
              <p:cNvSpPr>
                <a:spLocks noChangeShapeType="1"/>
              </p:cNvSpPr>
              <p:nvPr/>
            </p:nvSpPr>
            <p:spPr bwMode="auto">
              <a:xfrm>
                <a:off x="2178" y="1200"/>
                <a:ext cx="1283" cy="1277"/>
              </a:xfrm>
              <a:prstGeom prst="line">
                <a:avLst/>
              </a:prstGeom>
              <a:noFill/>
              <a:ln w="12700">
                <a:solidFill>
                  <a:srgbClr val="FF00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7" name="Line 50"/>
              <p:cNvSpPr>
                <a:spLocks noChangeShapeType="1"/>
              </p:cNvSpPr>
              <p:nvPr/>
            </p:nvSpPr>
            <p:spPr bwMode="auto">
              <a:xfrm>
                <a:off x="3412" y="2428"/>
                <a:ext cx="532" cy="530"/>
              </a:xfrm>
              <a:prstGeom prst="line">
                <a:avLst/>
              </a:prstGeom>
              <a:noFill/>
              <a:ln w="12700">
                <a:solidFill>
                  <a:srgbClr val="FF00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2" name="Group 51"/>
            <p:cNvGrpSpPr>
              <a:grpSpLocks/>
            </p:cNvGrpSpPr>
            <p:nvPr/>
          </p:nvGrpSpPr>
          <p:grpSpPr bwMode="auto">
            <a:xfrm>
              <a:off x="2178" y="1586"/>
              <a:ext cx="1766" cy="1372"/>
              <a:chOff x="2178" y="1586"/>
              <a:chExt cx="1766" cy="1372"/>
            </a:xfrm>
          </p:grpSpPr>
          <p:sp>
            <p:nvSpPr>
              <p:cNvPr id="159794" name="Line 52"/>
              <p:cNvSpPr>
                <a:spLocks noChangeShapeType="1"/>
              </p:cNvSpPr>
              <p:nvPr/>
            </p:nvSpPr>
            <p:spPr bwMode="auto">
              <a:xfrm>
                <a:off x="2178" y="1586"/>
                <a:ext cx="1283" cy="997"/>
              </a:xfrm>
              <a:prstGeom prst="line">
                <a:avLst/>
              </a:prstGeom>
              <a:noFill/>
              <a:ln w="12700">
                <a:solidFill>
                  <a:srgbClr val="00FF0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5" name="Line 53"/>
              <p:cNvSpPr>
                <a:spLocks noChangeShapeType="1"/>
              </p:cNvSpPr>
              <p:nvPr/>
            </p:nvSpPr>
            <p:spPr bwMode="auto">
              <a:xfrm>
                <a:off x="3412" y="2545"/>
                <a:ext cx="532" cy="413"/>
              </a:xfrm>
              <a:prstGeom prst="line">
                <a:avLst/>
              </a:prstGeom>
              <a:noFill/>
              <a:ln w="12700">
                <a:solidFill>
                  <a:srgbClr val="00FF00"/>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3" name="Group 54"/>
            <p:cNvGrpSpPr>
              <a:grpSpLocks/>
            </p:cNvGrpSpPr>
            <p:nvPr/>
          </p:nvGrpSpPr>
          <p:grpSpPr bwMode="auto">
            <a:xfrm>
              <a:off x="2178" y="1957"/>
              <a:ext cx="1766" cy="1001"/>
              <a:chOff x="2178" y="1957"/>
              <a:chExt cx="1766" cy="1001"/>
            </a:xfrm>
          </p:grpSpPr>
          <p:sp>
            <p:nvSpPr>
              <p:cNvPr id="159792" name="Line 55"/>
              <p:cNvSpPr>
                <a:spLocks noChangeShapeType="1"/>
              </p:cNvSpPr>
              <p:nvPr/>
            </p:nvSpPr>
            <p:spPr bwMode="auto">
              <a:xfrm>
                <a:off x="2178" y="1957"/>
                <a:ext cx="1283" cy="727"/>
              </a:xfrm>
              <a:prstGeom prst="line">
                <a:avLst/>
              </a:prstGeom>
              <a:noFill/>
              <a:ln w="12700">
                <a:solidFill>
                  <a:srgbClr val="0066FF"/>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93" name="Line 56"/>
              <p:cNvSpPr>
                <a:spLocks noChangeShapeType="1"/>
              </p:cNvSpPr>
              <p:nvPr/>
            </p:nvSpPr>
            <p:spPr bwMode="auto">
              <a:xfrm>
                <a:off x="3412" y="2656"/>
                <a:ext cx="532" cy="302"/>
              </a:xfrm>
              <a:prstGeom prst="line">
                <a:avLst/>
              </a:prstGeom>
              <a:noFill/>
              <a:ln w="12700">
                <a:solidFill>
                  <a:srgbClr val="0066FF"/>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sp>
        <p:nvSpPr>
          <p:cNvPr id="159770" name="Text Box 58"/>
          <p:cNvSpPr txBox="1">
            <a:spLocks noChangeArrowheads="1"/>
          </p:cNvSpPr>
          <p:nvPr/>
        </p:nvSpPr>
        <p:spPr bwMode="auto">
          <a:xfrm>
            <a:off x="4456113" y="5375275"/>
            <a:ext cx="385762"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FFFFFF"/>
                </a:solidFill>
                <a:latin typeface="Times New Roman" pitchFamily="18" charset="0"/>
                <a:ea typeface="+mn-ea"/>
                <a:cs typeface="+mn-cs"/>
              </a:rPr>
              <a:t>t</a:t>
            </a:r>
            <a:r>
              <a:rPr lang="en-US" sz="2000" i="1" kern="1200" baseline="-25000">
                <a:solidFill>
                  <a:srgbClr val="FFFFFF"/>
                </a:solidFill>
                <a:latin typeface="Times New Roman" pitchFamily="18" charset="0"/>
                <a:ea typeface="+mn-ea"/>
                <a:cs typeface="+mn-cs"/>
              </a:rPr>
              <a:t>R</a:t>
            </a:r>
            <a:endParaRPr lang="en-US" sz="2000" i="1" kern="1200">
              <a:solidFill>
                <a:srgbClr val="FFFFFF"/>
              </a:solidFill>
              <a:latin typeface="Times New Roman" pitchFamily="18" charset="0"/>
              <a:ea typeface="+mn-ea"/>
              <a:cs typeface="+mn-cs"/>
            </a:endParaRPr>
          </a:p>
        </p:txBody>
      </p:sp>
      <p:sp>
        <p:nvSpPr>
          <p:cNvPr id="159771" name="Text Box 59"/>
          <p:cNvSpPr txBox="1">
            <a:spLocks noChangeArrowheads="1"/>
          </p:cNvSpPr>
          <p:nvPr/>
        </p:nvSpPr>
        <p:spPr bwMode="auto">
          <a:xfrm>
            <a:off x="2574925" y="1201738"/>
            <a:ext cx="1787525" cy="519112"/>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800" kern="1200">
                <a:solidFill>
                  <a:srgbClr val="FFFFFF"/>
                </a:solidFill>
                <a:latin typeface="Arial" pitchFamily="34" charset="0"/>
                <a:ea typeface="+mn-ea"/>
                <a:cs typeface="+mn-cs"/>
              </a:rPr>
              <a:t>Lens </a:t>
            </a:r>
            <a:r>
              <a:rPr lang="en-US" sz="2800" i="1" kern="1200">
                <a:solidFill>
                  <a:srgbClr val="FFFFFF"/>
                </a:solidFill>
                <a:latin typeface="Times New Roman" pitchFamily="18" charset="0"/>
                <a:ea typeface="+mn-ea"/>
                <a:cs typeface="+mn-cs"/>
              </a:rPr>
              <a:t>L</a:t>
            </a:r>
            <a:r>
              <a:rPr lang="en-US" sz="2800" i="1" kern="1200" baseline="-25000">
                <a:solidFill>
                  <a:srgbClr val="FFFFFF"/>
                </a:solidFill>
                <a:latin typeface="Times New Roman" pitchFamily="18" charset="0"/>
                <a:ea typeface="+mn-ea"/>
                <a:cs typeface="+mn-cs"/>
              </a:rPr>
              <a:t>2</a:t>
            </a:r>
          </a:p>
        </p:txBody>
      </p:sp>
      <p:grpSp>
        <p:nvGrpSpPr>
          <p:cNvPr id="14" name="Group 60"/>
          <p:cNvGrpSpPr>
            <a:grpSpLocks/>
          </p:cNvGrpSpPr>
          <p:nvPr/>
        </p:nvGrpSpPr>
        <p:grpSpPr bwMode="auto">
          <a:xfrm flipV="1">
            <a:off x="117475" y="2084388"/>
            <a:ext cx="1452563" cy="2952750"/>
            <a:chOff x="74" y="1144"/>
            <a:chExt cx="915" cy="1860"/>
          </a:xfrm>
        </p:grpSpPr>
        <p:sp>
          <p:nvSpPr>
            <p:cNvPr id="159781" name="Freeform 61"/>
            <p:cNvSpPr>
              <a:spLocks/>
            </p:cNvSpPr>
            <p:nvPr/>
          </p:nvSpPr>
          <p:spPr bwMode="auto">
            <a:xfrm>
              <a:off x="167" y="1579"/>
              <a:ext cx="491" cy="1168"/>
            </a:xfrm>
            <a:custGeom>
              <a:avLst/>
              <a:gdLst>
                <a:gd name="T0" fmla="*/ 491 w 491"/>
                <a:gd name="T1" fmla="*/ 1040 h 1189"/>
                <a:gd name="T2" fmla="*/ 213 w 491"/>
                <a:gd name="T3" fmla="*/ 1032 h 1189"/>
                <a:gd name="T4" fmla="*/ 125 w 491"/>
                <a:gd name="T5" fmla="*/ 941 h 1189"/>
                <a:gd name="T6" fmla="*/ 121 w 491"/>
                <a:gd name="T7" fmla="*/ 792 h 1189"/>
                <a:gd name="T8" fmla="*/ 207 w 491"/>
                <a:gd name="T9" fmla="*/ 671 h 1189"/>
                <a:gd name="T10" fmla="*/ 290 w 491"/>
                <a:gd name="T11" fmla="*/ 542 h 1189"/>
                <a:gd name="T12" fmla="*/ 169 w 491"/>
                <a:gd name="T13" fmla="*/ 375 h 1189"/>
                <a:gd name="T14" fmla="*/ 69 w 491"/>
                <a:gd name="T15" fmla="*/ 250 h 1189"/>
                <a:gd name="T16" fmla="*/ 5 w 491"/>
                <a:gd name="T17" fmla="*/ 102 h 1189"/>
                <a:gd name="T18" fmla="*/ 101 w 491"/>
                <a:gd name="T19" fmla="*/ 18 h 1189"/>
                <a:gd name="T20" fmla="*/ 489 w 491"/>
                <a:gd name="T21" fmla="*/ 6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1"/>
                <a:gd name="T34" fmla="*/ 0 h 1189"/>
                <a:gd name="T35" fmla="*/ 491 w 491"/>
                <a:gd name="T36" fmla="*/ 1189 h 1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1" h="1189">
                  <a:moveTo>
                    <a:pt x="491" y="1178"/>
                  </a:moveTo>
                  <a:cubicBezTo>
                    <a:pt x="445" y="1176"/>
                    <a:pt x="274" y="1189"/>
                    <a:pt x="213" y="1170"/>
                  </a:cubicBezTo>
                  <a:cubicBezTo>
                    <a:pt x="152" y="1151"/>
                    <a:pt x="140" y="1111"/>
                    <a:pt x="125" y="1066"/>
                  </a:cubicBezTo>
                  <a:cubicBezTo>
                    <a:pt x="110" y="1021"/>
                    <a:pt x="107" y="949"/>
                    <a:pt x="121" y="898"/>
                  </a:cubicBezTo>
                  <a:cubicBezTo>
                    <a:pt x="135" y="847"/>
                    <a:pt x="179" y="807"/>
                    <a:pt x="207" y="760"/>
                  </a:cubicBezTo>
                  <a:cubicBezTo>
                    <a:pt x="235" y="713"/>
                    <a:pt x="296" y="670"/>
                    <a:pt x="290" y="614"/>
                  </a:cubicBezTo>
                  <a:cubicBezTo>
                    <a:pt x="284" y="558"/>
                    <a:pt x="206" y="479"/>
                    <a:pt x="169" y="424"/>
                  </a:cubicBezTo>
                  <a:cubicBezTo>
                    <a:pt x="132" y="369"/>
                    <a:pt x="96" y="335"/>
                    <a:pt x="69" y="284"/>
                  </a:cubicBezTo>
                  <a:cubicBezTo>
                    <a:pt x="42" y="233"/>
                    <a:pt x="0" y="160"/>
                    <a:pt x="5" y="116"/>
                  </a:cubicBezTo>
                  <a:cubicBezTo>
                    <a:pt x="10" y="72"/>
                    <a:pt x="20" y="36"/>
                    <a:pt x="101" y="18"/>
                  </a:cubicBezTo>
                  <a:cubicBezTo>
                    <a:pt x="182" y="0"/>
                    <a:pt x="408" y="8"/>
                    <a:pt x="489" y="6"/>
                  </a:cubicBezTo>
                </a:path>
              </a:pathLst>
            </a:custGeom>
            <a:solidFill>
              <a:schemeClr val="tx1"/>
            </a:solidFill>
            <a:ln w="19050">
              <a:solidFill>
                <a:schemeClr val="tx1"/>
              </a:solidFill>
              <a:round/>
              <a:headEnd/>
              <a:tailEnd/>
            </a:ln>
          </p:spPr>
          <p:txBody>
            <a:bodyPr/>
            <a:lstStyle/>
            <a:p>
              <a:pPr algn="ctr" rtl="0" eaLnBrk="0" fontAlgn="base" hangingPunct="0">
                <a:spcBef>
                  <a:spcPct val="0"/>
                </a:spcBef>
                <a:spcAft>
                  <a:spcPct val="0"/>
                </a:spcAft>
              </a:pPr>
              <a:endParaRPr lang="en-US" sz="2400" kern="1200">
                <a:solidFill>
                  <a:srgbClr val="FFFFFF"/>
                </a:solidFill>
                <a:latin typeface="Arial" pitchFamily="34" charset="0"/>
                <a:ea typeface="+mn-ea"/>
                <a:cs typeface="+mn-cs"/>
              </a:endParaRPr>
            </a:p>
          </p:txBody>
        </p:sp>
        <p:sp>
          <p:nvSpPr>
            <p:cNvPr id="159782" name="Line 62"/>
            <p:cNvSpPr>
              <a:spLocks noChangeShapeType="1"/>
            </p:cNvSpPr>
            <p:nvPr/>
          </p:nvSpPr>
          <p:spPr bwMode="auto">
            <a:xfrm flipV="1">
              <a:off x="654" y="1394"/>
              <a:ext cx="0" cy="1347"/>
            </a:xfrm>
            <a:prstGeom prst="line">
              <a:avLst/>
            </a:prstGeom>
            <a:noFill/>
            <a:ln w="12700">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3" name="Text Box 63"/>
            <p:cNvSpPr txBox="1">
              <a:spLocks noChangeArrowheads="1"/>
            </p:cNvSpPr>
            <p:nvPr/>
          </p:nvSpPr>
          <p:spPr bwMode="auto">
            <a:xfrm>
              <a:off x="558" y="1144"/>
              <a:ext cx="212" cy="288"/>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808080"/>
                  </a:solidFill>
                  <a:latin typeface="Times New Roman" pitchFamily="18" charset="0"/>
                  <a:ea typeface="+mn-ea"/>
                  <a:cs typeface="+mn-cs"/>
                </a:rPr>
                <a:t>x</a:t>
              </a:r>
            </a:p>
          </p:txBody>
        </p:sp>
        <p:sp>
          <p:nvSpPr>
            <p:cNvPr id="159784" name="Line 64"/>
            <p:cNvSpPr>
              <a:spLocks noChangeShapeType="1"/>
            </p:cNvSpPr>
            <p:nvPr/>
          </p:nvSpPr>
          <p:spPr bwMode="auto">
            <a:xfrm flipH="1">
              <a:off x="74" y="2741"/>
              <a:ext cx="580" cy="0"/>
            </a:xfrm>
            <a:prstGeom prst="line">
              <a:avLst/>
            </a:prstGeom>
            <a:noFill/>
            <a:ln w="12700">
              <a:solidFill>
                <a:srgbClr val="808080"/>
              </a:solidFill>
              <a:round/>
              <a:headEnd/>
              <a:tailEnd type="arrow"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5" name="Line 65"/>
            <p:cNvSpPr>
              <a:spLocks noChangeShapeType="1"/>
            </p:cNvSpPr>
            <p:nvPr/>
          </p:nvSpPr>
          <p:spPr bwMode="auto">
            <a:xfrm>
              <a:off x="654" y="2741"/>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6" name="Line 66"/>
            <p:cNvSpPr>
              <a:spLocks noChangeShapeType="1"/>
            </p:cNvSpPr>
            <p:nvPr/>
          </p:nvSpPr>
          <p:spPr bwMode="auto">
            <a:xfrm>
              <a:off x="654" y="1579"/>
              <a:ext cx="335" cy="0"/>
            </a:xfrm>
            <a:prstGeom prst="line">
              <a:avLst/>
            </a:prstGeom>
            <a:noFill/>
            <a:ln w="12700">
              <a:solidFill>
                <a:srgbClr val="80808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7" name="Text Box 67"/>
            <p:cNvSpPr txBox="1">
              <a:spLocks noChangeArrowheads="1"/>
            </p:cNvSpPr>
            <p:nvPr/>
          </p:nvSpPr>
          <p:spPr bwMode="auto">
            <a:xfrm>
              <a:off x="242" y="2716"/>
              <a:ext cx="267" cy="288"/>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i="1" kern="1200">
                  <a:solidFill>
                    <a:srgbClr val="808080"/>
                  </a:solidFill>
                  <a:latin typeface="Times New Roman" pitchFamily="18" charset="0"/>
                  <a:ea typeface="+mn-ea"/>
                  <a:cs typeface="+mn-cs"/>
                </a:rPr>
                <a:t>I</a:t>
              </a:r>
            </a:p>
          </p:txBody>
        </p:sp>
      </p:grpSp>
      <p:sp>
        <p:nvSpPr>
          <p:cNvPr id="159773" name="Line 68"/>
          <p:cNvSpPr>
            <a:spLocks noChangeShapeType="1"/>
          </p:cNvSpPr>
          <p:nvPr/>
        </p:nvSpPr>
        <p:spPr bwMode="auto">
          <a:xfrm flipV="1">
            <a:off x="6692900" y="2660650"/>
            <a:ext cx="0" cy="1385888"/>
          </a:xfrm>
          <a:prstGeom prst="line">
            <a:avLst/>
          </a:prstGeom>
          <a:noFill/>
          <a:ln w="28575">
            <a:solidFill>
              <a:schemeClr val="tx1"/>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4" name="Text Box 69"/>
          <p:cNvSpPr txBox="1">
            <a:spLocks noChangeArrowheads="1"/>
          </p:cNvSpPr>
          <p:nvPr/>
        </p:nvSpPr>
        <p:spPr bwMode="auto">
          <a:xfrm>
            <a:off x="6692900" y="3125788"/>
            <a:ext cx="336550" cy="457200"/>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400" i="1" kern="1200">
                <a:solidFill>
                  <a:srgbClr val="FFFFFF"/>
                </a:solidFill>
                <a:latin typeface="Times New Roman" pitchFamily="18" charset="0"/>
                <a:ea typeface="+mn-ea"/>
                <a:cs typeface="+mn-cs"/>
              </a:rPr>
              <a:t>x</a:t>
            </a:r>
          </a:p>
        </p:txBody>
      </p:sp>
      <p:sp>
        <p:nvSpPr>
          <p:cNvPr id="159775" name="Line 70"/>
          <p:cNvSpPr>
            <a:spLocks noChangeShapeType="1"/>
          </p:cNvSpPr>
          <p:nvPr/>
        </p:nvSpPr>
        <p:spPr bwMode="auto">
          <a:xfrm>
            <a:off x="1552575" y="4795838"/>
            <a:ext cx="0" cy="1014412"/>
          </a:xfrm>
          <a:prstGeom prst="line">
            <a:avLst/>
          </a:prstGeom>
          <a:noFill/>
          <a:ln w="9525">
            <a:solidFill>
              <a:srgbClr val="808080"/>
            </a:solidFill>
            <a:prstDash val="lg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6" name="Line 71"/>
          <p:cNvSpPr>
            <a:spLocks noChangeShapeType="1"/>
          </p:cNvSpPr>
          <p:nvPr/>
        </p:nvSpPr>
        <p:spPr bwMode="auto">
          <a:xfrm>
            <a:off x="1552575" y="5795963"/>
            <a:ext cx="1905000" cy="0"/>
          </a:xfrm>
          <a:prstGeom prst="line">
            <a:avLst/>
          </a:prstGeom>
          <a:noFill/>
          <a:ln w="9525">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7" name="Text Box 72"/>
          <p:cNvSpPr txBox="1">
            <a:spLocks noChangeArrowheads="1"/>
          </p:cNvSpPr>
          <p:nvPr/>
        </p:nvSpPr>
        <p:spPr bwMode="auto">
          <a:xfrm>
            <a:off x="3429000" y="5597525"/>
            <a:ext cx="336550"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808080"/>
                </a:solidFill>
                <a:latin typeface="Times New Roman" pitchFamily="18" charset="0"/>
                <a:ea typeface="+mn-ea"/>
                <a:cs typeface="+mn-cs"/>
              </a:rPr>
              <a:t>t</a:t>
            </a:r>
          </a:p>
        </p:txBody>
      </p:sp>
      <p:sp>
        <p:nvSpPr>
          <p:cNvPr id="159778" name="Line 73"/>
          <p:cNvSpPr>
            <a:spLocks noChangeShapeType="1"/>
          </p:cNvSpPr>
          <p:nvPr/>
        </p:nvSpPr>
        <p:spPr bwMode="auto">
          <a:xfrm>
            <a:off x="6261100" y="1624013"/>
            <a:ext cx="0" cy="3609975"/>
          </a:xfrm>
          <a:prstGeom prst="line">
            <a:avLst/>
          </a:prstGeom>
          <a:noFill/>
          <a:ln w="9525">
            <a:solidFill>
              <a:schemeClr val="tx1"/>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79" name="Line 57"/>
          <p:cNvSpPr>
            <a:spLocks noChangeShapeType="1"/>
          </p:cNvSpPr>
          <p:nvPr/>
        </p:nvSpPr>
        <p:spPr bwMode="auto">
          <a:xfrm>
            <a:off x="4645025" y="3657600"/>
            <a:ext cx="3175" cy="914400"/>
          </a:xfrm>
          <a:prstGeom prst="line">
            <a:avLst/>
          </a:prstGeom>
          <a:noFill/>
          <a:ln w="38100">
            <a:solidFill>
              <a:schemeClr val="folHlink"/>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59780" name="Text Box 81"/>
          <p:cNvSpPr txBox="1">
            <a:spLocks noChangeArrowheads="1"/>
          </p:cNvSpPr>
          <p:nvPr/>
        </p:nvSpPr>
        <p:spPr bwMode="auto">
          <a:xfrm>
            <a:off x="6067425" y="5272088"/>
            <a:ext cx="385763" cy="39687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i="1" kern="1200">
                <a:solidFill>
                  <a:srgbClr val="FFFFFF"/>
                </a:solidFill>
                <a:latin typeface="Times New Roman" pitchFamily="18" charset="0"/>
                <a:ea typeface="+mn-ea"/>
                <a:cs typeface="+mn-cs"/>
              </a:rPr>
              <a:t>t</a:t>
            </a:r>
            <a:r>
              <a:rPr lang="en-US" sz="2000" i="1" kern="1200" baseline="-25000">
                <a:solidFill>
                  <a:srgbClr val="FFFFFF"/>
                </a:solidFill>
                <a:latin typeface="Times New Roman" pitchFamily="18" charset="0"/>
                <a:ea typeface="+mn-ea"/>
                <a:cs typeface="+mn-cs"/>
              </a:rPr>
              <a:t>S</a:t>
            </a:r>
            <a:endParaRPr lang="en-US" sz="2000" i="1" kern="1200">
              <a:solidFill>
                <a:srgbClr val="FFFFFF"/>
              </a:solidFill>
              <a:latin typeface="Times New Roman" pitchFamily="18" charset="0"/>
              <a:ea typeface="+mn-ea"/>
              <a:cs typeface="+mn-cs"/>
            </a:endParaRPr>
          </a:p>
        </p:txBody>
      </p:sp>
      <p:sp>
        <p:nvSpPr>
          <p:cNvPr id="74" name="Line 57"/>
          <p:cNvSpPr>
            <a:spLocks noChangeShapeType="1"/>
          </p:cNvSpPr>
          <p:nvPr/>
        </p:nvSpPr>
        <p:spPr bwMode="auto">
          <a:xfrm>
            <a:off x="4648200" y="2286000"/>
            <a:ext cx="3175" cy="914400"/>
          </a:xfrm>
          <a:prstGeom prst="line">
            <a:avLst/>
          </a:prstGeom>
          <a:noFill/>
          <a:ln w="38100">
            <a:solidFill>
              <a:schemeClr val="folHlink"/>
            </a:solidFill>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dr_hi"/>
          <p:cNvPicPr>
            <a:picLocks noChangeAspect="1" noChangeArrowheads="1"/>
          </p:cNvPicPr>
          <p:nvPr/>
        </p:nvPicPr>
        <p:blipFill>
          <a:blip r:embed="rId2"/>
          <a:srcRect/>
          <a:stretch>
            <a:fillRect/>
          </a:stretch>
        </p:blipFill>
        <p:spPr bwMode="auto">
          <a:xfrm>
            <a:off x="0" y="0"/>
            <a:ext cx="9144000" cy="681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4" name="Picture 2" descr="hdr_lo"/>
          <p:cNvPicPr>
            <a:picLocks noChangeAspect="1" noChangeArrowheads="1"/>
          </p:cNvPicPr>
          <p:nvPr/>
        </p:nvPicPr>
        <p:blipFill>
          <a:blip r:embed="rId2"/>
          <a:srcRect/>
          <a:stretch>
            <a:fillRect/>
          </a:stretch>
        </p:blipFill>
        <p:spPr bwMode="auto">
          <a:xfrm>
            <a:off x="0" y="0"/>
            <a:ext cx="914400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dr_agile"/>
          <p:cNvPicPr>
            <a:picLocks noChangeAspect="1" noChangeArrowheads="1"/>
          </p:cNvPicPr>
          <p:nvPr/>
        </p:nvPicPr>
        <p:blipFill>
          <a:blip r:embed="rId2"/>
          <a:srcRect/>
          <a:stretch>
            <a:fillRect/>
          </a:stretch>
        </p:blipFill>
        <p:spPr bwMode="auto">
          <a:xfrm>
            <a:off x="0" y="0"/>
            <a:ext cx="9144000" cy="681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srcRect/>
          <a:stretch>
            <a:fillRect/>
          </a:stretch>
        </p:blipFill>
        <p:spPr bwMode="auto">
          <a:xfrm>
            <a:off x="200025" y="609600"/>
            <a:ext cx="8943975" cy="6057900"/>
          </a:xfrm>
          <a:prstGeom prst="rect">
            <a:avLst/>
          </a:prstGeom>
          <a:noFill/>
          <a:ln w="9525">
            <a:noFill/>
            <a:miter lim="800000"/>
            <a:headEnd/>
            <a:tailEnd/>
          </a:ln>
        </p:spPr>
      </p:pic>
      <p:sp>
        <p:nvSpPr>
          <p:cNvPr id="185346" name="TextBox 2"/>
          <p:cNvSpPr txBox="1">
            <a:spLocks noChangeArrowheads="1"/>
          </p:cNvSpPr>
          <p:nvPr/>
        </p:nvSpPr>
        <p:spPr bwMode="auto">
          <a:xfrm>
            <a:off x="2438400" y="228600"/>
            <a:ext cx="6705600" cy="369888"/>
          </a:xfrm>
          <a:prstGeom prst="rect">
            <a:avLst/>
          </a:prstGeom>
          <a:noFill/>
          <a:ln w="9525">
            <a:noFill/>
            <a:miter lim="800000"/>
            <a:headEnd/>
            <a:tailEnd/>
          </a:ln>
        </p:spPr>
        <p:txBody>
          <a:bodyPr>
            <a:spAutoFit/>
          </a:bodyPr>
          <a:lstStyle/>
          <a:p>
            <a:r>
              <a:rPr lang="en-US"/>
              <a:t>Random Lens Imaging, Fergus, Torralba, Freeman, 2006</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52400"/>
            <a:ext cx="7772400" cy="739775"/>
          </a:xfrm>
        </p:spPr>
        <p:txBody>
          <a:bodyPr/>
          <a:lstStyle/>
          <a:p>
            <a:pPr eaLnBrk="1" hangingPunct="1">
              <a:defRPr/>
            </a:pPr>
            <a:r>
              <a:rPr lang="en-US" dirty="0" smtClean="0">
                <a:effectLst/>
              </a:rPr>
              <a:t>Lens Glare Reduction </a:t>
            </a:r>
            <a:br>
              <a:rPr lang="en-US" dirty="0" smtClean="0">
                <a:effectLst/>
              </a:rPr>
            </a:br>
            <a:r>
              <a:rPr lang="en-US" sz="1600" b="0" dirty="0" smtClean="0">
                <a:effectLst/>
              </a:rPr>
              <a:t>[</a:t>
            </a:r>
            <a:r>
              <a:rPr lang="en-US" sz="1600" b="0" dirty="0" err="1" smtClean="0">
                <a:effectLst/>
              </a:rPr>
              <a:t>Raskar</a:t>
            </a:r>
            <a:r>
              <a:rPr lang="en-US" sz="1600" b="0" dirty="0" smtClean="0">
                <a:effectLst/>
              </a:rPr>
              <a:t>, </a:t>
            </a:r>
            <a:r>
              <a:rPr lang="en-US" sz="1600" b="0" dirty="0" err="1" smtClean="0">
                <a:effectLst/>
              </a:rPr>
              <a:t>Agrawal</a:t>
            </a:r>
            <a:r>
              <a:rPr lang="en-US" sz="1600" b="0" dirty="0" smtClean="0">
                <a:effectLst/>
              </a:rPr>
              <a:t>, Wilson, </a:t>
            </a:r>
            <a:r>
              <a:rPr lang="en-US" sz="1600" b="0" dirty="0" err="1" smtClean="0">
                <a:effectLst/>
              </a:rPr>
              <a:t>Veeraraghavan</a:t>
            </a:r>
            <a:r>
              <a:rPr lang="en-US" sz="1600" b="0" dirty="0" smtClean="0">
                <a:effectLst/>
              </a:rPr>
              <a:t> SIGGRAPH 2008]</a:t>
            </a:r>
            <a:endParaRPr lang="en-US" sz="2000" b="0" dirty="0" smtClean="0">
              <a:effectLst/>
            </a:endParaRPr>
          </a:p>
        </p:txBody>
      </p:sp>
      <p:sp>
        <p:nvSpPr>
          <p:cNvPr id="163843" name="Rectangle 3"/>
          <p:cNvSpPr>
            <a:spLocks noGrp="1" noChangeArrowheads="1"/>
          </p:cNvSpPr>
          <p:nvPr>
            <p:ph type="body" idx="1"/>
          </p:nvPr>
        </p:nvSpPr>
        <p:spPr/>
        <p:txBody>
          <a:bodyPr/>
          <a:lstStyle/>
          <a:p>
            <a:pPr algn="ctr" eaLnBrk="1" hangingPunct="1">
              <a:buFontTx/>
              <a:buNone/>
            </a:pPr>
            <a:r>
              <a:rPr lang="en-US" smtClean="0"/>
              <a:t>Glare/Flare due to camera lenses reduces contrast</a:t>
            </a:r>
          </a:p>
        </p:txBody>
      </p:sp>
      <p:pic>
        <p:nvPicPr>
          <p:cNvPr id="5" name="GlareDemonstration.mpg">
            <a:hlinkClick r:id="" action="ppaction://media"/>
          </p:cNvPr>
          <p:cNvPicPr>
            <a:picLocks noRot="1" noChangeAspect="1"/>
          </p:cNvPicPr>
          <p:nvPr>
            <a:videoFile r:link="rId1"/>
          </p:nvPr>
        </p:nvPicPr>
        <p:blipFill>
          <a:blip r:embed="rId3"/>
          <a:srcRect/>
          <a:stretch>
            <a:fillRect/>
          </a:stretch>
        </p:blipFill>
        <p:spPr bwMode="auto">
          <a:xfrm>
            <a:off x="1600200" y="2057400"/>
            <a:ext cx="6096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sz="2400" dirty="0" smtClean="0"/>
              <a:t>Glare Reduction/Enhancement using </a:t>
            </a:r>
            <a:br>
              <a:rPr lang="en-US" sz="2400" dirty="0" smtClean="0"/>
            </a:br>
            <a:r>
              <a:rPr lang="en-US" sz="2400" dirty="0" smtClean="0"/>
              <a:t>4D Ray Sampling</a:t>
            </a:r>
          </a:p>
        </p:txBody>
      </p:sp>
      <p:pic>
        <p:nvPicPr>
          <p:cNvPr id="164867" name="Picture 3" descr="GlareTeaser"/>
          <p:cNvPicPr>
            <a:picLocks noChangeAspect="1" noChangeArrowheads="1"/>
          </p:cNvPicPr>
          <p:nvPr/>
        </p:nvPicPr>
        <p:blipFill>
          <a:blip r:embed="rId2"/>
          <a:srcRect/>
          <a:stretch>
            <a:fillRect/>
          </a:stretch>
        </p:blipFill>
        <p:spPr bwMode="auto">
          <a:xfrm>
            <a:off x="0" y="2057400"/>
            <a:ext cx="9191625" cy="2286000"/>
          </a:xfrm>
          <a:prstGeom prst="rect">
            <a:avLst/>
          </a:prstGeom>
          <a:noFill/>
          <a:ln w="9525">
            <a:noFill/>
            <a:miter lim="800000"/>
            <a:headEnd/>
            <a:tailEnd/>
          </a:ln>
        </p:spPr>
      </p:pic>
      <p:sp>
        <p:nvSpPr>
          <p:cNvPr id="164868" name="Text Box 4"/>
          <p:cNvSpPr txBox="1">
            <a:spLocks noChangeArrowheads="1"/>
          </p:cNvSpPr>
          <p:nvPr/>
        </p:nvSpPr>
        <p:spPr bwMode="auto">
          <a:xfrm>
            <a:off x="3786188" y="4656138"/>
            <a:ext cx="1885950"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Captured</a:t>
            </a:r>
          </a:p>
        </p:txBody>
      </p:sp>
      <p:sp>
        <p:nvSpPr>
          <p:cNvPr id="164869" name="Text Box 5"/>
          <p:cNvSpPr txBox="1">
            <a:spLocks noChangeArrowheads="1"/>
          </p:cNvSpPr>
          <p:nvPr/>
        </p:nvSpPr>
        <p:spPr bwMode="auto">
          <a:xfrm>
            <a:off x="6724650" y="4656138"/>
            <a:ext cx="1885950"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Glare Reduced</a:t>
            </a:r>
          </a:p>
        </p:txBody>
      </p:sp>
      <p:sp>
        <p:nvSpPr>
          <p:cNvPr id="164870" name="Text Box 6"/>
          <p:cNvSpPr txBox="1">
            <a:spLocks noChangeArrowheads="1"/>
          </p:cNvSpPr>
          <p:nvPr/>
        </p:nvSpPr>
        <p:spPr bwMode="auto">
          <a:xfrm>
            <a:off x="533400" y="4656138"/>
            <a:ext cx="2201863"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Glare Enhanced</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852488" y="3503613"/>
            <a:ext cx="6884987" cy="2536825"/>
          </a:xfrm>
          <a:prstGeom prst="rect">
            <a:avLst/>
          </a:prstGeom>
          <a:solidFill>
            <a:schemeClr val="tx1"/>
          </a:solidFill>
          <a:ln w="9525" algn="ctr">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50179" name="Rectangle 3"/>
          <p:cNvSpPr>
            <a:spLocks noGrp="1" noChangeArrowheads="1"/>
          </p:cNvSpPr>
          <p:nvPr>
            <p:ph type="title"/>
          </p:nvPr>
        </p:nvSpPr>
        <p:spPr/>
        <p:txBody>
          <a:bodyPr/>
          <a:lstStyle/>
          <a:p>
            <a:pPr eaLnBrk="1" hangingPunct="1">
              <a:defRPr/>
            </a:pPr>
            <a:endParaRPr lang="en-US" smtClean="0"/>
          </a:p>
        </p:txBody>
      </p:sp>
      <p:grpSp>
        <p:nvGrpSpPr>
          <p:cNvPr id="2" name="Group 4"/>
          <p:cNvGrpSpPr>
            <a:grpSpLocks/>
          </p:cNvGrpSpPr>
          <p:nvPr/>
        </p:nvGrpSpPr>
        <p:grpSpPr bwMode="auto">
          <a:xfrm>
            <a:off x="1125538" y="3625850"/>
            <a:ext cx="6400800" cy="2438400"/>
            <a:chOff x="672" y="720"/>
            <a:chExt cx="4032" cy="1536"/>
          </a:xfrm>
        </p:grpSpPr>
        <p:sp>
          <p:nvSpPr>
            <p:cNvPr id="165894" name="Freeform 5"/>
            <p:cNvSpPr>
              <a:spLocks/>
            </p:cNvSpPr>
            <p:nvPr/>
          </p:nvSpPr>
          <p:spPr bwMode="auto">
            <a:xfrm>
              <a:off x="757" y="835"/>
              <a:ext cx="2037" cy="1118"/>
            </a:xfrm>
            <a:custGeom>
              <a:avLst/>
              <a:gdLst>
                <a:gd name="T0" fmla="*/ 0 w 2037"/>
                <a:gd name="T1" fmla="*/ 405 h 1118"/>
                <a:gd name="T2" fmla="*/ 2037 w 2037"/>
                <a:gd name="T3" fmla="*/ 0 h 1118"/>
                <a:gd name="T4" fmla="*/ 2016 w 2037"/>
                <a:gd name="T5" fmla="*/ 1118 h 1118"/>
                <a:gd name="T6" fmla="*/ 0 w 2037"/>
                <a:gd name="T7" fmla="*/ 405 h 1118"/>
                <a:gd name="T8" fmla="*/ 0 60000 65536"/>
                <a:gd name="T9" fmla="*/ 0 60000 65536"/>
                <a:gd name="T10" fmla="*/ 0 60000 65536"/>
                <a:gd name="T11" fmla="*/ 0 60000 65536"/>
                <a:gd name="T12" fmla="*/ 0 w 2037"/>
                <a:gd name="T13" fmla="*/ 0 h 1118"/>
                <a:gd name="T14" fmla="*/ 2037 w 2037"/>
                <a:gd name="T15" fmla="*/ 1118 h 1118"/>
              </a:gdLst>
              <a:ahLst/>
              <a:cxnLst>
                <a:cxn ang="T8">
                  <a:pos x="T0" y="T1"/>
                </a:cxn>
                <a:cxn ang="T9">
                  <a:pos x="T2" y="T3"/>
                </a:cxn>
                <a:cxn ang="T10">
                  <a:pos x="T4" y="T5"/>
                </a:cxn>
                <a:cxn ang="T11">
                  <a:pos x="T6" y="T7"/>
                </a:cxn>
              </a:cxnLst>
              <a:rect l="T12" t="T13" r="T14" b="T15"/>
              <a:pathLst>
                <a:path w="2037" h="1118">
                  <a:moveTo>
                    <a:pt x="0" y="405"/>
                  </a:moveTo>
                  <a:lnTo>
                    <a:pt x="2037" y="0"/>
                  </a:lnTo>
                  <a:lnTo>
                    <a:pt x="2016" y="1118"/>
                  </a:lnTo>
                  <a:lnTo>
                    <a:pt x="0" y="405"/>
                  </a:lnTo>
                  <a:close/>
                </a:path>
              </a:pathLst>
            </a:custGeom>
            <a:solidFill>
              <a:srgbClr val="CCCCFF"/>
            </a:solidFill>
            <a:ln w="12700">
              <a:no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895" name="Freeform 6"/>
            <p:cNvSpPr>
              <a:spLocks/>
            </p:cNvSpPr>
            <p:nvPr/>
          </p:nvSpPr>
          <p:spPr bwMode="auto">
            <a:xfrm>
              <a:off x="2784" y="846"/>
              <a:ext cx="1654" cy="1109"/>
            </a:xfrm>
            <a:custGeom>
              <a:avLst/>
              <a:gdLst>
                <a:gd name="T0" fmla="*/ 31756 w 916"/>
                <a:gd name="T1" fmla="*/ 457 h 1139"/>
                <a:gd name="T2" fmla="*/ 137 w 916"/>
                <a:gd name="T3" fmla="*/ 0 h 1139"/>
                <a:gd name="T4" fmla="*/ 0 w 916"/>
                <a:gd name="T5" fmla="*/ 971 h 1139"/>
                <a:gd name="T6" fmla="*/ 31756 w 916"/>
                <a:gd name="T7" fmla="*/ 457 h 1139"/>
                <a:gd name="T8" fmla="*/ 0 60000 65536"/>
                <a:gd name="T9" fmla="*/ 0 60000 65536"/>
                <a:gd name="T10" fmla="*/ 0 60000 65536"/>
                <a:gd name="T11" fmla="*/ 0 60000 65536"/>
                <a:gd name="T12" fmla="*/ 0 w 916"/>
                <a:gd name="T13" fmla="*/ 0 h 1139"/>
                <a:gd name="T14" fmla="*/ 916 w 916"/>
                <a:gd name="T15" fmla="*/ 1139 h 1139"/>
              </a:gdLst>
              <a:ahLst/>
              <a:cxnLst>
                <a:cxn ang="T8">
                  <a:pos x="T0" y="T1"/>
                </a:cxn>
                <a:cxn ang="T9">
                  <a:pos x="T2" y="T3"/>
                </a:cxn>
                <a:cxn ang="T10">
                  <a:pos x="T4" y="T5"/>
                </a:cxn>
                <a:cxn ang="T11">
                  <a:pos x="T6" y="T7"/>
                </a:cxn>
              </a:cxnLst>
              <a:rect l="T12" t="T13" r="T14" b="T15"/>
              <a:pathLst>
                <a:path w="916" h="1139">
                  <a:moveTo>
                    <a:pt x="916" y="536"/>
                  </a:moveTo>
                  <a:lnTo>
                    <a:pt x="4" y="0"/>
                  </a:lnTo>
                  <a:lnTo>
                    <a:pt x="0" y="1139"/>
                  </a:lnTo>
                  <a:lnTo>
                    <a:pt x="916" y="536"/>
                  </a:lnTo>
                  <a:close/>
                </a:path>
              </a:pathLst>
            </a:custGeom>
            <a:solidFill>
              <a:srgbClr val="CCCCFF"/>
            </a:solidFill>
            <a:ln w="12700">
              <a:no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896" name="Line 7"/>
            <p:cNvSpPr>
              <a:spLocks noChangeShapeType="1"/>
            </p:cNvSpPr>
            <p:nvPr/>
          </p:nvSpPr>
          <p:spPr bwMode="auto">
            <a:xfrm>
              <a:off x="4440" y="849"/>
              <a:ext cx="0" cy="1112"/>
            </a:xfrm>
            <a:prstGeom prst="line">
              <a:avLst/>
            </a:prstGeom>
            <a:noFill/>
            <a:ln w="57150">
              <a:solidFill>
                <a:srgbClr val="0099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897" name="Rectangle 8"/>
            <p:cNvSpPr>
              <a:spLocks noChangeArrowheads="1"/>
            </p:cNvSpPr>
            <p:nvPr/>
          </p:nvSpPr>
          <p:spPr bwMode="auto">
            <a:xfrm>
              <a:off x="696" y="1186"/>
              <a:ext cx="68" cy="100"/>
            </a:xfrm>
            <a:prstGeom prst="rect">
              <a:avLst/>
            </a:prstGeom>
            <a:solidFill>
              <a:srgbClr val="3333CC"/>
            </a:solidFill>
            <a:ln w="12700">
              <a:solidFill>
                <a:srgbClr val="3333CC"/>
              </a:solidFill>
              <a:miter lim="800000"/>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898" name="Line 9"/>
            <p:cNvSpPr>
              <a:spLocks noChangeShapeType="1"/>
            </p:cNvSpPr>
            <p:nvPr/>
          </p:nvSpPr>
          <p:spPr bwMode="auto">
            <a:xfrm flipV="1">
              <a:off x="672" y="753"/>
              <a:ext cx="0" cy="1215"/>
            </a:xfrm>
            <a:prstGeom prst="line">
              <a:avLst/>
            </a:prstGeom>
            <a:noFill/>
            <a:ln w="57150">
              <a:solidFill>
                <a:srgbClr val="80808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899" name="Freeform 10"/>
            <p:cNvSpPr>
              <a:spLocks/>
            </p:cNvSpPr>
            <p:nvPr/>
          </p:nvSpPr>
          <p:spPr bwMode="auto">
            <a:xfrm>
              <a:off x="2782" y="720"/>
              <a:ext cx="1682" cy="1344"/>
            </a:xfrm>
            <a:custGeom>
              <a:avLst/>
              <a:gdLst>
                <a:gd name="T0" fmla="*/ 0 w 1682"/>
                <a:gd name="T1" fmla="*/ 125 h 1344"/>
                <a:gd name="T2" fmla="*/ 186 w 1682"/>
                <a:gd name="T3" fmla="*/ 125 h 1344"/>
                <a:gd name="T4" fmla="*/ 182 w 1682"/>
                <a:gd name="T5" fmla="*/ 0 h 1344"/>
                <a:gd name="T6" fmla="*/ 1682 w 1682"/>
                <a:gd name="T7" fmla="*/ 0 h 1344"/>
                <a:gd name="T8" fmla="*/ 1682 w 1682"/>
                <a:gd name="T9" fmla="*/ 1344 h 1344"/>
                <a:gd name="T10" fmla="*/ 194 w 1682"/>
                <a:gd name="T11" fmla="*/ 1344 h 1344"/>
                <a:gd name="T12" fmla="*/ 194 w 1682"/>
                <a:gd name="T13" fmla="*/ 1248 h 1344"/>
                <a:gd name="T14" fmla="*/ 2 w 1682"/>
                <a:gd name="T15" fmla="*/ 1248 h 1344"/>
                <a:gd name="T16" fmla="*/ 0 60000 65536"/>
                <a:gd name="T17" fmla="*/ 0 60000 65536"/>
                <a:gd name="T18" fmla="*/ 0 60000 65536"/>
                <a:gd name="T19" fmla="*/ 0 60000 65536"/>
                <a:gd name="T20" fmla="*/ 0 60000 65536"/>
                <a:gd name="T21" fmla="*/ 0 60000 65536"/>
                <a:gd name="T22" fmla="*/ 0 60000 65536"/>
                <a:gd name="T23" fmla="*/ 0 60000 65536"/>
                <a:gd name="T24" fmla="*/ 0 w 1682"/>
                <a:gd name="T25" fmla="*/ 0 h 1344"/>
                <a:gd name="T26" fmla="*/ 1682 w 1682"/>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2" h="1344">
                  <a:moveTo>
                    <a:pt x="0" y="125"/>
                  </a:moveTo>
                  <a:lnTo>
                    <a:pt x="186" y="125"/>
                  </a:lnTo>
                  <a:lnTo>
                    <a:pt x="182" y="0"/>
                  </a:lnTo>
                  <a:lnTo>
                    <a:pt x="1682" y="0"/>
                  </a:lnTo>
                  <a:lnTo>
                    <a:pt x="1682" y="1344"/>
                  </a:lnTo>
                  <a:lnTo>
                    <a:pt x="194" y="1344"/>
                  </a:lnTo>
                  <a:lnTo>
                    <a:pt x="194" y="1248"/>
                  </a:lnTo>
                  <a:lnTo>
                    <a:pt x="2" y="1248"/>
                  </a:lnTo>
                </a:path>
              </a:pathLst>
            </a:custGeom>
            <a:noFill/>
            <a:ln w="12700">
              <a:solidFill>
                <a:srgbClr val="80808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0" name="Text Box 11"/>
            <p:cNvSpPr txBox="1">
              <a:spLocks noChangeArrowheads="1"/>
            </p:cNvSpPr>
            <p:nvPr/>
          </p:nvSpPr>
          <p:spPr bwMode="auto">
            <a:xfrm>
              <a:off x="4416" y="1248"/>
              <a:ext cx="240" cy="212"/>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3333CC"/>
                  </a:solidFill>
                  <a:latin typeface="Arial" charset="0"/>
                  <a:ea typeface="+mn-ea"/>
                  <a:cs typeface="+mn-cs"/>
                </a:rPr>
                <a:t>i</a:t>
              </a:r>
            </a:p>
          </p:txBody>
        </p:sp>
        <p:sp>
          <p:nvSpPr>
            <p:cNvPr id="165901" name="Text Box 12"/>
            <p:cNvSpPr txBox="1">
              <a:spLocks noChangeArrowheads="1"/>
            </p:cNvSpPr>
            <p:nvPr/>
          </p:nvSpPr>
          <p:spPr bwMode="auto">
            <a:xfrm>
              <a:off x="4464" y="1680"/>
              <a:ext cx="240" cy="212"/>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FF5050"/>
                  </a:solidFill>
                  <a:latin typeface="Arial" charset="0"/>
                  <a:ea typeface="+mn-ea"/>
                  <a:cs typeface="+mn-cs"/>
                </a:rPr>
                <a:t>j</a:t>
              </a:r>
            </a:p>
          </p:txBody>
        </p:sp>
        <p:sp>
          <p:nvSpPr>
            <p:cNvPr id="165902" name="Rectangle 13"/>
            <p:cNvSpPr>
              <a:spLocks noChangeArrowheads="1"/>
            </p:cNvSpPr>
            <p:nvPr/>
          </p:nvSpPr>
          <p:spPr bwMode="auto">
            <a:xfrm>
              <a:off x="696" y="879"/>
              <a:ext cx="68" cy="99"/>
            </a:xfrm>
            <a:prstGeom prst="rect">
              <a:avLst/>
            </a:prstGeom>
            <a:solidFill>
              <a:srgbClr val="FF5050"/>
            </a:solidFill>
            <a:ln w="12700">
              <a:solidFill>
                <a:srgbClr val="D4B6B4"/>
              </a:solidFill>
              <a:miter lim="800000"/>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3" name="Text Box 14"/>
            <p:cNvSpPr txBox="1">
              <a:spLocks noChangeArrowheads="1"/>
            </p:cNvSpPr>
            <p:nvPr/>
          </p:nvSpPr>
          <p:spPr bwMode="auto">
            <a:xfrm>
              <a:off x="4320" y="2007"/>
              <a:ext cx="168" cy="249"/>
            </a:xfrm>
            <a:prstGeom prst="rect">
              <a:avLst/>
            </a:prstGeom>
            <a:noFill/>
            <a:ln w="9525">
              <a:noFill/>
              <a:miter lim="800000"/>
              <a:headEnd/>
              <a:tailEnd/>
            </a:ln>
          </p:spPr>
          <p:txBody>
            <a:bodyPr lIns="121755" tIns="60877" rIns="121755" bIns="60877">
              <a:spAutoFit/>
            </a:bodyPr>
            <a:lstStyle/>
            <a:p>
              <a:pPr algn="l" defTabSz="1217613" rtl="0" eaLnBrk="0" fontAlgn="base" hangingPunct="0">
                <a:spcBef>
                  <a:spcPct val="50000"/>
                </a:spcBef>
                <a:spcAft>
                  <a:spcPct val="0"/>
                </a:spcAft>
              </a:pPr>
              <a:r>
                <a:rPr lang="en-US" sz="2400" i="1" kern="1200">
                  <a:solidFill>
                    <a:srgbClr val="336600"/>
                  </a:solidFill>
                  <a:latin typeface="Arial" charset="0"/>
                  <a:ea typeface="+mn-ea"/>
                  <a:cs typeface="+mn-cs"/>
                </a:rPr>
                <a:t>x</a:t>
              </a:r>
              <a:endParaRPr lang="en-US" sz="2400" kern="1200">
                <a:solidFill>
                  <a:srgbClr val="336600"/>
                </a:solidFill>
                <a:latin typeface="Arial" charset="0"/>
                <a:ea typeface="+mn-ea"/>
                <a:cs typeface="+mn-cs"/>
              </a:endParaRPr>
            </a:p>
          </p:txBody>
        </p:sp>
        <p:sp>
          <p:nvSpPr>
            <p:cNvPr id="165904" name="Text Box 15"/>
            <p:cNvSpPr txBox="1">
              <a:spLocks noChangeArrowheads="1"/>
            </p:cNvSpPr>
            <p:nvPr/>
          </p:nvSpPr>
          <p:spPr bwMode="auto">
            <a:xfrm>
              <a:off x="3600" y="864"/>
              <a:ext cx="816" cy="211"/>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kern="1200">
                  <a:solidFill>
                    <a:srgbClr val="009999"/>
                  </a:solidFill>
                  <a:latin typeface="Arial" charset="0"/>
                  <a:ea typeface="+mn-ea"/>
                  <a:cs typeface="+mn-cs"/>
                </a:rPr>
                <a:t>Sensor</a:t>
              </a:r>
            </a:p>
          </p:txBody>
        </p:sp>
        <p:sp>
          <p:nvSpPr>
            <p:cNvPr id="165905" name="Text Box 16"/>
            <p:cNvSpPr txBox="1">
              <a:spLocks noChangeArrowheads="1"/>
            </p:cNvSpPr>
            <p:nvPr/>
          </p:nvSpPr>
          <p:spPr bwMode="auto">
            <a:xfrm>
              <a:off x="2644" y="2007"/>
              <a:ext cx="188" cy="249"/>
            </a:xfrm>
            <a:prstGeom prst="rect">
              <a:avLst/>
            </a:prstGeom>
            <a:noFill/>
            <a:ln w="9525">
              <a:noFill/>
              <a:miter lim="800000"/>
              <a:headEnd/>
              <a:tailEnd/>
            </a:ln>
          </p:spPr>
          <p:txBody>
            <a:bodyPr lIns="121755" tIns="60877" rIns="121755" bIns="60877">
              <a:spAutoFit/>
            </a:bodyPr>
            <a:lstStyle/>
            <a:p>
              <a:pPr algn="l" defTabSz="1217613" rtl="0" eaLnBrk="0" fontAlgn="base" hangingPunct="0">
                <a:spcBef>
                  <a:spcPct val="50000"/>
                </a:spcBef>
                <a:spcAft>
                  <a:spcPct val="0"/>
                </a:spcAft>
              </a:pPr>
              <a:r>
                <a:rPr lang="en-US" sz="2400" i="1" kern="1200">
                  <a:solidFill>
                    <a:srgbClr val="336600"/>
                  </a:solidFill>
                  <a:latin typeface="Arial" charset="0"/>
                  <a:ea typeface="+mn-ea"/>
                  <a:cs typeface="+mn-cs"/>
                </a:rPr>
                <a:t>u</a:t>
              </a:r>
              <a:endParaRPr lang="en-US" sz="2400" kern="1200">
                <a:solidFill>
                  <a:srgbClr val="336600"/>
                </a:solidFill>
                <a:latin typeface="Arial" charset="0"/>
                <a:ea typeface="+mn-ea"/>
                <a:cs typeface="+mn-cs"/>
              </a:endParaRPr>
            </a:p>
          </p:txBody>
        </p:sp>
        <p:sp>
          <p:nvSpPr>
            <p:cNvPr id="165906" name="Freeform 17"/>
            <p:cNvSpPr>
              <a:spLocks/>
            </p:cNvSpPr>
            <p:nvPr/>
          </p:nvSpPr>
          <p:spPr bwMode="auto">
            <a:xfrm>
              <a:off x="2777" y="846"/>
              <a:ext cx="1661" cy="1122"/>
            </a:xfrm>
            <a:custGeom>
              <a:avLst/>
              <a:gdLst>
                <a:gd name="T0" fmla="*/ 1661 w 1661"/>
                <a:gd name="T1" fmla="*/ 876 h 1139"/>
                <a:gd name="T2" fmla="*/ 4 w 1661"/>
                <a:gd name="T3" fmla="*/ 0 h 1139"/>
                <a:gd name="T4" fmla="*/ 0 w 1661"/>
                <a:gd name="T5" fmla="*/ 1041 h 1139"/>
                <a:gd name="T6" fmla="*/ 1661 w 1661"/>
                <a:gd name="T7" fmla="*/ 876 h 1139"/>
                <a:gd name="T8" fmla="*/ 0 60000 65536"/>
                <a:gd name="T9" fmla="*/ 0 60000 65536"/>
                <a:gd name="T10" fmla="*/ 0 60000 65536"/>
                <a:gd name="T11" fmla="*/ 0 60000 65536"/>
                <a:gd name="T12" fmla="*/ 0 w 1661"/>
                <a:gd name="T13" fmla="*/ 0 h 1139"/>
                <a:gd name="T14" fmla="*/ 1661 w 1661"/>
                <a:gd name="T15" fmla="*/ 1139 h 1139"/>
              </a:gdLst>
              <a:ahLst/>
              <a:cxnLst>
                <a:cxn ang="T8">
                  <a:pos x="T0" y="T1"/>
                </a:cxn>
                <a:cxn ang="T9">
                  <a:pos x="T2" y="T3"/>
                </a:cxn>
                <a:cxn ang="T10">
                  <a:pos x="T4" y="T5"/>
                </a:cxn>
                <a:cxn ang="T11">
                  <a:pos x="T6" y="T7"/>
                </a:cxn>
              </a:cxnLst>
              <a:rect l="T12" t="T13" r="T14" b="T15"/>
              <a:pathLst>
                <a:path w="1661" h="1139">
                  <a:moveTo>
                    <a:pt x="1661" y="958"/>
                  </a:moveTo>
                  <a:lnTo>
                    <a:pt x="4" y="0"/>
                  </a:lnTo>
                  <a:lnTo>
                    <a:pt x="0" y="1139"/>
                  </a:lnTo>
                  <a:lnTo>
                    <a:pt x="1661" y="958"/>
                  </a:lnTo>
                  <a:close/>
                </a:path>
              </a:pathLst>
            </a:custGeom>
            <a:solidFill>
              <a:srgbClr val="FFCCCC"/>
            </a:solidFill>
            <a:ln w="12700">
              <a:solidFill>
                <a:srgbClr val="FF9595"/>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7" name="Freeform 18"/>
            <p:cNvSpPr>
              <a:spLocks/>
            </p:cNvSpPr>
            <p:nvPr/>
          </p:nvSpPr>
          <p:spPr bwMode="auto">
            <a:xfrm>
              <a:off x="757" y="849"/>
              <a:ext cx="2031" cy="1106"/>
            </a:xfrm>
            <a:custGeom>
              <a:avLst/>
              <a:gdLst>
                <a:gd name="T0" fmla="*/ 0 w 2021"/>
                <a:gd name="T1" fmla="*/ 80 h 1139"/>
                <a:gd name="T2" fmla="*/ 2077 w 2021"/>
                <a:gd name="T3" fmla="*/ 0 h 1139"/>
                <a:gd name="T4" fmla="*/ 2081 w 2021"/>
                <a:gd name="T5" fmla="*/ 955 h 1139"/>
                <a:gd name="T6" fmla="*/ 0 w 2021"/>
                <a:gd name="T7" fmla="*/ 80 h 1139"/>
                <a:gd name="T8" fmla="*/ 0 60000 65536"/>
                <a:gd name="T9" fmla="*/ 0 60000 65536"/>
                <a:gd name="T10" fmla="*/ 0 60000 65536"/>
                <a:gd name="T11" fmla="*/ 0 60000 65536"/>
                <a:gd name="T12" fmla="*/ 0 w 2021"/>
                <a:gd name="T13" fmla="*/ 0 h 1139"/>
                <a:gd name="T14" fmla="*/ 2021 w 2021"/>
                <a:gd name="T15" fmla="*/ 1139 h 1139"/>
              </a:gdLst>
              <a:ahLst/>
              <a:cxnLst>
                <a:cxn ang="T8">
                  <a:pos x="T0" y="T1"/>
                </a:cxn>
                <a:cxn ang="T9">
                  <a:pos x="T2" y="T3"/>
                </a:cxn>
                <a:cxn ang="T10">
                  <a:pos x="T4" y="T5"/>
                </a:cxn>
                <a:cxn ang="T11">
                  <a:pos x="T6" y="T7"/>
                </a:cxn>
              </a:cxnLst>
              <a:rect l="T12" t="T13" r="T14" b="T15"/>
              <a:pathLst>
                <a:path w="2021" h="1139">
                  <a:moveTo>
                    <a:pt x="0" y="96"/>
                  </a:moveTo>
                  <a:lnTo>
                    <a:pt x="2017" y="0"/>
                  </a:lnTo>
                  <a:lnTo>
                    <a:pt x="2021" y="1139"/>
                  </a:lnTo>
                  <a:lnTo>
                    <a:pt x="0" y="96"/>
                  </a:lnTo>
                  <a:close/>
                </a:path>
              </a:pathLst>
            </a:custGeom>
            <a:solidFill>
              <a:srgbClr val="FFCCCC"/>
            </a:solidFill>
            <a:ln w="12700">
              <a:solidFill>
                <a:srgbClr val="FF9595"/>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08" name="Line 19"/>
            <p:cNvSpPr>
              <a:spLocks noChangeShapeType="1"/>
            </p:cNvSpPr>
            <p:nvPr/>
          </p:nvSpPr>
          <p:spPr bwMode="auto">
            <a:xfrm>
              <a:off x="2909" y="1666"/>
              <a:ext cx="868" cy="63"/>
            </a:xfrm>
            <a:prstGeom prst="line">
              <a:avLst/>
            </a:prstGeom>
            <a:noFill/>
            <a:ln w="12700">
              <a:solidFill>
                <a:srgbClr val="CC00CC"/>
              </a:solidFill>
              <a:round/>
              <a:headEnd type="none" w="sm" len="sm"/>
              <a:tailEnd type="triangle" w="lg" len="lg"/>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09" name="Arc 20"/>
            <p:cNvSpPr>
              <a:spLocks/>
            </p:cNvSpPr>
            <p:nvPr/>
          </p:nvSpPr>
          <p:spPr bwMode="auto">
            <a:xfrm flipV="1">
              <a:off x="2788" y="1398"/>
              <a:ext cx="14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0" name="Arc 21"/>
            <p:cNvSpPr>
              <a:spLocks/>
            </p:cNvSpPr>
            <p:nvPr/>
          </p:nvSpPr>
          <p:spPr bwMode="auto">
            <a:xfrm flipH="1" flipV="1">
              <a:off x="2640" y="1398"/>
              <a:ext cx="15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1" name="Arc 22"/>
            <p:cNvSpPr>
              <a:spLocks/>
            </p:cNvSpPr>
            <p:nvPr/>
          </p:nvSpPr>
          <p:spPr bwMode="auto">
            <a:xfrm>
              <a:off x="2788" y="846"/>
              <a:ext cx="14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2" name="Arc 23"/>
            <p:cNvSpPr>
              <a:spLocks/>
            </p:cNvSpPr>
            <p:nvPr/>
          </p:nvSpPr>
          <p:spPr bwMode="auto">
            <a:xfrm flipH="1">
              <a:off x="2640" y="846"/>
              <a:ext cx="150" cy="5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009999"/>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3" name="Line 24"/>
            <p:cNvSpPr>
              <a:spLocks noChangeShapeType="1"/>
            </p:cNvSpPr>
            <p:nvPr/>
          </p:nvSpPr>
          <p:spPr bwMode="auto">
            <a:xfrm flipV="1">
              <a:off x="2680" y="1748"/>
              <a:ext cx="224" cy="20"/>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4" name="Line 25"/>
            <p:cNvSpPr>
              <a:spLocks noChangeShapeType="1"/>
            </p:cNvSpPr>
            <p:nvPr/>
          </p:nvSpPr>
          <p:spPr bwMode="auto">
            <a:xfrm flipH="1" flipV="1">
              <a:off x="2654" y="1693"/>
              <a:ext cx="250" cy="53"/>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5" name="Line 26"/>
            <p:cNvSpPr>
              <a:spLocks noChangeShapeType="1"/>
            </p:cNvSpPr>
            <p:nvPr/>
          </p:nvSpPr>
          <p:spPr bwMode="auto">
            <a:xfrm flipV="1">
              <a:off x="2654" y="1667"/>
              <a:ext cx="255" cy="26"/>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6" name="Line 27"/>
            <p:cNvSpPr>
              <a:spLocks noChangeShapeType="1"/>
            </p:cNvSpPr>
            <p:nvPr/>
          </p:nvSpPr>
          <p:spPr bwMode="auto">
            <a:xfrm>
              <a:off x="3772" y="1729"/>
              <a:ext cx="659" cy="58"/>
            </a:xfrm>
            <a:prstGeom prst="line">
              <a:avLst/>
            </a:prstGeom>
            <a:noFill/>
            <a:ln w="12700">
              <a:solidFill>
                <a:srgbClr val="CC00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7" name="Freeform 28"/>
            <p:cNvSpPr>
              <a:spLocks/>
            </p:cNvSpPr>
            <p:nvPr/>
          </p:nvSpPr>
          <p:spPr bwMode="auto">
            <a:xfrm>
              <a:off x="3980" y="1572"/>
              <a:ext cx="76" cy="252"/>
            </a:xfrm>
            <a:custGeom>
              <a:avLst/>
              <a:gdLst>
                <a:gd name="T0" fmla="*/ 52 w 76"/>
                <a:gd name="T1" fmla="*/ 252 h 252"/>
                <a:gd name="T2" fmla="*/ 4 w 76"/>
                <a:gd name="T3" fmla="*/ 118 h 252"/>
                <a:gd name="T4" fmla="*/ 76 w 76"/>
                <a:gd name="T5" fmla="*/ 0 h 252"/>
                <a:gd name="T6" fmla="*/ 0 60000 65536"/>
                <a:gd name="T7" fmla="*/ 0 60000 65536"/>
                <a:gd name="T8" fmla="*/ 0 60000 65536"/>
                <a:gd name="T9" fmla="*/ 0 w 76"/>
                <a:gd name="T10" fmla="*/ 0 h 252"/>
                <a:gd name="T11" fmla="*/ 76 w 76"/>
                <a:gd name="T12" fmla="*/ 252 h 252"/>
              </a:gdLst>
              <a:ahLst/>
              <a:cxnLst>
                <a:cxn ang="T6">
                  <a:pos x="T0" y="T1"/>
                </a:cxn>
                <a:cxn ang="T7">
                  <a:pos x="T2" y="T3"/>
                </a:cxn>
                <a:cxn ang="T8">
                  <a:pos x="T4" y="T5"/>
                </a:cxn>
              </a:cxnLst>
              <a:rect l="T9" t="T10" r="T11" b="T12"/>
              <a:pathLst>
                <a:path w="76" h="252">
                  <a:moveTo>
                    <a:pt x="52" y="252"/>
                  </a:moveTo>
                  <a:cubicBezTo>
                    <a:pt x="44" y="230"/>
                    <a:pt x="0" y="160"/>
                    <a:pt x="4" y="118"/>
                  </a:cubicBezTo>
                  <a:cubicBezTo>
                    <a:pt x="8" y="76"/>
                    <a:pt x="61" y="25"/>
                    <a:pt x="76" y="0"/>
                  </a:cubicBezTo>
                </a:path>
              </a:pathLst>
            </a:custGeom>
            <a:noFill/>
            <a:ln w="12700">
              <a:solidFill>
                <a:srgbClr val="000000"/>
              </a:solidFill>
              <a:round/>
              <a:headEnd type="triangle" w="med" len="me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5918" name="Line 29"/>
            <p:cNvSpPr>
              <a:spLocks noChangeShapeType="1"/>
            </p:cNvSpPr>
            <p:nvPr/>
          </p:nvSpPr>
          <p:spPr bwMode="auto">
            <a:xfrm>
              <a:off x="2790" y="845"/>
              <a:ext cx="1656" cy="525"/>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19" name="Line 30"/>
            <p:cNvSpPr>
              <a:spLocks noChangeShapeType="1"/>
            </p:cNvSpPr>
            <p:nvPr/>
          </p:nvSpPr>
          <p:spPr bwMode="auto">
            <a:xfrm flipV="1">
              <a:off x="2777" y="1370"/>
              <a:ext cx="1661" cy="588"/>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20" name="Line 31"/>
            <p:cNvSpPr>
              <a:spLocks noChangeShapeType="1"/>
            </p:cNvSpPr>
            <p:nvPr/>
          </p:nvSpPr>
          <p:spPr bwMode="auto">
            <a:xfrm>
              <a:off x="757" y="1242"/>
              <a:ext cx="2027" cy="713"/>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21" name="Line 32"/>
            <p:cNvSpPr>
              <a:spLocks noChangeShapeType="1"/>
            </p:cNvSpPr>
            <p:nvPr/>
          </p:nvSpPr>
          <p:spPr bwMode="auto">
            <a:xfrm flipV="1">
              <a:off x="768" y="835"/>
              <a:ext cx="2014" cy="407"/>
            </a:xfrm>
            <a:prstGeom prst="line">
              <a:avLst/>
            </a:prstGeom>
            <a:noFill/>
            <a:ln w="63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5922" name="Line 33"/>
            <p:cNvSpPr>
              <a:spLocks noChangeShapeType="1"/>
            </p:cNvSpPr>
            <p:nvPr/>
          </p:nvSpPr>
          <p:spPr bwMode="auto">
            <a:xfrm>
              <a:off x="768" y="1242"/>
              <a:ext cx="1920" cy="534"/>
            </a:xfrm>
            <a:prstGeom prst="line">
              <a:avLst/>
            </a:prstGeom>
            <a:noFill/>
            <a:ln w="12700">
              <a:solidFill>
                <a:srgbClr val="CC00CC"/>
              </a:solidFill>
              <a:round/>
              <a:headEnd type="none" w="sm" len="sm"/>
              <a:tailEnd type="none" w="lg" len="lg"/>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65893" name="Text Box 34"/>
          <p:cNvSpPr txBox="1">
            <a:spLocks noChangeArrowheads="1"/>
          </p:cNvSpPr>
          <p:nvPr/>
        </p:nvSpPr>
        <p:spPr bwMode="auto">
          <a:xfrm>
            <a:off x="485775" y="1371600"/>
            <a:ext cx="8405813" cy="1570038"/>
          </a:xfrm>
          <a:prstGeom prst="rect">
            <a:avLst/>
          </a:prstGeom>
          <a:noFill/>
          <a:ln w="9525" algn="ctr">
            <a:noFill/>
            <a:miter lim="800000"/>
            <a:headEnd/>
            <a:tailEnd/>
          </a:ln>
        </p:spPr>
        <p:txBody>
          <a:bodyPr>
            <a:spAutoFit/>
          </a:bodyPr>
          <a:lstStyle/>
          <a:p>
            <a:pPr algn="l" rtl="0" eaLnBrk="0" fontAlgn="base" hangingPunct="0">
              <a:spcBef>
                <a:spcPct val="50000"/>
              </a:spcBef>
              <a:spcAft>
                <a:spcPct val="0"/>
              </a:spcAft>
            </a:pPr>
            <a:r>
              <a:rPr lang="en-US" sz="2400" kern="1200">
                <a:solidFill>
                  <a:srgbClr val="FFFFFF"/>
                </a:solidFill>
                <a:latin typeface="Verdana" pitchFamily="34" charset="0"/>
                <a:ea typeface="+mn-ea"/>
                <a:cs typeface="+mn-cs"/>
              </a:rPr>
              <a:t>Glare = low frequency noise in 2D</a:t>
            </a:r>
          </a:p>
          <a:p>
            <a:pPr marL="457200" lvl="1" algn="l" rtl="0" eaLnBrk="0" fontAlgn="base" hangingPunct="0">
              <a:spcBef>
                <a:spcPct val="50000"/>
              </a:spcBef>
              <a:spcAft>
                <a:spcPct val="0"/>
              </a:spcAft>
              <a:buFontTx/>
              <a:buChar char="•"/>
            </a:pPr>
            <a:r>
              <a:rPr lang="en-US" sz="2400" kern="1200">
                <a:solidFill>
                  <a:srgbClr val="FFFFFF"/>
                </a:solidFill>
                <a:latin typeface="Verdana" pitchFamily="34" charset="0"/>
                <a:ea typeface="+mn-ea"/>
                <a:cs typeface="+mn-cs"/>
              </a:rPr>
              <a:t>But is high frequency noise in 4D</a:t>
            </a:r>
          </a:p>
          <a:p>
            <a:pPr marL="457200" lvl="1" algn="l" rtl="0" eaLnBrk="0" fontAlgn="base" hangingPunct="0">
              <a:spcBef>
                <a:spcPct val="50000"/>
              </a:spcBef>
              <a:spcAft>
                <a:spcPct val="0"/>
              </a:spcAft>
              <a:buFontTx/>
              <a:buChar char="•"/>
            </a:pPr>
            <a:r>
              <a:rPr lang="en-US" sz="2400" kern="1200">
                <a:solidFill>
                  <a:srgbClr val="FFFFFF"/>
                </a:solidFill>
                <a:latin typeface="Verdana" pitchFamily="34" charset="0"/>
                <a:ea typeface="+mn-ea"/>
                <a:cs typeface="+mn-cs"/>
              </a:rPr>
              <a:t>Remove via simple outlier rejection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304800" y="109538"/>
            <a:ext cx="8077200" cy="652462"/>
          </a:xfrm>
        </p:spPr>
        <p:txBody>
          <a:bodyPr/>
          <a:lstStyle/>
          <a:p>
            <a:pPr eaLnBrk="1" hangingPunct="1">
              <a:defRPr/>
            </a:pPr>
            <a:r>
              <a:rPr lang="en-US" sz="2900" smtClean="0"/>
              <a:t>Stanford Plenoptic Camera  </a:t>
            </a:r>
            <a:r>
              <a:rPr lang="en-US" sz="1700" smtClean="0"/>
              <a:t>[Ng et al 2005]</a:t>
            </a:r>
          </a:p>
        </p:txBody>
      </p:sp>
      <p:sp>
        <p:nvSpPr>
          <p:cNvPr id="123907" name="Rectangle 3"/>
          <p:cNvSpPr>
            <a:spLocks noGrp="1" noChangeArrowheads="1"/>
          </p:cNvSpPr>
          <p:nvPr>
            <p:ph type="body" idx="1"/>
          </p:nvPr>
        </p:nvSpPr>
        <p:spPr>
          <a:xfrm>
            <a:off x="279400" y="6381750"/>
            <a:ext cx="8864600" cy="476250"/>
          </a:xfrm>
        </p:spPr>
        <p:txBody>
          <a:bodyPr/>
          <a:lstStyle/>
          <a:p>
            <a:pPr marL="285750" indent="-285750" eaLnBrk="1" hangingPunct="1">
              <a:buFontTx/>
              <a:buNone/>
            </a:pPr>
            <a:r>
              <a:rPr lang="en-US" sz="1900" i="1" smtClean="0"/>
              <a:t>4000 </a:t>
            </a:r>
            <a:r>
              <a:rPr lang="en-US" sz="1900" i="1" smtClean="0">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a:srcRect/>
          <a:stretch>
            <a:fillRect/>
          </a:stretch>
        </p:blipFill>
        <p:spPr bwMode="auto">
          <a:xfrm>
            <a:off x="4919663" y="831850"/>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a:srcRect/>
          <a:stretch>
            <a:fillRect/>
          </a:stretch>
        </p:blipFill>
        <p:spPr bwMode="auto">
          <a:xfrm>
            <a:off x="957263" y="833438"/>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915988" y="2971800"/>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Contax medium format camera</a:t>
            </a:r>
          </a:p>
        </p:txBody>
      </p:sp>
      <p:sp>
        <p:nvSpPr>
          <p:cNvPr id="123911" name="Text Box 7"/>
          <p:cNvSpPr txBox="1">
            <a:spLocks noChangeArrowheads="1"/>
          </p:cNvSpPr>
          <p:nvPr/>
        </p:nvSpPr>
        <p:spPr bwMode="auto">
          <a:xfrm>
            <a:off x="5033963" y="2971800"/>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Kodak 16-megapixel sensor</a:t>
            </a:r>
          </a:p>
        </p:txBody>
      </p:sp>
      <p:grpSp>
        <p:nvGrpSpPr>
          <p:cNvPr id="2" name="Group 8"/>
          <p:cNvGrpSpPr>
            <a:grpSpLocks/>
          </p:cNvGrpSpPr>
          <p:nvPr/>
        </p:nvGrpSpPr>
        <p:grpSpPr bwMode="auto">
          <a:xfrm>
            <a:off x="844550" y="3657600"/>
            <a:ext cx="7369175" cy="2530475"/>
            <a:chOff x="532" y="2319"/>
            <a:chExt cx="4642" cy="1594"/>
          </a:xfrm>
        </p:grpSpPr>
        <p:pic>
          <p:nvPicPr>
            <p:cNvPr id="123917" name="Picture 9" descr="MICROLENSES-closeup2"/>
            <p:cNvPicPr>
              <a:picLocks noChangeAspect="1" noChangeArrowheads="1"/>
            </p:cNvPicPr>
            <p:nvPr/>
          </p:nvPicPr>
          <p:blipFill>
            <a:blip r:embed="rId5"/>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125</a:t>
              </a:r>
              <a:r>
                <a:rPr lang="el-GR" sz="2000" kern="1200">
                  <a:solidFill>
                    <a:srgbClr val="000000"/>
                  </a:solidFill>
                  <a:latin typeface="Times New Roman" pitchFamily="18" charset="0"/>
                  <a:ea typeface="+mn-ea"/>
                  <a:cs typeface="Times New Roman" pitchFamily="18" charset="0"/>
                </a:rPr>
                <a:t>μ</a:t>
              </a:r>
              <a:r>
                <a:rPr lang="en-US" sz="2000" kern="1200">
                  <a:solidFill>
                    <a:srgbClr val="000000"/>
                  </a:solidFill>
                  <a:latin typeface="Times New Roman" pitchFamily="18" charset="0"/>
                  <a:ea typeface="+mn-ea"/>
                  <a:cs typeface="Times New Roman" pitchFamily="18" charset="0"/>
                </a:rPr>
                <a:t> square-sided microlenses</a:t>
              </a:r>
              <a:endParaRPr lang="el-GR" sz="2000" kern="1200">
                <a:solidFill>
                  <a:srgbClr val="000000"/>
                </a:solidFill>
                <a:latin typeface="Times New Roman" pitchFamily="18" charset="0"/>
                <a:ea typeface="+mn-ea"/>
                <a:cs typeface="Times New Roman" pitchFamily="18" charset="0"/>
              </a:endParaRPr>
            </a:p>
          </p:txBody>
        </p:sp>
      </p:grpSp>
      <p:grpSp>
        <p:nvGrpSpPr>
          <p:cNvPr id="3" name="Group 13"/>
          <p:cNvGrpSpPr>
            <a:grpSpLocks/>
          </p:cNvGrpSpPr>
          <p:nvPr/>
        </p:nvGrpSpPr>
        <p:grpSpPr bwMode="auto">
          <a:xfrm>
            <a:off x="5203825" y="3449638"/>
            <a:ext cx="3794125" cy="1620837"/>
            <a:chOff x="3278" y="2188"/>
            <a:chExt cx="2390" cy="1021"/>
          </a:xfrm>
        </p:grpSpPr>
        <p:pic>
          <p:nvPicPr>
            <p:cNvPr id="123914" name="Picture 14" descr="IMG_7622-csshbal"/>
            <p:cNvPicPr>
              <a:picLocks noChangeAspect="1" noChangeArrowheads="1"/>
            </p:cNvPicPr>
            <p:nvPr/>
          </p:nvPicPr>
          <p:blipFill>
            <a:blip r:embed="rId7"/>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reeform 66"/>
          <p:cNvSpPr>
            <a:spLocks/>
          </p:cNvSpPr>
          <p:nvPr/>
        </p:nvSpPr>
        <p:spPr bwMode="auto">
          <a:xfrm>
            <a:off x="1201738" y="334963"/>
            <a:ext cx="3233737" cy="1774825"/>
          </a:xfrm>
          <a:custGeom>
            <a:avLst/>
            <a:gdLst>
              <a:gd name="T0" fmla="*/ 0 w 2037"/>
              <a:gd name="T1" fmla="*/ 2147483647 h 1118"/>
              <a:gd name="T2" fmla="*/ 2147483647 w 2037"/>
              <a:gd name="T3" fmla="*/ 0 h 1118"/>
              <a:gd name="T4" fmla="*/ 2147483647 w 2037"/>
              <a:gd name="T5" fmla="*/ 2147483647 h 1118"/>
              <a:gd name="T6" fmla="*/ 0 w 2037"/>
              <a:gd name="T7" fmla="*/ 2147483647 h 1118"/>
              <a:gd name="T8" fmla="*/ 0 60000 65536"/>
              <a:gd name="T9" fmla="*/ 0 60000 65536"/>
              <a:gd name="T10" fmla="*/ 0 60000 65536"/>
              <a:gd name="T11" fmla="*/ 0 60000 65536"/>
              <a:gd name="T12" fmla="*/ 0 w 2037"/>
              <a:gd name="T13" fmla="*/ 0 h 1118"/>
              <a:gd name="T14" fmla="*/ 2037 w 2037"/>
              <a:gd name="T15" fmla="*/ 1118 h 1118"/>
            </a:gdLst>
            <a:ahLst/>
            <a:cxnLst>
              <a:cxn ang="T8">
                <a:pos x="T0" y="T1"/>
              </a:cxn>
              <a:cxn ang="T9">
                <a:pos x="T2" y="T3"/>
              </a:cxn>
              <a:cxn ang="T10">
                <a:pos x="T4" y="T5"/>
              </a:cxn>
              <a:cxn ang="T11">
                <a:pos x="T6" y="T7"/>
              </a:cxn>
            </a:cxnLst>
            <a:rect l="T12" t="T13" r="T14" b="T15"/>
            <a:pathLst>
              <a:path w="2037" h="1118">
                <a:moveTo>
                  <a:pt x="0" y="405"/>
                </a:moveTo>
                <a:lnTo>
                  <a:pt x="2037" y="0"/>
                </a:lnTo>
                <a:lnTo>
                  <a:pt x="2016" y="1118"/>
                </a:lnTo>
                <a:lnTo>
                  <a:pt x="0" y="405"/>
                </a:lnTo>
                <a:close/>
              </a:path>
            </a:pathLst>
          </a:custGeom>
          <a:solidFill>
            <a:srgbClr val="CCCCFF"/>
          </a:solidFill>
          <a:ln w="12700">
            <a:no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15" name="Freeform 53"/>
          <p:cNvSpPr>
            <a:spLocks/>
          </p:cNvSpPr>
          <p:nvPr/>
        </p:nvSpPr>
        <p:spPr bwMode="auto">
          <a:xfrm>
            <a:off x="4419600" y="352425"/>
            <a:ext cx="2625725" cy="1760538"/>
          </a:xfrm>
          <a:custGeom>
            <a:avLst/>
            <a:gdLst>
              <a:gd name="T0" fmla="*/ 2147483647 w 916"/>
              <a:gd name="T1" fmla="*/ 2147483647 h 1139"/>
              <a:gd name="T2" fmla="*/ 2147483647 w 916"/>
              <a:gd name="T3" fmla="*/ 0 h 1139"/>
              <a:gd name="T4" fmla="*/ 0 w 916"/>
              <a:gd name="T5" fmla="*/ 2147483647 h 1139"/>
              <a:gd name="T6" fmla="*/ 2147483647 w 916"/>
              <a:gd name="T7" fmla="*/ 2147483647 h 1139"/>
              <a:gd name="T8" fmla="*/ 0 60000 65536"/>
              <a:gd name="T9" fmla="*/ 0 60000 65536"/>
              <a:gd name="T10" fmla="*/ 0 60000 65536"/>
              <a:gd name="T11" fmla="*/ 0 60000 65536"/>
              <a:gd name="T12" fmla="*/ 0 w 916"/>
              <a:gd name="T13" fmla="*/ 0 h 1139"/>
              <a:gd name="T14" fmla="*/ 916 w 916"/>
              <a:gd name="T15" fmla="*/ 1139 h 1139"/>
            </a:gdLst>
            <a:ahLst/>
            <a:cxnLst>
              <a:cxn ang="T8">
                <a:pos x="T0" y="T1"/>
              </a:cxn>
              <a:cxn ang="T9">
                <a:pos x="T2" y="T3"/>
              </a:cxn>
              <a:cxn ang="T10">
                <a:pos x="T4" y="T5"/>
              </a:cxn>
              <a:cxn ang="T11">
                <a:pos x="T6" y="T7"/>
              </a:cxn>
            </a:cxnLst>
            <a:rect l="T12" t="T13" r="T14" b="T15"/>
            <a:pathLst>
              <a:path w="916" h="1139">
                <a:moveTo>
                  <a:pt x="916" y="536"/>
                </a:moveTo>
                <a:lnTo>
                  <a:pt x="4" y="0"/>
                </a:lnTo>
                <a:lnTo>
                  <a:pt x="0" y="1139"/>
                </a:lnTo>
                <a:lnTo>
                  <a:pt x="916" y="536"/>
                </a:lnTo>
                <a:close/>
              </a:path>
            </a:pathLst>
          </a:custGeom>
          <a:solidFill>
            <a:srgbClr val="CCCCFF"/>
          </a:solidFill>
          <a:ln w="12700">
            <a:no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16" name="Line 10"/>
          <p:cNvSpPr>
            <a:spLocks noChangeShapeType="1"/>
          </p:cNvSpPr>
          <p:nvPr/>
        </p:nvSpPr>
        <p:spPr bwMode="auto">
          <a:xfrm>
            <a:off x="7048500" y="357188"/>
            <a:ext cx="0" cy="1765300"/>
          </a:xfrm>
          <a:prstGeom prst="line">
            <a:avLst/>
          </a:prstGeom>
          <a:noFill/>
          <a:ln w="57150">
            <a:solidFill>
              <a:srgbClr val="0099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17" name="Rectangle 11"/>
          <p:cNvSpPr>
            <a:spLocks noChangeArrowheads="1"/>
          </p:cNvSpPr>
          <p:nvPr/>
        </p:nvSpPr>
        <p:spPr bwMode="auto">
          <a:xfrm>
            <a:off x="1104900" y="892175"/>
            <a:ext cx="107950" cy="158750"/>
          </a:xfrm>
          <a:prstGeom prst="rect">
            <a:avLst/>
          </a:prstGeom>
          <a:solidFill>
            <a:schemeClr val="accent2"/>
          </a:solidFill>
          <a:ln w="12700">
            <a:solidFill>
              <a:schemeClr val="accent2"/>
            </a:solidFill>
            <a:miter lim="800000"/>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18" name="Line 12"/>
          <p:cNvSpPr>
            <a:spLocks noChangeShapeType="1"/>
          </p:cNvSpPr>
          <p:nvPr/>
        </p:nvSpPr>
        <p:spPr bwMode="auto">
          <a:xfrm flipV="1">
            <a:off x="1066800" y="204788"/>
            <a:ext cx="0" cy="1928812"/>
          </a:xfrm>
          <a:prstGeom prst="line">
            <a:avLst/>
          </a:prstGeom>
          <a:noFill/>
          <a:ln w="57150">
            <a:solidFill>
              <a:schemeClr val="bg2"/>
            </a:solidFill>
            <a:round/>
            <a:headEnd/>
            <a:tailEnd type="triangle" w="med" len="med"/>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19" name="Freeform 13"/>
          <p:cNvSpPr>
            <a:spLocks/>
          </p:cNvSpPr>
          <p:nvPr/>
        </p:nvSpPr>
        <p:spPr bwMode="auto">
          <a:xfrm>
            <a:off x="4416425" y="152400"/>
            <a:ext cx="2670175" cy="2133600"/>
          </a:xfrm>
          <a:custGeom>
            <a:avLst/>
            <a:gdLst>
              <a:gd name="T0" fmla="*/ 0 w 1682"/>
              <a:gd name="T1" fmla="*/ 2147483647 h 1344"/>
              <a:gd name="T2" fmla="*/ 2147483647 w 1682"/>
              <a:gd name="T3" fmla="*/ 2147483647 h 1344"/>
              <a:gd name="T4" fmla="*/ 2147483647 w 1682"/>
              <a:gd name="T5" fmla="*/ 0 h 1344"/>
              <a:gd name="T6" fmla="*/ 2147483647 w 1682"/>
              <a:gd name="T7" fmla="*/ 0 h 1344"/>
              <a:gd name="T8" fmla="*/ 2147483647 w 1682"/>
              <a:gd name="T9" fmla="*/ 2147483647 h 1344"/>
              <a:gd name="T10" fmla="*/ 2147483647 w 1682"/>
              <a:gd name="T11" fmla="*/ 2147483647 h 1344"/>
              <a:gd name="T12" fmla="*/ 2147483647 w 1682"/>
              <a:gd name="T13" fmla="*/ 2147483647 h 1344"/>
              <a:gd name="T14" fmla="*/ 2147483647 w 1682"/>
              <a:gd name="T15" fmla="*/ 2147483647 h 1344"/>
              <a:gd name="T16" fmla="*/ 0 60000 65536"/>
              <a:gd name="T17" fmla="*/ 0 60000 65536"/>
              <a:gd name="T18" fmla="*/ 0 60000 65536"/>
              <a:gd name="T19" fmla="*/ 0 60000 65536"/>
              <a:gd name="T20" fmla="*/ 0 60000 65536"/>
              <a:gd name="T21" fmla="*/ 0 60000 65536"/>
              <a:gd name="T22" fmla="*/ 0 60000 65536"/>
              <a:gd name="T23" fmla="*/ 0 60000 65536"/>
              <a:gd name="T24" fmla="*/ 0 w 1682"/>
              <a:gd name="T25" fmla="*/ 0 h 1344"/>
              <a:gd name="T26" fmla="*/ 1682 w 1682"/>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2" h="1344">
                <a:moveTo>
                  <a:pt x="0" y="125"/>
                </a:moveTo>
                <a:lnTo>
                  <a:pt x="186" y="125"/>
                </a:lnTo>
                <a:lnTo>
                  <a:pt x="182" y="0"/>
                </a:lnTo>
                <a:lnTo>
                  <a:pt x="1682" y="0"/>
                </a:lnTo>
                <a:lnTo>
                  <a:pt x="1682" y="1344"/>
                </a:lnTo>
                <a:lnTo>
                  <a:pt x="194" y="1344"/>
                </a:lnTo>
                <a:lnTo>
                  <a:pt x="194" y="1248"/>
                </a:lnTo>
                <a:lnTo>
                  <a:pt x="2" y="1248"/>
                </a:lnTo>
              </a:path>
            </a:pathLst>
          </a:custGeom>
          <a:noFill/>
          <a:ln w="12700">
            <a:solidFill>
              <a:schemeClr val="bg2"/>
            </a:solid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20" name="Text Box 19"/>
          <p:cNvSpPr txBox="1">
            <a:spLocks noChangeArrowheads="1"/>
          </p:cNvSpPr>
          <p:nvPr/>
        </p:nvSpPr>
        <p:spPr bwMode="auto">
          <a:xfrm>
            <a:off x="7010400" y="990600"/>
            <a:ext cx="381000" cy="336550"/>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3333CC"/>
                </a:solidFill>
                <a:latin typeface="Arial" charset="0"/>
                <a:ea typeface="+mn-ea"/>
                <a:cs typeface="+mn-cs"/>
              </a:rPr>
              <a:t>i</a:t>
            </a:r>
          </a:p>
        </p:txBody>
      </p:sp>
      <p:sp>
        <p:nvSpPr>
          <p:cNvPr id="166921" name="Text Box 20"/>
          <p:cNvSpPr txBox="1">
            <a:spLocks noChangeArrowheads="1"/>
          </p:cNvSpPr>
          <p:nvPr/>
        </p:nvSpPr>
        <p:spPr bwMode="auto">
          <a:xfrm>
            <a:off x="7086600" y="1676400"/>
            <a:ext cx="381000" cy="336550"/>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FF5050"/>
                </a:solidFill>
                <a:latin typeface="Arial" charset="0"/>
                <a:ea typeface="+mn-ea"/>
                <a:cs typeface="+mn-cs"/>
              </a:rPr>
              <a:t>j</a:t>
            </a:r>
          </a:p>
        </p:txBody>
      </p:sp>
      <p:sp>
        <p:nvSpPr>
          <p:cNvPr id="166922" name="Rectangle 21"/>
          <p:cNvSpPr>
            <a:spLocks noChangeArrowheads="1"/>
          </p:cNvSpPr>
          <p:nvPr/>
        </p:nvSpPr>
        <p:spPr bwMode="auto">
          <a:xfrm>
            <a:off x="1104900" y="404813"/>
            <a:ext cx="107950" cy="157162"/>
          </a:xfrm>
          <a:prstGeom prst="rect">
            <a:avLst/>
          </a:prstGeom>
          <a:solidFill>
            <a:srgbClr val="FF5050"/>
          </a:solidFill>
          <a:ln w="12700">
            <a:solidFill>
              <a:srgbClr val="D4B6B4"/>
            </a:solidFill>
            <a:miter lim="800000"/>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23" name="Text Box 26"/>
          <p:cNvSpPr txBox="1">
            <a:spLocks noChangeArrowheads="1"/>
          </p:cNvSpPr>
          <p:nvPr/>
        </p:nvSpPr>
        <p:spPr bwMode="auto">
          <a:xfrm>
            <a:off x="5715000" y="381000"/>
            <a:ext cx="1295400" cy="334963"/>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kern="1200">
                <a:solidFill>
                  <a:srgbClr val="009999"/>
                </a:solidFill>
                <a:latin typeface="Arial" charset="0"/>
                <a:ea typeface="+mn-ea"/>
                <a:cs typeface="+mn-cs"/>
              </a:rPr>
              <a:t>Sensor</a:t>
            </a:r>
          </a:p>
        </p:txBody>
      </p:sp>
      <p:sp>
        <p:nvSpPr>
          <p:cNvPr id="166924" name="Freeform 3"/>
          <p:cNvSpPr>
            <a:spLocks/>
          </p:cNvSpPr>
          <p:nvPr/>
        </p:nvSpPr>
        <p:spPr bwMode="auto">
          <a:xfrm>
            <a:off x="4408488" y="352425"/>
            <a:ext cx="2636837" cy="1781175"/>
          </a:xfrm>
          <a:custGeom>
            <a:avLst/>
            <a:gdLst>
              <a:gd name="T0" fmla="*/ 2147483647 w 1661"/>
              <a:gd name="T1" fmla="*/ 2147483647 h 1139"/>
              <a:gd name="T2" fmla="*/ 2147483647 w 1661"/>
              <a:gd name="T3" fmla="*/ 0 h 1139"/>
              <a:gd name="T4" fmla="*/ 0 w 1661"/>
              <a:gd name="T5" fmla="*/ 2147483647 h 1139"/>
              <a:gd name="T6" fmla="*/ 2147483647 w 1661"/>
              <a:gd name="T7" fmla="*/ 2147483647 h 1139"/>
              <a:gd name="T8" fmla="*/ 0 60000 65536"/>
              <a:gd name="T9" fmla="*/ 0 60000 65536"/>
              <a:gd name="T10" fmla="*/ 0 60000 65536"/>
              <a:gd name="T11" fmla="*/ 0 60000 65536"/>
              <a:gd name="T12" fmla="*/ 0 w 1661"/>
              <a:gd name="T13" fmla="*/ 0 h 1139"/>
              <a:gd name="T14" fmla="*/ 1661 w 1661"/>
              <a:gd name="T15" fmla="*/ 1139 h 1139"/>
            </a:gdLst>
            <a:ahLst/>
            <a:cxnLst>
              <a:cxn ang="T8">
                <a:pos x="T0" y="T1"/>
              </a:cxn>
              <a:cxn ang="T9">
                <a:pos x="T2" y="T3"/>
              </a:cxn>
              <a:cxn ang="T10">
                <a:pos x="T4" y="T5"/>
              </a:cxn>
              <a:cxn ang="T11">
                <a:pos x="T6" y="T7"/>
              </a:cxn>
            </a:cxnLst>
            <a:rect l="T12" t="T13" r="T14" b="T15"/>
            <a:pathLst>
              <a:path w="1661" h="1139">
                <a:moveTo>
                  <a:pt x="1661" y="958"/>
                </a:moveTo>
                <a:lnTo>
                  <a:pt x="4" y="0"/>
                </a:lnTo>
                <a:lnTo>
                  <a:pt x="0" y="1139"/>
                </a:lnTo>
                <a:lnTo>
                  <a:pt x="1661" y="958"/>
                </a:lnTo>
                <a:close/>
              </a:path>
            </a:pathLst>
          </a:custGeom>
          <a:solidFill>
            <a:srgbClr val="FFCCCC"/>
          </a:solidFill>
          <a:ln w="12700">
            <a:solidFill>
              <a:srgbClr val="FF9595"/>
            </a:solid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25" name="Freeform 65"/>
          <p:cNvSpPr>
            <a:spLocks/>
          </p:cNvSpPr>
          <p:nvPr/>
        </p:nvSpPr>
        <p:spPr bwMode="auto">
          <a:xfrm>
            <a:off x="1201738" y="357188"/>
            <a:ext cx="3224212" cy="1755775"/>
          </a:xfrm>
          <a:custGeom>
            <a:avLst/>
            <a:gdLst>
              <a:gd name="T0" fmla="*/ 0 w 2021"/>
              <a:gd name="T1" fmla="*/ 2147483647 h 1139"/>
              <a:gd name="T2" fmla="*/ 2147483647 w 2021"/>
              <a:gd name="T3" fmla="*/ 0 h 1139"/>
              <a:gd name="T4" fmla="*/ 2147483647 w 2021"/>
              <a:gd name="T5" fmla="*/ 2147483647 h 1139"/>
              <a:gd name="T6" fmla="*/ 0 w 2021"/>
              <a:gd name="T7" fmla="*/ 2147483647 h 1139"/>
              <a:gd name="T8" fmla="*/ 0 60000 65536"/>
              <a:gd name="T9" fmla="*/ 0 60000 65536"/>
              <a:gd name="T10" fmla="*/ 0 60000 65536"/>
              <a:gd name="T11" fmla="*/ 0 60000 65536"/>
              <a:gd name="T12" fmla="*/ 0 w 2021"/>
              <a:gd name="T13" fmla="*/ 0 h 1139"/>
              <a:gd name="T14" fmla="*/ 2021 w 2021"/>
              <a:gd name="T15" fmla="*/ 1139 h 1139"/>
            </a:gdLst>
            <a:ahLst/>
            <a:cxnLst>
              <a:cxn ang="T8">
                <a:pos x="T0" y="T1"/>
              </a:cxn>
              <a:cxn ang="T9">
                <a:pos x="T2" y="T3"/>
              </a:cxn>
              <a:cxn ang="T10">
                <a:pos x="T4" y="T5"/>
              </a:cxn>
              <a:cxn ang="T11">
                <a:pos x="T6" y="T7"/>
              </a:cxn>
            </a:cxnLst>
            <a:rect l="T12" t="T13" r="T14" b="T15"/>
            <a:pathLst>
              <a:path w="2021" h="1139">
                <a:moveTo>
                  <a:pt x="0" y="96"/>
                </a:moveTo>
                <a:lnTo>
                  <a:pt x="2017" y="0"/>
                </a:lnTo>
                <a:lnTo>
                  <a:pt x="2021" y="1139"/>
                </a:lnTo>
                <a:lnTo>
                  <a:pt x="0" y="96"/>
                </a:lnTo>
                <a:close/>
              </a:path>
            </a:pathLst>
          </a:custGeom>
          <a:solidFill>
            <a:srgbClr val="FFCCCC"/>
          </a:solidFill>
          <a:ln w="12700">
            <a:solidFill>
              <a:srgbClr val="FF9595"/>
            </a:solid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26" name="Line 70"/>
          <p:cNvSpPr>
            <a:spLocks noChangeShapeType="1"/>
          </p:cNvSpPr>
          <p:nvPr/>
        </p:nvSpPr>
        <p:spPr bwMode="auto">
          <a:xfrm>
            <a:off x="4618038" y="1654175"/>
            <a:ext cx="1377950" cy="100013"/>
          </a:xfrm>
          <a:prstGeom prst="line">
            <a:avLst/>
          </a:prstGeom>
          <a:noFill/>
          <a:ln w="12700">
            <a:solidFill>
              <a:srgbClr val="CC00CC"/>
            </a:solidFill>
            <a:round/>
            <a:headEnd type="none" w="sm" len="sm"/>
            <a:tailEnd type="triangle" w="lg" len="lg"/>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27" name="Arc 6"/>
          <p:cNvSpPr>
            <a:spLocks/>
          </p:cNvSpPr>
          <p:nvPr/>
        </p:nvSpPr>
        <p:spPr bwMode="auto">
          <a:xfrm flipV="1">
            <a:off x="4425950" y="1228725"/>
            <a:ext cx="222250"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28" name="Arc 7"/>
          <p:cNvSpPr>
            <a:spLocks/>
          </p:cNvSpPr>
          <p:nvPr/>
        </p:nvSpPr>
        <p:spPr bwMode="auto">
          <a:xfrm flipH="1" flipV="1">
            <a:off x="4191000" y="1228725"/>
            <a:ext cx="238125"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29" name="Arc 8"/>
          <p:cNvSpPr>
            <a:spLocks/>
          </p:cNvSpPr>
          <p:nvPr/>
        </p:nvSpPr>
        <p:spPr bwMode="auto">
          <a:xfrm>
            <a:off x="4425950" y="352425"/>
            <a:ext cx="222250"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30" name="Arc 9"/>
          <p:cNvSpPr>
            <a:spLocks/>
          </p:cNvSpPr>
          <p:nvPr/>
        </p:nvSpPr>
        <p:spPr bwMode="auto">
          <a:xfrm flipH="1">
            <a:off x="4191000" y="352425"/>
            <a:ext cx="238125"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31" name="Line 67"/>
          <p:cNvSpPr>
            <a:spLocks noChangeShapeType="1"/>
          </p:cNvSpPr>
          <p:nvPr/>
        </p:nvSpPr>
        <p:spPr bwMode="auto">
          <a:xfrm flipV="1">
            <a:off x="4254500" y="1784350"/>
            <a:ext cx="355600" cy="31750"/>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32" name="Line 68"/>
          <p:cNvSpPr>
            <a:spLocks noChangeShapeType="1"/>
          </p:cNvSpPr>
          <p:nvPr/>
        </p:nvSpPr>
        <p:spPr bwMode="auto">
          <a:xfrm flipH="1" flipV="1">
            <a:off x="4213225" y="1697038"/>
            <a:ext cx="396875" cy="84137"/>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33" name="Line 69"/>
          <p:cNvSpPr>
            <a:spLocks noChangeShapeType="1"/>
          </p:cNvSpPr>
          <p:nvPr/>
        </p:nvSpPr>
        <p:spPr bwMode="auto">
          <a:xfrm flipV="1">
            <a:off x="4213225" y="1655763"/>
            <a:ext cx="404813" cy="41275"/>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34" name="Line 71"/>
          <p:cNvSpPr>
            <a:spLocks noChangeShapeType="1"/>
          </p:cNvSpPr>
          <p:nvPr/>
        </p:nvSpPr>
        <p:spPr bwMode="auto">
          <a:xfrm>
            <a:off x="5988050" y="1754188"/>
            <a:ext cx="1046163" cy="92075"/>
          </a:xfrm>
          <a:prstGeom prst="line">
            <a:avLst/>
          </a:prstGeom>
          <a:noFill/>
          <a:ln w="12700">
            <a:solidFill>
              <a:srgbClr val="CC00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35" name="Freeform 72"/>
          <p:cNvSpPr>
            <a:spLocks/>
          </p:cNvSpPr>
          <p:nvPr/>
        </p:nvSpPr>
        <p:spPr bwMode="auto">
          <a:xfrm>
            <a:off x="6318250" y="1504950"/>
            <a:ext cx="120650" cy="400050"/>
          </a:xfrm>
          <a:custGeom>
            <a:avLst/>
            <a:gdLst>
              <a:gd name="T0" fmla="*/ 2147483647 w 76"/>
              <a:gd name="T1" fmla="*/ 2147483647 h 252"/>
              <a:gd name="T2" fmla="*/ 2147483647 w 76"/>
              <a:gd name="T3" fmla="*/ 2147483647 h 252"/>
              <a:gd name="T4" fmla="*/ 2147483647 w 76"/>
              <a:gd name="T5" fmla="*/ 0 h 252"/>
              <a:gd name="T6" fmla="*/ 0 60000 65536"/>
              <a:gd name="T7" fmla="*/ 0 60000 65536"/>
              <a:gd name="T8" fmla="*/ 0 60000 65536"/>
              <a:gd name="T9" fmla="*/ 0 w 76"/>
              <a:gd name="T10" fmla="*/ 0 h 252"/>
              <a:gd name="T11" fmla="*/ 76 w 76"/>
              <a:gd name="T12" fmla="*/ 252 h 252"/>
            </a:gdLst>
            <a:ahLst/>
            <a:cxnLst>
              <a:cxn ang="T6">
                <a:pos x="T0" y="T1"/>
              </a:cxn>
              <a:cxn ang="T7">
                <a:pos x="T2" y="T3"/>
              </a:cxn>
              <a:cxn ang="T8">
                <a:pos x="T4" y="T5"/>
              </a:cxn>
            </a:cxnLst>
            <a:rect l="T9" t="T10" r="T11" b="T12"/>
            <a:pathLst>
              <a:path w="76" h="252">
                <a:moveTo>
                  <a:pt x="52" y="252"/>
                </a:moveTo>
                <a:cubicBezTo>
                  <a:pt x="44" y="230"/>
                  <a:pt x="0" y="160"/>
                  <a:pt x="4" y="118"/>
                </a:cubicBezTo>
                <a:cubicBezTo>
                  <a:pt x="8" y="76"/>
                  <a:pt x="61" y="25"/>
                  <a:pt x="76" y="0"/>
                </a:cubicBezTo>
              </a:path>
            </a:pathLst>
          </a:custGeom>
          <a:noFill/>
          <a:ln w="12700">
            <a:solidFill>
              <a:schemeClr val="tx1"/>
            </a:solidFill>
            <a:round/>
            <a:headEnd type="triangle" w="med" len="med"/>
            <a:tailEnd type="triangle" w="med" len="med"/>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36" name="Line 75"/>
          <p:cNvSpPr>
            <a:spLocks noChangeShapeType="1"/>
          </p:cNvSpPr>
          <p:nvPr/>
        </p:nvSpPr>
        <p:spPr bwMode="auto">
          <a:xfrm>
            <a:off x="4429125" y="350838"/>
            <a:ext cx="2628900" cy="833437"/>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37" name="Line 76"/>
          <p:cNvSpPr>
            <a:spLocks noChangeShapeType="1"/>
          </p:cNvSpPr>
          <p:nvPr/>
        </p:nvSpPr>
        <p:spPr bwMode="auto">
          <a:xfrm flipV="1">
            <a:off x="4408488" y="1184275"/>
            <a:ext cx="2636837" cy="933450"/>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38" name="Line 77"/>
          <p:cNvSpPr>
            <a:spLocks noChangeShapeType="1"/>
          </p:cNvSpPr>
          <p:nvPr/>
        </p:nvSpPr>
        <p:spPr bwMode="auto">
          <a:xfrm>
            <a:off x="1201738" y="981075"/>
            <a:ext cx="3217862" cy="1131888"/>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39" name="Line 78"/>
          <p:cNvSpPr>
            <a:spLocks noChangeShapeType="1"/>
          </p:cNvSpPr>
          <p:nvPr/>
        </p:nvSpPr>
        <p:spPr bwMode="auto">
          <a:xfrm flipV="1">
            <a:off x="1219200" y="334963"/>
            <a:ext cx="3197225" cy="646112"/>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40" name="Line 5"/>
          <p:cNvSpPr>
            <a:spLocks noChangeShapeType="1"/>
          </p:cNvSpPr>
          <p:nvPr/>
        </p:nvSpPr>
        <p:spPr bwMode="auto">
          <a:xfrm>
            <a:off x="1219200" y="981075"/>
            <a:ext cx="3048000" cy="847725"/>
          </a:xfrm>
          <a:prstGeom prst="line">
            <a:avLst/>
          </a:prstGeom>
          <a:noFill/>
          <a:ln w="12700">
            <a:solidFill>
              <a:srgbClr val="CC00CC"/>
            </a:solidFill>
            <a:round/>
            <a:headEnd type="none" w="sm" len="sm"/>
            <a:tailEnd type="none" w="lg" len="lg"/>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41" name="Freeform 66"/>
          <p:cNvSpPr>
            <a:spLocks/>
          </p:cNvSpPr>
          <p:nvPr/>
        </p:nvSpPr>
        <p:spPr bwMode="auto">
          <a:xfrm>
            <a:off x="1201738" y="4021138"/>
            <a:ext cx="3233737" cy="1774825"/>
          </a:xfrm>
          <a:custGeom>
            <a:avLst/>
            <a:gdLst>
              <a:gd name="T0" fmla="*/ 0 w 2037"/>
              <a:gd name="T1" fmla="*/ 2147483647 h 1118"/>
              <a:gd name="T2" fmla="*/ 2147483647 w 2037"/>
              <a:gd name="T3" fmla="*/ 0 h 1118"/>
              <a:gd name="T4" fmla="*/ 2147483647 w 2037"/>
              <a:gd name="T5" fmla="*/ 2147483647 h 1118"/>
              <a:gd name="T6" fmla="*/ 0 w 2037"/>
              <a:gd name="T7" fmla="*/ 2147483647 h 1118"/>
              <a:gd name="T8" fmla="*/ 0 60000 65536"/>
              <a:gd name="T9" fmla="*/ 0 60000 65536"/>
              <a:gd name="T10" fmla="*/ 0 60000 65536"/>
              <a:gd name="T11" fmla="*/ 0 60000 65536"/>
              <a:gd name="T12" fmla="*/ 0 w 2037"/>
              <a:gd name="T13" fmla="*/ 0 h 1118"/>
              <a:gd name="T14" fmla="*/ 2037 w 2037"/>
              <a:gd name="T15" fmla="*/ 1118 h 1118"/>
            </a:gdLst>
            <a:ahLst/>
            <a:cxnLst>
              <a:cxn ang="T8">
                <a:pos x="T0" y="T1"/>
              </a:cxn>
              <a:cxn ang="T9">
                <a:pos x="T2" y="T3"/>
              </a:cxn>
              <a:cxn ang="T10">
                <a:pos x="T4" y="T5"/>
              </a:cxn>
              <a:cxn ang="T11">
                <a:pos x="T6" y="T7"/>
              </a:cxn>
            </a:cxnLst>
            <a:rect l="T12" t="T13" r="T14" b="T15"/>
            <a:pathLst>
              <a:path w="2037" h="1118">
                <a:moveTo>
                  <a:pt x="0" y="405"/>
                </a:moveTo>
                <a:lnTo>
                  <a:pt x="2037" y="0"/>
                </a:lnTo>
                <a:lnTo>
                  <a:pt x="2016" y="1118"/>
                </a:lnTo>
                <a:lnTo>
                  <a:pt x="0" y="405"/>
                </a:lnTo>
                <a:close/>
              </a:path>
            </a:pathLst>
          </a:custGeom>
          <a:solidFill>
            <a:srgbClr val="CCCCFF"/>
          </a:solidFill>
          <a:ln w="12700">
            <a:no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42" name="Freeform 53"/>
          <p:cNvSpPr>
            <a:spLocks/>
          </p:cNvSpPr>
          <p:nvPr/>
        </p:nvSpPr>
        <p:spPr bwMode="auto">
          <a:xfrm>
            <a:off x="4419600" y="4038600"/>
            <a:ext cx="3041650" cy="1760538"/>
          </a:xfrm>
          <a:custGeom>
            <a:avLst/>
            <a:gdLst>
              <a:gd name="T0" fmla="*/ 2147483647 w 1061"/>
              <a:gd name="T1" fmla="*/ 2147483647 h 1139"/>
              <a:gd name="T2" fmla="*/ 2147483647 w 1061"/>
              <a:gd name="T3" fmla="*/ 0 h 1139"/>
              <a:gd name="T4" fmla="*/ 0 w 1061"/>
              <a:gd name="T5" fmla="*/ 2147483647 h 1139"/>
              <a:gd name="T6" fmla="*/ 2147483647 w 1061"/>
              <a:gd name="T7" fmla="*/ 2147483647 h 1139"/>
              <a:gd name="T8" fmla="*/ 2147483647 w 1061"/>
              <a:gd name="T9" fmla="*/ 2147483647 h 1139"/>
              <a:gd name="T10" fmla="*/ 0 60000 65536"/>
              <a:gd name="T11" fmla="*/ 0 60000 65536"/>
              <a:gd name="T12" fmla="*/ 0 60000 65536"/>
              <a:gd name="T13" fmla="*/ 0 60000 65536"/>
              <a:gd name="T14" fmla="*/ 0 60000 65536"/>
              <a:gd name="T15" fmla="*/ 0 w 1061"/>
              <a:gd name="T16" fmla="*/ 0 h 1139"/>
              <a:gd name="T17" fmla="*/ 1061 w 1061"/>
              <a:gd name="T18" fmla="*/ 1139 h 1139"/>
            </a:gdLst>
            <a:ahLst/>
            <a:cxnLst>
              <a:cxn ang="T10">
                <a:pos x="T0" y="T1"/>
              </a:cxn>
              <a:cxn ang="T11">
                <a:pos x="T2" y="T3"/>
              </a:cxn>
              <a:cxn ang="T12">
                <a:pos x="T4" y="T5"/>
              </a:cxn>
              <a:cxn ang="T13">
                <a:pos x="T6" y="T7"/>
              </a:cxn>
              <a:cxn ang="T14">
                <a:pos x="T8" y="T9"/>
              </a:cxn>
            </a:cxnLst>
            <a:rect l="T15" t="T16" r="T17" b="T18"/>
            <a:pathLst>
              <a:path w="1061" h="1139">
                <a:moveTo>
                  <a:pt x="1061" y="629"/>
                </a:moveTo>
                <a:lnTo>
                  <a:pt x="4" y="0"/>
                </a:lnTo>
                <a:cubicBezTo>
                  <a:pt x="3" y="380"/>
                  <a:pt x="1" y="759"/>
                  <a:pt x="0" y="1139"/>
                </a:cubicBezTo>
                <a:lnTo>
                  <a:pt x="1052" y="458"/>
                </a:lnTo>
                <a:cubicBezTo>
                  <a:pt x="1060" y="517"/>
                  <a:pt x="1053" y="570"/>
                  <a:pt x="1061" y="629"/>
                </a:cubicBezTo>
                <a:close/>
              </a:path>
            </a:pathLst>
          </a:custGeom>
          <a:solidFill>
            <a:srgbClr val="CCCCFF"/>
          </a:solidFill>
          <a:ln w="12700">
            <a:no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43" name="Rectangle 11"/>
          <p:cNvSpPr>
            <a:spLocks noChangeArrowheads="1"/>
          </p:cNvSpPr>
          <p:nvPr/>
        </p:nvSpPr>
        <p:spPr bwMode="auto">
          <a:xfrm>
            <a:off x="1104900" y="4578350"/>
            <a:ext cx="107950" cy="158750"/>
          </a:xfrm>
          <a:prstGeom prst="rect">
            <a:avLst/>
          </a:prstGeom>
          <a:solidFill>
            <a:schemeClr val="accent2"/>
          </a:solidFill>
          <a:ln w="12700">
            <a:solidFill>
              <a:schemeClr val="accent2"/>
            </a:solidFill>
            <a:miter lim="800000"/>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44" name="Line 12"/>
          <p:cNvSpPr>
            <a:spLocks noChangeShapeType="1"/>
          </p:cNvSpPr>
          <p:nvPr/>
        </p:nvSpPr>
        <p:spPr bwMode="auto">
          <a:xfrm flipV="1">
            <a:off x="1066800" y="3890963"/>
            <a:ext cx="0" cy="1928812"/>
          </a:xfrm>
          <a:prstGeom prst="line">
            <a:avLst/>
          </a:prstGeom>
          <a:noFill/>
          <a:ln w="57150">
            <a:solidFill>
              <a:schemeClr val="bg2"/>
            </a:solidFill>
            <a:round/>
            <a:headEnd/>
            <a:tailEnd type="triangle" w="med" len="med"/>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45" name="Freeform 13"/>
          <p:cNvSpPr>
            <a:spLocks/>
          </p:cNvSpPr>
          <p:nvPr/>
        </p:nvSpPr>
        <p:spPr bwMode="auto">
          <a:xfrm>
            <a:off x="4416425" y="3838575"/>
            <a:ext cx="2670175" cy="2133600"/>
          </a:xfrm>
          <a:custGeom>
            <a:avLst/>
            <a:gdLst>
              <a:gd name="T0" fmla="*/ 0 w 1682"/>
              <a:gd name="T1" fmla="*/ 2147483647 h 1344"/>
              <a:gd name="T2" fmla="*/ 2147483647 w 1682"/>
              <a:gd name="T3" fmla="*/ 2147483647 h 1344"/>
              <a:gd name="T4" fmla="*/ 2147483647 w 1682"/>
              <a:gd name="T5" fmla="*/ 0 h 1344"/>
              <a:gd name="T6" fmla="*/ 2147483647 w 1682"/>
              <a:gd name="T7" fmla="*/ 0 h 1344"/>
              <a:gd name="T8" fmla="*/ 2147483647 w 1682"/>
              <a:gd name="T9" fmla="*/ 2147483647 h 1344"/>
              <a:gd name="T10" fmla="*/ 2147483647 w 1682"/>
              <a:gd name="T11" fmla="*/ 2147483647 h 1344"/>
              <a:gd name="T12" fmla="*/ 2147483647 w 1682"/>
              <a:gd name="T13" fmla="*/ 2147483647 h 1344"/>
              <a:gd name="T14" fmla="*/ 2147483647 w 1682"/>
              <a:gd name="T15" fmla="*/ 2147483647 h 1344"/>
              <a:gd name="T16" fmla="*/ 0 60000 65536"/>
              <a:gd name="T17" fmla="*/ 0 60000 65536"/>
              <a:gd name="T18" fmla="*/ 0 60000 65536"/>
              <a:gd name="T19" fmla="*/ 0 60000 65536"/>
              <a:gd name="T20" fmla="*/ 0 60000 65536"/>
              <a:gd name="T21" fmla="*/ 0 60000 65536"/>
              <a:gd name="T22" fmla="*/ 0 60000 65536"/>
              <a:gd name="T23" fmla="*/ 0 60000 65536"/>
              <a:gd name="T24" fmla="*/ 0 w 1682"/>
              <a:gd name="T25" fmla="*/ 0 h 1344"/>
              <a:gd name="T26" fmla="*/ 1682 w 1682"/>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2" h="1344">
                <a:moveTo>
                  <a:pt x="0" y="125"/>
                </a:moveTo>
                <a:lnTo>
                  <a:pt x="186" y="125"/>
                </a:lnTo>
                <a:lnTo>
                  <a:pt x="182" y="0"/>
                </a:lnTo>
                <a:lnTo>
                  <a:pt x="1682" y="0"/>
                </a:lnTo>
                <a:lnTo>
                  <a:pt x="1682" y="1344"/>
                </a:lnTo>
                <a:lnTo>
                  <a:pt x="194" y="1344"/>
                </a:lnTo>
                <a:lnTo>
                  <a:pt x="194" y="1248"/>
                </a:lnTo>
                <a:lnTo>
                  <a:pt x="2" y="1248"/>
                </a:lnTo>
              </a:path>
            </a:pathLst>
          </a:custGeom>
          <a:noFill/>
          <a:ln w="12700">
            <a:solidFill>
              <a:schemeClr val="bg2"/>
            </a:solid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46" name="Text Box 19"/>
          <p:cNvSpPr txBox="1">
            <a:spLocks noChangeArrowheads="1"/>
          </p:cNvSpPr>
          <p:nvPr/>
        </p:nvSpPr>
        <p:spPr bwMode="auto">
          <a:xfrm>
            <a:off x="7010400" y="4676775"/>
            <a:ext cx="381000" cy="336550"/>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3333CC"/>
                </a:solidFill>
                <a:latin typeface="Arial" charset="0"/>
                <a:ea typeface="+mn-ea"/>
                <a:cs typeface="+mn-cs"/>
              </a:rPr>
              <a:t>i</a:t>
            </a:r>
          </a:p>
        </p:txBody>
      </p:sp>
      <p:sp>
        <p:nvSpPr>
          <p:cNvPr id="166947" name="Text Box 20"/>
          <p:cNvSpPr txBox="1">
            <a:spLocks noChangeArrowheads="1"/>
          </p:cNvSpPr>
          <p:nvPr/>
        </p:nvSpPr>
        <p:spPr bwMode="auto">
          <a:xfrm>
            <a:off x="7086600" y="5362575"/>
            <a:ext cx="381000" cy="336550"/>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1600" b="1" i="1" kern="1200">
                <a:solidFill>
                  <a:srgbClr val="FF5050"/>
                </a:solidFill>
                <a:latin typeface="Arial" charset="0"/>
                <a:ea typeface="+mn-ea"/>
                <a:cs typeface="+mn-cs"/>
              </a:rPr>
              <a:t>j</a:t>
            </a:r>
          </a:p>
        </p:txBody>
      </p:sp>
      <p:sp>
        <p:nvSpPr>
          <p:cNvPr id="166948" name="Rectangle 21"/>
          <p:cNvSpPr>
            <a:spLocks noChangeArrowheads="1"/>
          </p:cNvSpPr>
          <p:nvPr/>
        </p:nvSpPr>
        <p:spPr bwMode="auto">
          <a:xfrm>
            <a:off x="1104900" y="4090988"/>
            <a:ext cx="107950" cy="157162"/>
          </a:xfrm>
          <a:prstGeom prst="rect">
            <a:avLst/>
          </a:prstGeom>
          <a:solidFill>
            <a:srgbClr val="FF5050"/>
          </a:solidFill>
          <a:ln w="12700">
            <a:solidFill>
              <a:srgbClr val="D4B6B4"/>
            </a:solidFill>
            <a:miter lim="800000"/>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49" name="Text Box 24"/>
          <p:cNvSpPr txBox="1">
            <a:spLocks noChangeArrowheads="1"/>
          </p:cNvSpPr>
          <p:nvPr/>
        </p:nvSpPr>
        <p:spPr bwMode="auto">
          <a:xfrm>
            <a:off x="6858000" y="5881688"/>
            <a:ext cx="266700" cy="395287"/>
          </a:xfrm>
          <a:prstGeom prst="rect">
            <a:avLst/>
          </a:prstGeom>
          <a:noFill/>
          <a:ln w="9525">
            <a:noFill/>
            <a:miter lim="800000"/>
            <a:headEnd/>
            <a:tailEnd/>
          </a:ln>
        </p:spPr>
        <p:txBody>
          <a:bodyPr lIns="121755" tIns="60877" rIns="121755" bIns="60877">
            <a:spAutoFit/>
          </a:bodyPr>
          <a:lstStyle/>
          <a:p>
            <a:pPr algn="l" defTabSz="1217613" rtl="0" eaLnBrk="0" fontAlgn="base" hangingPunct="0">
              <a:spcBef>
                <a:spcPct val="50000"/>
              </a:spcBef>
              <a:spcAft>
                <a:spcPct val="0"/>
              </a:spcAft>
            </a:pPr>
            <a:r>
              <a:rPr lang="en-US" sz="2400" i="1" kern="1200">
                <a:solidFill>
                  <a:srgbClr val="336600"/>
                </a:solidFill>
                <a:latin typeface="Arial" charset="0"/>
                <a:ea typeface="+mn-ea"/>
                <a:cs typeface="+mn-cs"/>
              </a:rPr>
              <a:t>x</a:t>
            </a:r>
            <a:endParaRPr lang="en-US" sz="2400" kern="1200">
              <a:solidFill>
                <a:srgbClr val="336600"/>
              </a:solidFill>
              <a:latin typeface="Arial" charset="0"/>
              <a:ea typeface="+mn-ea"/>
              <a:cs typeface="+mn-cs"/>
            </a:endParaRPr>
          </a:p>
        </p:txBody>
      </p:sp>
      <p:sp>
        <p:nvSpPr>
          <p:cNvPr id="166950" name="Text Box 26"/>
          <p:cNvSpPr txBox="1">
            <a:spLocks noChangeArrowheads="1"/>
          </p:cNvSpPr>
          <p:nvPr/>
        </p:nvSpPr>
        <p:spPr bwMode="auto">
          <a:xfrm>
            <a:off x="5562600" y="2895600"/>
            <a:ext cx="3124200" cy="954088"/>
          </a:xfrm>
          <a:prstGeom prst="rect">
            <a:avLst/>
          </a:prstGeom>
          <a:noFill/>
          <a:ln w="9525">
            <a:noFill/>
            <a:miter lim="800000"/>
            <a:headEnd/>
            <a:tailEnd/>
          </a:ln>
        </p:spPr>
        <p:txBody>
          <a:bodyPr lIns="91414" tIns="45706" rIns="91414" bIns="45706">
            <a:spAutoFit/>
          </a:bodyPr>
          <a:lstStyle/>
          <a:p>
            <a:pPr algn="ctr" rtl="0" eaLnBrk="0" fontAlgn="base" hangingPunct="0">
              <a:spcBef>
                <a:spcPct val="50000"/>
              </a:spcBef>
              <a:spcAft>
                <a:spcPct val="0"/>
              </a:spcAft>
            </a:pPr>
            <a:r>
              <a:rPr lang="en-US" sz="2800" kern="1200">
                <a:solidFill>
                  <a:srgbClr val="000000"/>
                </a:solidFill>
                <a:latin typeface="Arial" charset="0"/>
                <a:ea typeface="+mn-ea"/>
                <a:cs typeface="+mn-cs"/>
              </a:rPr>
              <a:t>Pin-hole array mask</a:t>
            </a:r>
          </a:p>
        </p:txBody>
      </p:sp>
      <p:sp>
        <p:nvSpPr>
          <p:cNvPr id="166951" name="Text Box 27"/>
          <p:cNvSpPr txBox="1">
            <a:spLocks noChangeArrowheads="1"/>
          </p:cNvSpPr>
          <p:nvPr/>
        </p:nvSpPr>
        <p:spPr bwMode="auto">
          <a:xfrm>
            <a:off x="4197350" y="5881688"/>
            <a:ext cx="298450" cy="395287"/>
          </a:xfrm>
          <a:prstGeom prst="rect">
            <a:avLst/>
          </a:prstGeom>
          <a:noFill/>
          <a:ln w="9525">
            <a:noFill/>
            <a:miter lim="800000"/>
            <a:headEnd/>
            <a:tailEnd/>
          </a:ln>
        </p:spPr>
        <p:txBody>
          <a:bodyPr lIns="121755" tIns="60877" rIns="121755" bIns="60877">
            <a:spAutoFit/>
          </a:bodyPr>
          <a:lstStyle/>
          <a:p>
            <a:pPr algn="l" defTabSz="1217613" rtl="0" eaLnBrk="0" fontAlgn="base" hangingPunct="0">
              <a:spcBef>
                <a:spcPct val="50000"/>
              </a:spcBef>
              <a:spcAft>
                <a:spcPct val="0"/>
              </a:spcAft>
            </a:pPr>
            <a:r>
              <a:rPr lang="en-US" sz="2400" i="1" kern="1200">
                <a:solidFill>
                  <a:srgbClr val="336600"/>
                </a:solidFill>
                <a:latin typeface="Arial" charset="0"/>
                <a:ea typeface="+mn-ea"/>
                <a:cs typeface="+mn-cs"/>
              </a:rPr>
              <a:t>u</a:t>
            </a:r>
            <a:endParaRPr lang="en-US" sz="2400" kern="1200">
              <a:solidFill>
                <a:srgbClr val="336600"/>
              </a:solidFill>
              <a:latin typeface="Arial" charset="0"/>
              <a:ea typeface="+mn-ea"/>
              <a:cs typeface="+mn-cs"/>
            </a:endParaRPr>
          </a:p>
        </p:txBody>
      </p:sp>
      <p:sp>
        <p:nvSpPr>
          <p:cNvPr id="166952" name="Freeform 3"/>
          <p:cNvSpPr>
            <a:spLocks/>
          </p:cNvSpPr>
          <p:nvPr/>
        </p:nvSpPr>
        <p:spPr bwMode="auto">
          <a:xfrm>
            <a:off x="4408488" y="4038600"/>
            <a:ext cx="3040062" cy="1781175"/>
          </a:xfrm>
          <a:custGeom>
            <a:avLst/>
            <a:gdLst>
              <a:gd name="T0" fmla="*/ 2147483647 w 1915"/>
              <a:gd name="T1" fmla="*/ 2147483647 h 1139"/>
              <a:gd name="T2" fmla="*/ 2147483647 w 1915"/>
              <a:gd name="T3" fmla="*/ 0 h 1139"/>
              <a:gd name="T4" fmla="*/ 0 w 1915"/>
              <a:gd name="T5" fmla="*/ 2147483647 h 1139"/>
              <a:gd name="T6" fmla="*/ 2147483647 w 1915"/>
              <a:gd name="T7" fmla="*/ 2147483647 h 1139"/>
              <a:gd name="T8" fmla="*/ 2147483647 w 1915"/>
              <a:gd name="T9" fmla="*/ 2147483647 h 1139"/>
              <a:gd name="T10" fmla="*/ 0 60000 65536"/>
              <a:gd name="T11" fmla="*/ 0 60000 65536"/>
              <a:gd name="T12" fmla="*/ 0 60000 65536"/>
              <a:gd name="T13" fmla="*/ 0 60000 65536"/>
              <a:gd name="T14" fmla="*/ 0 60000 65536"/>
              <a:gd name="T15" fmla="*/ 0 w 1915"/>
              <a:gd name="T16" fmla="*/ 0 h 1139"/>
              <a:gd name="T17" fmla="*/ 1915 w 1915"/>
              <a:gd name="T18" fmla="*/ 1139 h 1139"/>
            </a:gdLst>
            <a:ahLst/>
            <a:cxnLst>
              <a:cxn ang="T10">
                <a:pos x="T0" y="T1"/>
              </a:cxn>
              <a:cxn ang="T11">
                <a:pos x="T2" y="T3"/>
              </a:cxn>
              <a:cxn ang="T12">
                <a:pos x="T4" y="T5"/>
              </a:cxn>
              <a:cxn ang="T13">
                <a:pos x="T6" y="T7"/>
              </a:cxn>
              <a:cxn ang="T14">
                <a:pos x="T8" y="T9"/>
              </a:cxn>
            </a:cxnLst>
            <a:rect l="T15" t="T16" r="T17" b="T18"/>
            <a:pathLst>
              <a:path w="1915" h="1139">
                <a:moveTo>
                  <a:pt x="1915" y="1107"/>
                </a:moveTo>
                <a:lnTo>
                  <a:pt x="4" y="0"/>
                </a:lnTo>
                <a:cubicBezTo>
                  <a:pt x="3" y="380"/>
                  <a:pt x="1" y="759"/>
                  <a:pt x="0" y="1139"/>
                </a:cubicBezTo>
                <a:lnTo>
                  <a:pt x="1915" y="922"/>
                </a:lnTo>
                <a:lnTo>
                  <a:pt x="1915" y="1107"/>
                </a:lnTo>
                <a:close/>
              </a:path>
            </a:pathLst>
          </a:custGeom>
          <a:solidFill>
            <a:srgbClr val="FFCCCC"/>
          </a:solidFill>
          <a:ln w="12700">
            <a:solidFill>
              <a:srgbClr val="FF9595"/>
            </a:solid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53" name="Freeform 65"/>
          <p:cNvSpPr>
            <a:spLocks/>
          </p:cNvSpPr>
          <p:nvPr/>
        </p:nvSpPr>
        <p:spPr bwMode="auto">
          <a:xfrm>
            <a:off x="1201738" y="4043363"/>
            <a:ext cx="3224212" cy="1755775"/>
          </a:xfrm>
          <a:custGeom>
            <a:avLst/>
            <a:gdLst>
              <a:gd name="T0" fmla="*/ 0 w 2021"/>
              <a:gd name="T1" fmla="*/ 2147483647 h 1139"/>
              <a:gd name="T2" fmla="*/ 2147483647 w 2021"/>
              <a:gd name="T3" fmla="*/ 0 h 1139"/>
              <a:gd name="T4" fmla="*/ 2147483647 w 2021"/>
              <a:gd name="T5" fmla="*/ 2147483647 h 1139"/>
              <a:gd name="T6" fmla="*/ 0 w 2021"/>
              <a:gd name="T7" fmla="*/ 2147483647 h 1139"/>
              <a:gd name="T8" fmla="*/ 0 60000 65536"/>
              <a:gd name="T9" fmla="*/ 0 60000 65536"/>
              <a:gd name="T10" fmla="*/ 0 60000 65536"/>
              <a:gd name="T11" fmla="*/ 0 60000 65536"/>
              <a:gd name="T12" fmla="*/ 0 w 2021"/>
              <a:gd name="T13" fmla="*/ 0 h 1139"/>
              <a:gd name="T14" fmla="*/ 2021 w 2021"/>
              <a:gd name="T15" fmla="*/ 1139 h 1139"/>
            </a:gdLst>
            <a:ahLst/>
            <a:cxnLst>
              <a:cxn ang="T8">
                <a:pos x="T0" y="T1"/>
              </a:cxn>
              <a:cxn ang="T9">
                <a:pos x="T2" y="T3"/>
              </a:cxn>
              <a:cxn ang="T10">
                <a:pos x="T4" y="T5"/>
              </a:cxn>
              <a:cxn ang="T11">
                <a:pos x="T6" y="T7"/>
              </a:cxn>
            </a:cxnLst>
            <a:rect l="T12" t="T13" r="T14" b="T15"/>
            <a:pathLst>
              <a:path w="2021" h="1139">
                <a:moveTo>
                  <a:pt x="0" y="96"/>
                </a:moveTo>
                <a:lnTo>
                  <a:pt x="2017" y="0"/>
                </a:lnTo>
                <a:lnTo>
                  <a:pt x="2021" y="1139"/>
                </a:lnTo>
                <a:lnTo>
                  <a:pt x="0" y="96"/>
                </a:lnTo>
                <a:close/>
              </a:path>
            </a:pathLst>
          </a:custGeom>
          <a:solidFill>
            <a:srgbClr val="FFCCCC"/>
          </a:solidFill>
          <a:ln w="12700">
            <a:solidFill>
              <a:srgbClr val="FF9595"/>
            </a:solidFill>
            <a:round/>
            <a:headEnd type="none" w="sm" len="sm"/>
            <a:tailEnd type="none" w="sm" len="sm"/>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54" name="Line 70"/>
          <p:cNvSpPr>
            <a:spLocks noChangeShapeType="1"/>
          </p:cNvSpPr>
          <p:nvPr/>
        </p:nvSpPr>
        <p:spPr bwMode="auto">
          <a:xfrm>
            <a:off x="4618038" y="5340350"/>
            <a:ext cx="1377950" cy="100013"/>
          </a:xfrm>
          <a:prstGeom prst="line">
            <a:avLst/>
          </a:prstGeom>
          <a:noFill/>
          <a:ln w="12700">
            <a:solidFill>
              <a:srgbClr val="CC00CC"/>
            </a:solidFill>
            <a:round/>
            <a:headEnd type="none" w="sm" len="sm"/>
            <a:tailEnd type="triangle" w="lg" len="lg"/>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55" name="Arc 6"/>
          <p:cNvSpPr>
            <a:spLocks/>
          </p:cNvSpPr>
          <p:nvPr/>
        </p:nvSpPr>
        <p:spPr bwMode="auto">
          <a:xfrm flipV="1">
            <a:off x="4425950" y="4914900"/>
            <a:ext cx="222250"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56" name="Arc 7"/>
          <p:cNvSpPr>
            <a:spLocks/>
          </p:cNvSpPr>
          <p:nvPr/>
        </p:nvSpPr>
        <p:spPr bwMode="auto">
          <a:xfrm flipH="1" flipV="1">
            <a:off x="4191000" y="4914900"/>
            <a:ext cx="238125"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57" name="Arc 8"/>
          <p:cNvSpPr>
            <a:spLocks/>
          </p:cNvSpPr>
          <p:nvPr/>
        </p:nvSpPr>
        <p:spPr bwMode="auto">
          <a:xfrm>
            <a:off x="4425950" y="4038600"/>
            <a:ext cx="222250"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58" name="Arc 9"/>
          <p:cNvSpPr>
            <a:spLocks/>
          </p:cNvSpPr>
          <p:nvPr/>
        </p:nvSpPr>
        <p:spPr bwMode="auto">
          <a:xfrm flipH="1">
            <a:off x="4191000" y="4038600"/>
            <a:ext cx="238125" cy="889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28575">
            <a:solidFill>
              <a:srgbClr val="009999"/>
            </a:solidFill>
            <a:round/>
            <a:headEnd type="none" w="sm" len="sm"/>
            <a:tailEnd type="none" w="sm" len="sm"/>
          </a:ln>
        </p:spPr>
        <p:txBody>
          <a:bodyPr wrap="none" anchor="ct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59" name="Line 67"/>
          <p:cNvSpPr>
            <a:spLocks noChangeShapeType="1"/>
          </p:cNvSpPr>
          <p:nvPr/>
        </p:nvSpPr>
        <p:spPr bwMode="auto">
          <a:xfrm flipV="1">
            <a:off x="4254500" y="5470525"/>
            <a:ext cx="355600" cy="31750"/>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0" name="Line 68"/>
          <p:cNvSpPr>
            <a:spLocks noChangeShapeType="1"/>
          </p:cNvSpPr>
          <p:nvPr/>
        </p:nvSpPr>
        <p:spPr bwMode="auto">
          <a:xfrm flipH="1" flipV="1">
            <a:off x="4213225" y="5383213"/>
            <a:ext cx="396875" cy="84137"/>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1" name="Line 69"/>
          <p:cNvSpPr>
            <a:spLocks noChangeShapeType="1"/>
          </p:cNvSpPr>
          <p:nvPr/>
        </p:nvSpPr>
        <p:spPr bwMode="auto">
          <a:xfrm flipV="1">
            <a:off x="4213225" y="5341938"/>
            <a:ext cx="404813" cy="41275"/>
          </a:xfrm>
          <a:prstGeom prst="line">
            <a:avLst/>
          </a:prstGeom>
          <a:noFill/>
          <a:ln w="12700">
            <a:solidFill>
              <a:srgbClr val="9900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2" name="Line 71"/>
          <p:cNvSpPr>
            <a:spLocks noChangeShapeType="1"/>
          </p:cNvSpPr>
          <p:nvPr/>
        </p:nvSpPr>
        <p:spPr bwMode="auto">
          <a:xfrm>
            <a:off x="5988050" y="5440363"/>
            <a:ext cx="1460500" cy="147637"/>
          </a:xfrm>
          <a:prstGeom prst="line">
            <a:avLst/>
          </a:prstGeom>
          <a:noFill/>
          <a:ln w="12700">
            <a:solidFill>
              <a:srgbClr val="CC00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3" name="Freeform 72"/>
          <p:cNvSpPr>
            <a:spLocks/>
          </p:cNvSpPr>
          <p:nvPr/>
        </p:nvSpPr>
        <p:spPr bwMode="auto">
          <a:xfrm>
            <a:off x="6318250" y="5191125"/>
            <a:ext cx="120650" cy="400050"/>
          </a:xfrm>
          <a:custGeom>
            <a:avLst/>
            <a:gdLst>
              <a:gd name="T0" fmla="*/ 2147483647 w 76"/>
              <a:gd name="T1" fmla="*/ 2147483647 h 252"/>
              <a:gd name="T2" fmla="*/ 2147483647 w 76"/>
              <a:gd name="T3" fmla="*/ 2147483647 h 252"/>
              <a:gd name="T4" fmla="*/ 2147483647 w 76"/>
              <a:gd name="T5" fmla="*/ 0 h 252"/>
              <a:gd name="T6" fmla="*/ 0 60000 65536"/>
              <a:gd name="T7" fmla="*/ 0 60000 65536"/>
              <a:gd name="T8" fmla="*/ 0 60000 65536"/>
              <a:gd name="T9" fmla="*/ 0 w 76"/>
              <a:gd name="T10" fmla="*/ 0 h 252"/>
              <a:gd name="T11" fmla="*/ 76 w 76"/>
              <a:gd name="T12" fmla="*/ 252 h 252"/>
            </a:gdLst>
            <a:ahLst/>
            <a:cxnLst>
              <a:cxn ang="T6">
                <a:pos x="T0" y="T1"/>
              </a:cxn>
              <a:cxn ang="T7">
                <a:pos x="T2" y="T3"/>
              </a:cxn>
              <a:cxn ang="T8">
                <a:pos x="T4" y="T5"/>
              </a:cxn>
            </a:cxnLst>
            <a:rect l="T9" t="T10" r="T11" b="T12"/>
            <a:pathLst>
              <a:path w="76" h="252">
                <a:moveTo>
                  <a:pt x="52" y="252"/>
                </a:moveTo>
                <a:cubicBezTo>
                  <a:pt x="44" y="230"/>
                  <a:pt x="0" y="160"/>
                  <a:pt x="4" y="118"/>
                </a:cubicBezTo>
                <a:cubicBezTo>
                  <a:pt x="8" y="76"/>
                  <a:pt x="61" y="25"/>
                  <a:pt x="76" y="0"/>
                </a:cubicBezTo>
              </a:path>
            </a:pathLst>
          </a:custGeom>
          <a:noFill/>
          <a:ln w="12700">
            <a:solidFill>
              <a:schemeClr val="tx1"/>
            </a:solidFill>
            <a:round/>
            <a:headEnd type="triangle" w="med" len="med"/>
            <a:tailEnd type="triangle" w="med" len="med"/>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64" name="Line 75"/>
          <p:cNvSpPr>
            <a:spLocks noChangeShapeType="1"/>
          </p:cNvSpPr>
          <p:nvPr/>
        </p:nvSpPr>
        <p:spPr bwMode="auto">
          <a:xfrm>
            <a:off x="4429125" y="4037013"/>
            <a:ext cx="2628900" cy="833437"/>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5" name="Line 76"/>
          <p:cNvSpPr>
            <a:spLocks noChangeShapeType="1"/>
          </p:cNvSpPr>
          <p:nvPr/>
        </p:nvSpPr>
        <p:spPr bwMode="auto">
          <a:xfrm flipV="1">
            <a:off x="4408488" y="4870450"/>
            <a:ext cx="2636837" cy="933450"/>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6" name="Line 77"/>
          <p:cNvSpPr>
            <a:spLocks noChangeShapeType="1"/>
          </p:cNvSpPr>
          <p:nvPr/>
        </p:nvSpPr>
        <p:spPr bwMode="auto">
          <a:xfrm>
            <a:off x="1201738" y="4667250"/>
            <a:ext cx="3217862" cy="1131888"/>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7" name="Line 78"/>
          <p:cNvSpPr>
            <a:spLocks noChangeShapeType="1"/>
          </p:cNvSpPr>
          <p:nvPr/>
        </p:nvSpPr>
        <p:spPr bwMode="auto">
          <a:xfrm flipV="1">
            <a:off x="1219200" y="4021138"/>
            <a:ext cx="3197225" cy="646112"/>
          </a:xfrm>
          <a:prstGeom prst="line">
            <a:avLst/>
          </a:prstGeom>
          <a:noFill/>
          <a:ln w="6350">
            <a:solidFill>
              <a:schemeClr val="accent2"/>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8" name="Line 5"/>
          <p:cNvSpPr>
            <a:spLocks noChangeShapeType="1"/>
          </p:cNvSpPr>
          <p:nvPr/>
        </p:nvSpPr>
        <p:spPr bwMode="auto">
          <a:xfrm>
            <a:off x="1219200" y="4667250"/>
            <a:ext cx="3048000" cy="847725"/>
          </a:xfrm>
          <a:prstGeom prst="line">
            <a:avLst/>
          </a:prstGeom>
          <a:noFill/>
          <a:ln w="12700">
            <a:solidFill>
              <a:srgbClr val="CC00CC"/>
            </a:solidFill>
            <a:round/>
            <a:headEnd type="none" w="sm" len="sm"/>
            <a:tailEnd type="none" w="lg" len="lg"/>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69" name="Line 10"/>
          <p:cNvSpPr>
            <a:spLocks noChangeShapeType="1"/>
          </p:cNvSpPr>
          <p:nvPr/>
        </p:nvSpPr>
        <p:spPr bwMode="auto">
          <a:xfrm>
            <a:off x="7458075" y="3890963"/>
            <a:ext cx="9525" cy="2081212"/>
          </a:xfrm>
          <a:prstGeom prst="line">
            <a:avLst/>
          </a:prstGeom>
          <a:noFill/>
          <a:ln w="57150">
            <a:solidFill>
              <a:srgbClr val="009999"/>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66970" name="Oval 72"/>
          <p:cNvSpPr>
            <a:spLocks noChangeArrowheads="1"/>
          </p:cNvSpPr>
          <p:nvPr/>
        </p:nvSpPr>
        <p:spPr bwMode="auto">
          <a:xfrm>
            <a:off x="7886700" y="5310188"/>
            <a:ext cx="777875" cy="777875"/>
          </a:xfrm>
          <a:prstGeom prst="ellipse">
            <a:avLst/>
          </a:prstGeom>
          <a:solidFill>
            <a:srgbClr val="FF9999"/>
          </a:solidFill>
          <a:ln w="9525">
            <a:noFill/>
            <a:round/>
            <a:headEnd/>
            <a:tailEnd/>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71" name="Oval 7"/>
          <p:cNvSpPr>
            <a:spLocks noChangeArrowheads="1"/>
          </p:cNvSpPr>
          <p:nvPr/>
        </p:nvSpPr>
        <p:spPr bwMode="auto">
          <a:xfrm>
            <a:off x="8069263" y="5456238"/>
            <a:ext cx="195262" cy="193675"/>
          </a:xfrm>
          <a:prstGeom prst="ellipse">
            <a:avLst/>
          </a:prstGeom>
          <a:solidFill>
            <a:srgbClr val="CC66FF"/>
          </a:solidFill>
          <a:ln w="9525">
            <a:solidFill>
              <a:srgbClr val="9900CC"/>
            </a:solidFill>
            <a:round/>
            <a:headEnd/>
            <a:tailEnd/>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sp>
        <p:nvSpPr>
          <p:cNvPr id="166972" name="Oval 7"/>
          <p:cNvSpPr>
            <a:spLocks noChangeArrowheads="1"/>
          </p:cNvSpPr>
          <p:nvPr/>
        </p:nvSpPr>
        <p:spPr bwMode="auto">
          <a:xfrm>
            <a:off x="7886700" y="4333875"/>
            <a:ext cx="809625" cy="806450"/>
          </a:xfrm>
          <a:prstGeom prst="ellipse">
            <a:avLst/>
          </a:prstGeom>
          <a:solidFill>
            <a:srgbClr val="CC66FF"/>
          </a:solidFill>
          <a:ln w="9525">
            <a:noFill/>
            <a:round/>
            <a:headEnd/>
            <a:tailEnd/>
          </a:ln>
        </p:spPr>
        <p:txBody>
          <a:bodyPr/>
          <a:lstStyle/>
          <a:p>
            <a:pPr algn="ctr" rtl="0" eaLnBrk="0" fontAlgn="base" hangingPunct="0">
              <a:spcBef>
                <a:spcPct val="0"/>
              </a:spcBef>
              <a:spcAft>
                <a:spcPct val="0"/>
              </a:spcAft>
            </a:pPr>
            <a:endParaRPr lang="en-US" sz="2400" kern="1200">
              <a:solidFill>
                <a:srgbClr val="000000"/>
              </a:solidFill>
              <a:latin typeface="Arial" charset="0"/>
              <a:ea typeface="+mn-ea"/>
              <a:cs typeface="+mn-cs"/>
            </a:endParaRPr>
          </a:p>
        </p:txBody>
      </p:sp>
      <p:cxnSp>
        <p:nvCxnSpPr>
          <p:cNvPr id="166973" name="Straight Connector 66"/>
          <p:cNvCxnSpPr>
            <a:cxnSpLocks noChangeShapeType="1"/>
          </p:cNvCxnSpPr>
          <p:nvPr/>
        </p:nvCxnSpPr>
        <p:spPr bwMode="auto">
          <a:xfrm rot="5400000">
            <a:off x="6104731" y="4953794"/>
            <a:ext cx="1919288" cy="19050"/>
          </a:xfrm>
          <a:prstGeom prst="line">
            <a:avLst/>
          </a:prstGeom>
          <a:noFill/>
          <a:ln w="76200" algn="ctr">
            <a:solidFill>
              <a:schemeClr val="tx1"/>
            </a:solidFill>
            <a:prstDash val="sysDash"/>
            <a:round/>
            <a:headEnd type="none" w="sm" len="sm"/>
            <a:tailEnd type="none" w="sm" len="sm"/>
          </a:ln>
        </p:spPr>
      </p:cxn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7938" name="Rectangle 2"/>
          <p:cNvSpPr>
            <a:spLocks noChangeArrowheads="1"/>
          </p:cNvSpPr>
          <p:nvPr/>
        </p:nvSpPr>
        <p:spPr bwMode="auto">
          <a:xfrm>
            <a:off x="0" y="0"/>
            <a:ext cx="9144000" cy="6858000"/>
          </a:xfrm>
          <a:prstGeom prst="rect">
            <a:avLst/>
          </a:prstGeom>
          <a:ln w="9525" algn="ctr">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7939" name="Text Box 3"/>
          <p:cNvSpPr txBox="1">
            <a:spLocks noChangeArrowheads="1"/>
          </p:cNvSpPr>
          <p:nvPr/>
        </p:nvSpPr>
        <p:spPr bwMode="auto">
          <a:xfrm>
            <a:off x="203200" y="112713"/>
            <a:ext cx="8696325" cy="64135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3600" kern="1200">
                <a:solidFill>
                  <a:srgbClr val="FFFFFF"/>
                </a:solidFill>
                <a:latin typeface="Arial" charset="0"/>
                <a:ea typeface="ＭＳ Ｐゴシック" charset="-128"/>
                <a:cs typeface="+mn-cs"/>
              </a:rPr>
              <a:t>Mask based Light Field Camera</a:t>
            </a:r>
          </a:p>
        </p:txBody>
      </p:sp>
      <p:sp>
        <p:nvSpPr>
          <p:cNvPr id="167940" name="Text Box 4"/>
          <p:cNvSpPr txBox="1">
            <a:spLocks noChangeArrowheads="1"/>
          </p:cNvSpPr>
          <p:nvPr/>
        </p:nvSpPr>
        <p:spPr bwMode="auto">
          <a:xfrm>
            <a:off x="4449763" y="5581650"/>
            <a:ext cx="2676525" cy="395288"/>
          </a:xfrm>
          <a:prstGeom prst="rect">
            <a:avLst/>
          </a:prstGeom>
          <a:noFill/>
          <a:ln w="9525">
            <a:noFill/>
            <a:miter lim="800000"/>
            <a:headEnd/>
            <a:tailEnd/>
          </a:ln>
        </p:spPr>
        <p:txBody>
          <a:bodyPr lIns="121789" tIns="60894" rIns="121789" bIns="60894">
            <a:spAutoFit/>
          </a:bodyPr>
          <a:lstStyle/>
          <a:p>
            <a:pPr algn="ctr" defTabSz="1217613" rtl="0" eaLnBrk="0" fontAlgn="base" hangingPunct="0">
              <a:spcBef>
                <a:spcPct val="50000"/>
              </a:spcBef>
              <a:spcAft>
                <a:spcPct val="0"/>
              </a:spcAft>
            </a:pPr>
            <a:endParaRPr lang="en-US" sz="2400" kern="1200">
              <a:solidFill>
                <a:srgbClr val="FFFFFF"/>
              </a:solidFill>
              <a:latin typeface="Arial" charset="0"/>
              <a:ea typeface="ＭＳ Ｐゴシック" charset="-128"/>
              <a:cs typeface="+mn-cs"/>
            </a:endParaRPr>
          </a:p>
        </p:txBody>
      </p:sp>
      <p:grpSp>
        <p:nvGrpSpPr>
          <p:cNvPr id="2" name="Group 5"/>
          <p:cNvGrpSpPr>
            <a:grpSpLocks/>
          </p:cNvGrpSpPr>
          <p:nvPr/>
        </p:nvGrpSpPr>
        <p:grpSpPr bwMode="auto">
          <a:xfrm>
            <a:off x="131763" y="792163"/>
            <a:ext cx="2932112" cy="1649412"/>
            <a:chOff x="83" y="499"/>
            <a:chExt cx="1847" cy="1039"/>
          </a:xfrm>
        </p:grpSpPr>
        <p:sp>
          <p:nvSpPr>
            <p:cNvPr id="167944" name="Rectangle 6"/>
            <p:cNvSpPr>
              <a:spLocks noChangeArrowheads="1"/>
            </p:cNvSpPr>
            <p:nvPr/>
          </p:nvSpPr>
          <p:spPr bwMode="auto">
            <a:xfrm>
              <a:off x="115" y="625"/>
              <a:ext cx="240" cy="834"/>
            </a:xfrm>
            <a:prstGeom prst="rect">
              <a:avLst/>
            </a:prstGeom>
            <a:solidFill>
              <a:srgbClr val="FFFFCC"/>
            </a:solidFill>
            <a:ln w="57150" algn="ctr">
              <a:solidFill>
                <a:schemeClr val="tx1"/>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7945" name="Rectangle 7"/>
            <p:cNvSpPr>
              <a:spLocks noChangeArrowheads="1"/>
            </p:cNvSpPr>
            <p:nvPr/>
          </p:nvSpPr>
          <p:spPr bwMode="auto">
            <a:xfrm>
              <a:off x="352" y="499"/>
              <a:ext cx="1578" cy="1039"/>
            </a:xfrm>
            <a:prstGeom prst="rect">
              <a:avLst/>
            </a:prstGeom>
            <a:solidFill>
              <a:srgbClr val="FFFFCC"/>
            </a:solidFill>
            <a:ln w="57150" algn="ctr">
              <a:solidFill>
                <a:schemeClr val="tx1"/>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7946" name="Rectangle 8"/>
            <p:cNvSpPr>
              <a:spLocks noChangeArrowheads="1"/>
            </p:cNvSpPr>
            <p:nvPr/>
          </p:nvSpPr>
          <p:spPr bwMode="auto">
            <a:xfrm>
              <a:off x="268" y="648"/>
              <a:ext cx="180" cy="790"/>
            </a:xfrm>
            <a:prstGeom prst="rect">
              <a:avLst/>
            </a:prstGeom>
            <a:solidFill>
              <a:srgbClr val="FFFFCC"/>
            </a:solidFill>
            <a:ln w="9525">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7947" name="Line 9"/>
            <p:cNvSpPr>
              <a:spLocks noChangeShapeType="1"/>
            </p:cNvSpPr>
            <p:nvPr/>
          </p:nvSpPr>
          <p:spPr bwMode="auto">
            <a:xfrm>
              <a:off x="1620" y="664"/>
              <a:ext cx="0" cy="763"/>
            </a:xfrm>
            <a:prstGeom prst="line">
              <a:avLst/>
            </a:prstGeom>
            <a:noFill/>
            <a:ln w="57150">
              <a:solidFill>
                <a:srgbClr val="99CC0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7948" name="Text Box 10"/>
            <p:cNvSpPr txBox="1">
              <a:spLocks noChangeArrowheads="1"/>
            </p:cNvSpPr>
            <p:nvPr/>
          </p:nvSpPr>
          <p:spPr bwMode="auto">
            <a:xfrm>
              <a:off x="781" y="576"/>
              <a:ext cx="612" cy="252"/>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2000" b="1" kern="1200">
                  <a:solidFill>
                    <a:srgbClr val="663300"/>
                  </a:solidFill>
                  <a:latin typeface="Verdana" pitchFamily="34" charset="0"/>
                  <a:ea typeface="+mn-ea"/>
                  <a:cs typeface="+mn-cs"/>
                </a:rPr>
                <a:t>Mask</a:t>
              </a:r>
            </a:p>
          </p:txBody>
        </p:sp>
        <p:sp>
          <p:nvSpPr>
            <p:cNvPr id="167949" name="Text Box 11"/>
            <p:cNvSpPr txBox="1">
              <a:spLocks noChangeArrowheads="1"/>
            </p:cNvSpPr>
            <p:nvPr/>
          </p:nvSpPr>
          <p:spPr bwMode="auto">
            <a:xfrm>
              <a:off x="1308" y="510"/>
              <a:ext cx="570" cy="212"/>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1600" kern="1200">
                  <a:solidFill>
                    <a:srgbClr val="000000"/>
                  </a:solidFill>
                  <a:latin typeface="Verdana" pitchFamily="34" charset="0"/>
                  <a:ea typeface="+mn-ea"/>
                  <a:cs typeface="+mn-cs"/>
                </a:rPr>
                <a:t>Sensor</a:t>
              </a:r>
            </a:p>
          </p:txBody>
        </p:sp>
        <p:grpSp>
          <p:nvGrpSpPr>
            <p:cNvPr id="3" name="Group 12"/>
            <p:cNvGrpSpPr>
              <a:grpSpLocks/>
            </p:cNvGrpSpPr>
            <p:nvPr/>
          </p:nvGrpSpPr>
          <p:grpSpPr bwMode="auto">
            <a:xfrm>
              <a:off x="83" y="672"/>
              <a:ext cx="67" cy="769"/>
              <a:chOff x="2806" y="1948"/>
              <a:chExt cx="96" cy="1110"/>
            </a:xfrm>
          </p:grpSpPr>
          <p:grpSp>
            <p:nvGrpSpPr>
              <p:cNvPr id="4" name="Group 13"/>
              <p:cNvGrpSpPr>
                <a:grpSpLocks/>
              </p:cNvGrpSpPr>
              <p:nvPr/>
            </p:nvGrpSpPr>
            <p:grpSpPr bwMode="auto">
              <a:xfrm>
                <a:off x="2854" y="1957"/>
                <a:ext cx="48" cy="1101"/>
                <a:chOff x="2784" y="489"/>
                <a:chExt cx="48" cy="1101"/>
              </a:xfrm>
            </p:grpSpPr>
            <p:sp>
              <p:nvSpPr>
                <p:cNvPr id="167963" name="Arc 14"/>
                <p:cNvSpPr>
                  <a:spLocks/>
                </p:cNvSpPr>
                <p:nvPr/>
              </p:nvSpPr>
              <p:spPr bwMode="auto">
                <a:xfrm flipV="1">
                  <a:off x="278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7964" name="Arc 15"/>
                <p:cNvSpPr>
                  <a:spLocks/>
                </p:cNvSpPr>
                <p:nvPr/>
              </p:nvSpPr>
              <p:spPr bwMode="auto">
                <a:xfrm>
                  <a:off x="278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grpSp>
          <p:grpSp>
            <p:nvGrpSpPr>
              <p:cNvPr id="5" name="Group 16"/>
              <p:cNvGrpSpPr>
                <a:grpSpLocks/>
              </p:cNvGrpSpPr>
              <p:nvPr/>
            </p:nvGrpSpPr>
            <p:grpSpPr bwMode="auto">
              <a:xfrm>
                <a:off x="2806" y="1948"/>
                <a:ext cx="48" cy="1101"/>
                <a:chOff x="2774" y="489"/>
                <a:chExt cx="48" cy="1101"/>
              </a:xfrm>
            </p:grpSpPr>
            <p:sp>
              <p:nvSpPr>
                <p:cNvPr id="167961" name="Arc 17"/>
                <p:cNvSpPr>
                  <a:spLocks/>
                </p:cNvSpPr>
                <p:nvPr/>
              </p:nvSpPr>
              <p:spPr bwMode="auto">
                <a:xfrm flipH="1" flipV="1">
                  <a:off x="277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67962" name="Arc 18"/>
                <p:cNvSpPr>
                  <a:spLocks/>
                </p:cNvSpPr>
                <p:nvPr/>
              </p:nvSpPr>
              <p:spPr bwMode="auto">
                <a:xfrm flipH="1">
                  <a:off x="277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grpSp>
        </p:grpSp>
        <p:grpSp>
          <p:nvGrpSpPr>
            <p:cNvPr id="6" name="Group 19"/>
            <p:cNvGrpSpPr>
              <a:grpSpLocks/>
            </p:cNvGrpSpPr>
            <p:nvPr/>
          </p:nvGrpSpPr>
          <p:grpSpPr bwMode="auto">
            <a:xfrm>
              <a:off x="1538" y="680"/>
              <a:ext cx="33" cy="732"/>
              <a:chOff x="2736" y="528"/>
              <a:chExt cx="0" cy="960"/>
            </a:xfrm>
          </p:grpSpPr>
          <p:sp>
            <p:nvSpPr>
              <p:cNvPr id="167953" name="Line 20"/>
              <p:cNvSpPr>
                <a:spLocks noChangeShapeType="1"/>
              </p:cNvSpPr>
              <p:nvPr/>
            </p:nvSpPr>
            <p:spPr bwMode="auto">
              <a:xfrm>
                <a:off x="2736" y="528"/>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7954" name="Line 21"/>
              <p:cNvSpPr>
                <a:spLocks noChangeShapeType="1"/>
              </p:cNvSpPr>
              <p:nvPr/>
            </p:nvSpPr>
            <p:spPr bwMode="auto">
              <a:xfrm>
                <a:off x="2736" y="67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7955" name="Line 22"/>
              <p:cNvSpPr>
                <a:spLocks noChangeShapeType="1"/>
              </p:cNvSpPr>
              <p:nvPr/>
            </p:nvSpPr>
            <p:spPr bwMode="auto">
              <a:xfrm>
                <a:off x="2736" y="139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7956" name="Line 23"/>
              <p:cNvSpPr>
                <a:spLocks noChangeShapeType="1"/>
              </p:cNvSpPr>
              <p:nvPr/>
            </p:nvSpPr>
            <p:spPr bwMode="auto">
              <a:xfrm>
                <a:off x="2736" y="1056"/>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7957" name="Line 24"/>
              <p:cNvSpPr>
                <a:spLocks noChangeShapeType="1"/>
              </p:cNvSpPr>
              <p:nvPr/>
            </p:nvSpPr>
            <p:spPr bwMode="auto">
              <a:xfrm>
                <a:off x="2736" y="864"/>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67958" name="Line 25"/>
              <p:cNvSpPr>
                <a:spLocks noChangeShapeType="1"/>
              </p:cNvSpPr>
              <p:nvPr/>
            </p:nvSpPr>
            <p:spPr bwMode="auto">
              <a:xfrm>
                <a:off x="2736" y="1200"/>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67952" name="Line 26"/>
            <p:cNvSpPr>
              <a:spLocks noChangeShapeType="1"/>
            </p:cNvSpPr>
            <p:nvPr/>
          </p:nvSpPr>
          <p:spPr bwMode="auto">
            <a:xfrm>
              <a:off x="1088" y="797"/>
              <a:ext cx="384" cy="207"/>
            </a:xfrm>
            <a:prstGeom prst="line">
              <a:avLst/>
            </a:prstGeom>
            <a:noFill/>
            <a:ln w="38100">
              <a:solidFill>
                <a:srgbClr val="66330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pic>
        <p:nvPicPr>
          <p:cNvPr id="167942" name="Picture 28" descr="Img_0349Small"/>
          <p:cNvPicPr>
            <a:picLocks noChangeAspect="1" noChangeArrowheads="1"/>
          </p:cNvPicPr>
          <p:nvPr/>
        </p:nvPicPr>
        <p:blipFill>
          <a:blip r:embed="rId4"/>
          <a:srcRect/>
          <a:stretch>
            <a:fillRect/>
          </a:stretch>
        </p:blipFill>
        <p:spPr bwMode="auto">
          <a:xfrm>
            <a:off x="3346450" y="731838"/>
            <a:ext cx="3852863" cy="1778000"/>
          </a:xfrm>
          <a:prstGeom prst="rect">
            <a:avLst/>
          </a:prstGeom>
          <a:noFill/>
          <a:ln w="9525">
            <a:noFill/>
            <a:miter lim="800000"/>
            <a:headEnd/>
            <a:tailEnd/>
          </a:ln>
        </p:spPr>
      </p:pic>
      <p:pic>
        <p:nvPicPr>
          <p:cNvPr id="29" name="BuildingLightFieldCamera.mpg">
            <a:hlinkClick r:id="" action="ppaction://media"/>
          </p:cNvPr>
          <p:cNvPicPr>
            <a:picLocks noRot="1" noChangeAspect="1"/>
          </p:cNvPicPr>
          <p:nvPr>
            <a:videoFile r:link="rId1"/>
          </p:nvPr>
        </p:nvPicPr>
        <p:blipFill>
          <a:blip r:embed="rId5"/>
          <a:srcRect/>
          <a:stretch>
            <a:fillRect/>
          </a:stretch>
        </p:blipFill>
        <p:spPr bwMode="auto">
          <a:xfrm>
            <a:off x="3340100" y="2590800"/>
            <a:ext cx="5283200" cy="396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0065mean"/>
          <p:cNvPicPr>
            <a:picLocks noChangeAspect="1" noChangeArrowheads="1"/>
          </p:cNvPicPr>
          <p:nvPr/>
        </p:nvPicPr>
        <p:blipFill>
          <a:blip r:embed="rId2"/>
          <a:srcRect/>
          <a:stretch>
            <a:fillRect/>
          </a:stretch>
        </p:blipFill>
        <p:spPr bwMode="auto">
          <a:xfrm>
            <a:off x="3305175" y="2486025"/>
            <a:ext cx="5067300" cy="377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0065min"/>
          <p:cNvPicPr>
            <a:picLocks noChangeAspect="1" noChangeArrowheads="1"/>
          </p:cNvPicPr>
          <p:nvPr/>
        </p:nvPicPr>
        <p:blipFill>
          <a:blip r:embed="rId2"/>
          <a:srcRect/>
          <a:stretch>
            <a:fillRect/>
          </a:stretch>
        </p:blipFill>
        <p:spPr bwMode="auto">
          <a:xfrm>
            <a:off x="3305175" y="2486025"/>
            <a:ext cx="5067300" cy="377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0091mean"/>
          <p:cNvPicPr>
            <a:picLocks noChangeAspect="1" noChangeArrowheads="1"/>
          </p:cNvPicPr>
          <p:nvPr/>
        </p:nvPicPr>
        <p:blipFill>
          <a:blip r:embed="rId2"/>
          <a:srcRect/>
          <a:stretch>
            <a:fillRect/>
          </a:stretch>
        </p:blipFill>
        <p:spPr bwMode="auto">
          <a:xfrm>
            <a:off x="3305175" y="2486025"/>
            <a:ext cx="5067300" cy="377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0091min"/>
          <p:cNvPicPr>
            <a:picLocks noChangeAspect="1" noChangeArrowheads="1"/>
          </p:cNvPicPr>
          <p:nvPr/>
        </p:nvPicPr>
        <p:blipFill>
          <a:blip r:embed="rId2"/>
          <a:srcRect/>
          <a:stretch>
            <a:fillRect/>
          </a:stretch>
        </p:blipFill>
        <p:spPr bwMode="auto">
          <a:xfrm>
            <a:off x="3305175" y="2486025"/>
            <a:ext cx="5067300" cy="377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0058mean"/>
          <p:cNvPicPr>
            <a:picLocks noChangeAspect="1" noChangeArrowheads="1"/>
          </p:cNvPicPr>
          <p:nvPr/>
        </p:nvPicPr>
        <p:blipFill>
          <a:blip r:embed="rId2"/>
          <a:srcRect/>
          <a:stretch>
            <a:fillRect/>
          </a:stretch>
        </p:blipFill>
        <p:spPr bwMode="auto">
          <a:xfrm>
            <a:off x="3305175" y="2486025"/>
            <a:ext cx="5067300" cy="377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0058min"/>
          <p:cNvPicPr>
            <a:picLocks noChangeAspect="1" noChangeArrowheads="1"/>
          </p:cNvPicPr>
          <p:nvPr/>
        </p:nvPicPr>
        <p:blipFill>
          <a:blip r:embed="rId2"/>
          <a:srcRect/>
          <a:stretch>
            <a:fillRect/>
          </a:stretch>
        </p:blipFill>
        <p:spPr bwMode="auto">
          <a:xfrm>
            <a:off x="3305175" y="2486025"/>
            <a:ext cx="5067300" cy="377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555625"/>
            <a:ext cx="7772400" cy="739775"/>
          </a:xfrm>
        </p:spPr>
        <p:txBody>
          <a:bodyPr/>
          <a:lstStyle/>
          <a:p>
            <a:pPr eaLnBrk="1" hangingPunct="1">
              <a:defRPr/>
            </a:pPr>
            <a:r>
              <a:rPr lang="en-US" sz="2400" dirty="0" smtClean="0"/>
              <a:t>Glare Reduction/Enhancement using </a:t>
            </a:r>
            <a:br>
              <a:rPr lang="en-US" sz="2400" dirty="0" smtClean="0"/>
            </a:br>
            <a:r>
              <a:rPr lang="en-US" sz="2400" dirty="0" smtClean="0"/>
              <a:t>4D Ray Sampling</a:t>
            </a:r>
            <a:br>
              <a:rPr lang="en-US" sz="2400" dirty="0" smtClean="0"/>
            </a:br>
            <a:r>
              <a:rPr lang="en-US" sz="2400" dirty="0" smtClean="0"/>
              <a:t/>
            </a:r>
            <a:br>
              <a:rPr lang="en-US" sz="2400" dirty="0" smtClean="0"/>
            </a:br>
            <a:r>
              <a:rPr lang="en-US" sz="1600" i="1" dirty="0" smtClean="0"/>
              <a:t>[</a:t>
            </a:r>
            <a:r>
              <a:rPr lang="en-US" sz="1600" i="1" dirty="0" err="1" smtClean="0"/>
              <a:t>Siggraph</a:t>
            </a:r>
            <a:r>
              <a:rPr lang="en-US" sz="1600" i="1" dirty="0" smtClean="0"/>
              <a:t> 2008]</a:t>
            </a:r>
            <a:endParaRPr lang="en-US" sz="2400" i="1" dirty="0" smtClean="0"/>
          </a:p>
        </p:txBody>
      </p:sp>
      <p:pic>
        <p:nvPicPr>
          <p:cNvPr id="175107" name="Picture 3" descr="GlareTeaser"/>
          <p:cNvPicPr>
            <a:picLocks noChangeAspect="1" noChangeArrowheads="1"/>
          </p:cNvPicPr>
          <p:nvPr/>
        </p:nvPicPr>
        <p:blipFill>
          <a:blip r:embed="rId2"/>
          <a:srcRect/>
          <a:stretch>
            <a:fillRect/>
          </a:stretch>
        </p:blipFill>
        <p:spPr bwMode="auto">
          <a:xfrm>
            <a:off x="0" y="2057400"/>
            <a:ext cx="9191625" cy="2286000"/>
          </a:xfrm>
          <a:prstGeom prst="rect">
            <a:avLst/>
          </a:prstGeom>
          <a:noFill/>
          <a:ln w="9525">
            <a:noFill/>
            <a:miter lim="800000"/>
            <a:headEnd/>
            <a:tailEnd/>
          </a:ln>
        </p:spPr>
      </p:pic>
      <p:sp>
        <p:nvSpPr>
          <p:cNvPr id="175108" name="Text Box 4"/>
          <p:cNvSpPr txBox="1">
            <a:spLocks noChangeArrowheads="1"/>
          </p:cNvSpPr>
          <p:nvPr/>
        </p:nvSpPr>
        <p:spPr bwMode="auto">
          <a:xfrm>
            <a:off x="3786188" y="4656138"/>
            <a:ext cx="1885950"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Captured</a:t>
            </a:r>
          </a:p>
        </p:txBody>
      </p:sp>
      <p:sp>
        <p:nvSpPr>
          <p:cNvPr id="175109" name="Text Box 5"/>
          <p:cNvSpPr txBox="1">
            <a:spLocks noChangeArrowheads="1"/>
          </p:cNvSpPr>
          <p:nvPr/>
        </p:nvSpPr>
        <p:spPr bwMode="auto">
          <a:xfrm>
            <a:off x="6724650" y="4656138"/>
            <a:ext cx="1885950"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Glare Reduced</a:t>
            </a:r>
          </a:p>
        </p:txBody>
      </p:sp>
      <p:sp>
        <p:nvSpPr>
          <p:cNvPr id="175110" name="Text Box 6"/>
          <p:cNvSpPr txBox="1">
            <a:spLocks noChangeArrowheads="1"/>
          </p:cNvSpPr>
          <p:nvPr/>
        </p:nvSpPr>
        <p:spPr bwMode="auto">
          <a:xfrm>
            <a:off x="533400" y="4656138"/>
            <a:ext cx="2201863" cy="366712"/>
          </a:xfrm>
          <a:prstGeom prst="rect">
            <a:avLst/>
          </a:prstGeom>
          <a:noFill/>
          <a:ln w="9525" algn="ctr">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Verdana" pitchFamily="34" charset="0"/>
                <a:ea typeface="+mn-ea"/>
                <a:cs typeface="+mn-cs"/>
              </a:rPr>
              <a:t>Glare Enhanced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522" name="Rectangle 2"/>
          <p:cNvSpPr>
            <a:spLocks noGrp="1" noChangeArrowheads="1"/>
          </p:cNvSpPr>
          <p:nvPr>
            <p:ph type="title"/>
          </p:nvPr>
        </p:nvSpPr>
        <p:spPr>
          <a:xfrm>
            <a:off x="-990600" y="415925"/>
            <a:ext cx="7772400" cy="739775"/>
          </a:xfrm>
        </p:spPr>
        <p:txBody>
          <a:bodyPr/>
          <a:lstStyle/>
          <a:p>
            <a:pPr eaLnBrk="1" hangingPunct="1">
              <a:defRPr/>
            </a:pPr>
            <a:r>
              <a:rPr lang="en-US" smtClean="0"/>
              <a:t>Forerunners ..</a:t>
            </a:r>
          </a:p>
        </p:txBody>
      </p:sp>
      <p:pic>
        <p:nvPicPr>
          <p:cNvPr id="1643523" name="Picture 3" descr="smallTrematodeWormPigmentEye"/>
          <p:cNvPicPr>
            <a:picLocks noChangeAspect="1" noChangeArrowheads="1"/>
          </p:cNvPicPr>
          <p:nvPr/>
        </p:nvPicPr>
        <p:blipFill>
          <a:blip r:embed="rId3"/>
          <a:srcRect/>
          <a:stretch>
            <a:fillRect/>
          </a:stretch>
        </p:blipFill>
        <p:spPr bwMode="auto">
          <a:xfrm>
            <a:off x="76200" y="1752600"/>
            <a:ext cx="2189163" cy="1731963"/>
          </a:xfrm>
          <a:prstGeom prst="rect">
            <a:avLst/>
          </a:prstGeom>
          <a:noFill/>
          <a:ln w="9525" algn="ctr">
            <a:solidFill>
              <a:schemeClr val="bg2"/>
            </a:solidFill>
            <a:miter lim="800000"/>
            <a:headEnd/>
            <a:tailEnd/>
          </a:ln>
          <a:effectLst>
            <a:outerShdw dist="107763" dir="2700000" algn="ctr" rotWithShape="0">
              <a:srgbClr val="808080">
                <a:alpha val="50000"/>
              </a:srgbClr>
            </a:outerShdw>
          </a:effectLst>
        </p:spPr>
      </p:pic>
      <p:pic>
        <p:nvPicPr>
          <p:cNvPr id="1643524" name="Picture 4" descr="smallWormPigmentEye"/>
          <p:cNvPicPr>
            <a:picLocks noChangeAspect="1" noChangeArrowheads="1"/>
          </p:cNvPicPr>
          <p:nvPr/>
        </p:nvPicPr>
        <p:blipFill>
          <a:blip r:embed="rId4"/>
          <a:srcRect/>
          <a:stretch>
            <a:fillRect/>
          </a:stretch>
        </p:blipFill>
        <p:spPr bwMode="auto">
          <a:xfrm>
            <a:off x="2743200" y="1752600"/>
            <a:ext cx="2062163" cy="1703388"/>
          </a:xfrm>
          <a:prstGeom prst="rect">
            <a:avLst/>
          </a:prstGeom>
          <a:noFill/>
          <a:ln w="9525" algn="ctr">
            <a:solidFill>
              <a:schemeClr val="bg2"/>
            </a:solidFill>
            <a:miter lim="800000"/>
            <a:headEnd/>
            <a:tailEnd/>
          </a:ln>
          <a:effectLst>
            <a:outerShdw dist="107763" dir="2700000" algn="ctr" rotWithShape="0">
              <a:srgbClr val="808080">
                <a:alpha val="50000"/>
              </a:srgbClr>
            </a:outerShdw>
          </a:effectLst>
        </p:spPr>
      </p:pic>
      <p:pic>
        <p:nvPicPr>
          <p:cNvPr id="1643527" name="Picture 7"/>
          <p:cNvPicPr>
            <a:picLocks noGrp="1" noChangeAspect="1" noChangeArrowheads="1"/>
          </p:cNvPicPr>
          <p:nvPr>
            <p:ph idx="1"/>
          </p:nvPr>
        </p:nvPicPr>
        <p:blipFill>
          <a:blip r:embed="rId5"/>
          <a:srcRect/>
          <a:stretch>
            <a:fillRect/>
          </a:stretch>
        </p:blipFill>
        <p:spPr>
          <a:xfrm>
            <a:off x="6248400" y="1752600"/>
            <a:ext cx="2057400" cy="1743075"/>
          </a:xfrm>
          <a:ln cap="flat" algn="ctr">
            <a:solidFill>
              <a:schemeClr val="bg2"/>
            </a:solidFill>
          </a:ln>
          <a:effectLst>
            <a:outerShdw dist="107763" dir="2700000" algn="ctr" rotWithShape="0">
              <a:srgbClr val="808080">
                <a:alpha val="50000"/>
              </a:srgbClr>
            </a:outerShdw>
          </a:effectLst>
        </p:spPr>
      </p:pic>
      <p:sp>
        <p:nvSpPr>
          <p:cNvPr id="177158" name="Line 9"/>
          <p:cNvSpPr>
            <a:spLocks noChangeShapeType="1"/>
          </p:cNvSpPr>
          <p:nvPr/>
        </p:nvSpPr>
        <p:spPr bwMode="auto">
          <a:xfrm>
            <a:off x="5029200" y="2667000"/>
            <a:ext cx="1143000" cy="0"/>
          </a:xfrm>
          <a:prstGeom prst="line">
            <a:avLst/>
          </a:prstGeom>
          <a:noFill/>
          <a:ln w="57150">
            <a:solidFill>
              <a:schemeClr val="tx1"/>
            </a:solidFill>
            <a:prstDash val="dash"/>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59" name="Line 10"/>
          <p:cNvSpPr>
            <a:spLocks noChangeShapeType="1"/>
          </p:cNvSpPr>
          <p:nvPr/>
        </p:nvSpPr>
        <p:spPr bwMode="auto">
          <a:xfrm>
            <a:off x="8534400" y="2667000"/>
            <a:ext cx="609600" cy="0"/>
          </a:xfrm>
          <a:prstGeom prst="line">
            <a:avLst/>
          </a:prstGeom>
          <a:noFill/>
          <a:ln w="57150">
            <a:solidFill>
              <a:schemeClr val="tx1"/>
            </a:solidFill>
            <a:prstDash val="dash"/>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nvGrpSpPr>
          <p:cNvPr id="2" name="Group 11"/>
          <p:cNvGrpSpPr>
            <a:grpSpLocks/>
          </p:cNvGrpSpPr>
          <p:nvPr/>
        </p:nvGrpSpPr>
        <p:grpSpPr bwMode="auto">
          <a:xfrm flipH="1">
            <a:off x="2819400" y="4572000"/>
            <a:ext cx="2057400" cy="1171575"/>
            <a:chOff x="2638" y="2473"/>
            <a:chExt cx="1454" cy="827"/>
          </a:xfrm>
        </p:grpSpPr>
        <p:sp>
          <p:nvSpPr>
            <p:cNvPr id="177185" name="Rectangle 12"/>
            <p:cNvSpPr>
              <a:spLocks noChangeArrowheads="1"/>
            </p:cNvSpPr>
            <p:nvPr/>
          </p:nvSpPr>
          <p:spPr bwMode="auto">
            <a:xfrm>
              <a:off x="2663" y="2581"/>
              <a:ext cx="189" cy="656"/>
            </a:xfrm>
            <a:prstGeom prst="rect">
              <a:avLst/>
            </a:prstGeom>
            <a:solidFill>
              <a:srgbClr val="FFFFCC"/>
            </a:solidFill>
            <a:ln w="57150" algn="ctr">
              <a:solidFill>
                <a:srgbClr val="000000"/>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86" name="Rectangle 13"/>
            <p:cNvSpPr>
              <a:spLocks noChangeArrowheads="1"/>
            </p:cNvSpPr>
            <p:nvPr/>
          </p:nvSpPr>
          <p:spPr bwMode="auto">
            <a:xfrm>
              <a:off x="2850" y="2482"/>
              <a:ext cx="1242" cy="818"/>
            </a:xfrm>
            <a:prstGeom prst="rect">
              <a:avLst/>
            </a:prstGeom>
            <a:solidFill>
              <a:srgbClr val="FFFFCC"/>
            </a:solidFill>
            <a:ln w="57150" algn="ctr">
              <a:solidFill>
                <a:srgbClr val="000000"/>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87" name="Rectangle 14"/>
            <p:cNvSpPr>
              <a:spLocks noChangeArrowheads="1"/>
            </p:cNvSpPr>
            <p:nvPr/>
          </p:nvSpPr>
          <p:spPr bwMode="auto">
            <a:xfrm>
              <a:off x="2784" y="2600"/>
              <a:ext cx="141" cy="621"/>
            </a:xfrm>
            <a:prstGeom prst="rect">
              <a:avLst/>
            </a:prstGeom>
            <a:solidFill>
              <a:srgbClr val="FFFFCC"/>
            </a:solidFill>
            <a:ln w="9525">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88" name="Line 15"/>
            <p:cNvSpPr>
              <a:spLocks noChangeShapeType="1"/>
            </p:cNvSpPr>
            <p:nvPr/>
          </p:nvSpPr>
          <p:spPr bwMode="auto">
            <a:xfrm>
              <a:off x="3848" y="2612"/>
              <a:ext cx="0" cy="601"/>
            </a:xfrm>
            <a:prstGeom prst="line">
              <a:avLst/>
            </a:prstGeom>
            <a:noFill/>
            <a:ln w="571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89" name="Text Box 16"/>
            <p:cNvSpPr txBox="1">
              <a:spLocks noChangeArrowheads="1"/>
            </p:cNvSpPr>
            <p:nvPr/>
          </p:nvSpPr>
          <p:spPr bwMode="auto">
            <a:xfrm>
              <a:off x="2957" y="2513"/>
              <a:ext cx="626" cy="194"/>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1200" b="1" kern="1200">
                  <a:solidFill>
                    <a:srgbClr val="663300"/>
                  </a:solidFill>
                  <a:latin typeface="Verdana" pitchFamily="34" charset="0"/>
                  <a:ea typeface="+mn-ea"/>
                  <a:cs typeface="+mn-cs"/>
                </a:rPr>
                <a:t>Mask</a:t>
              </a:r>
            </a:p>
          </p:txBody>
        </p:sp>
        <p:sp>
          <p:nvSpPr>
            <p:cNvPr id="177190" name="Text Box 17"/>
            <p:cNvSpPr txBox="1">
              <a:spLocks noChangeArrowheads="1"/>
            </p:cNvSpPr>
            <p:nvPr/>
          </p:nvSpPr>
          <p:spPr bwMode="auto">
            <a:xfrm>
              <a:off x="3552" y="2473"/>
              <a:ext cx="531" cy="151"/>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800" kern="1200">
                  <a:solidFill>
                    <a:srgbClr val="000000"/>
                  </a:solidFill>
                  <a:latin typeface="Verdana" pitchFamily="34" charset="0"/>
                  <a:ea typeface="+mn-ea"/>
                  <a:cs typeface="+mn-cs"/>
                </a:rPr>
                <a:t>Sensor</a:t>
              </a:r>
            </a:p>
          </p:txBody>
        </p:sp>
        <p:grpSp>
          <p:nvGrpSpPr>
            <p:cNvPr id="3" name="Group 18"/>
            <p:cNvGrpSpPr>
              <a:grpSpLocks/>
            </p:cNvGrpSpPr>
            <p:nvPr/>
          </p:nvGrpSpPr>
          <p:grpSpPr bwMode="auto">
            <a:xfrm>
              <a:off x="2638" y="2618"/>
              <a:ext cx="52" cy="606"/>
              <a:chOff x="2806" y="1948"/>
              <a:chExt cx="96" cy="1110"/>
            </a:xfrm>
          </p:grpSpPr>
          <p:grpSp>
            <p:nvGrpSpPr>
              <p:cNvPr id="4" name="Group 19"/>
              <p:cNvGrpSpPr>
                <a:grpSpLocks/>
              </p:cNvGrpSpPr>
              <p:nvPr/>
            </p:nvGrpSpPr>
            <p:grpSpPr bwMode="auto">
              <a:xfrm>
                <a:off x="2854" y="1957"/>
                <a:ext cx="48" cy="1101"/>
                <a:chOff x="2784" y="489"/>
                <a:chExt cx="48" cy="1101"/>
              </a:xfrm>
            </p:grpSpPr>
            <p:sp>
              <p:nvSpPr>
                <p:cNvPr id="177204" name="Arc 20"/>
                <p:cNvSpPr>
                  <a:spLocks/>
                </p:cNvSpPr>
                <p:nvPr/>
              </p:nvSpPr>
              <p:spPr bwMode="auto">
                <a:xfrm flipV="1">
                  <a:off x="278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205" name="Arc 21"/>
                <p:cNvSpPr>
                  <a:spLocks/>
                </p:cNvSpPr>
                <p:nvPr/>
              </p:nvSpPr>
              <p:spPr bwMode="auto">
                <a:xfrm>
                  <a:off x="278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5" name="Group 22"/>
              <p:cNvGrpSpPr>
                <a:grpSpLocks/>
              </p:cNvGrpSpPr>
              <p:nvPr/>
            </p:nvGrpSpPr>
            <p:grpSpPr bwMode="auto">
              <a:xfrm>
                <a:off x="2806" y="1948"/>
                <a:ext cx="48" cy="1101"/>
                <a:chOff x="2774" y="489"/>
                <a:chExt cx="48" cy="1101"/>
              </a:xfrm>
            </p:grpSpPr>
            <p:sp>
              <p:nvSpPr>
                <p:cNvPr id="177202" name="Arc 23"/>
                <p:cNvSpPr>
                  <a:spLocks/>
                </p:cNvSpPr>
                <p:nvPr/>
              </p:nvSpPr>
              <p:spPr bwMode="auto">
                <a:xfrm flipH="1" flipV="1">
                  <a:off x="277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203" name="Arc 24"/>
                <p:cNvSpPr>
                  <a:spLocks/>
                </p:cNvSpPr>
                <p:nvPr/>
              </p:nvSpPr>
              <p:spPr bwMode="auto">
                <a:xfrm flipH="1">
                  <a:off x="277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6" name="Group 25"/>
            <p:cNvGrpSpPr>
              <a:grpSpLocks/>
            </p:cNvGrpSpPr>
            <p:nvPr/>
          </p:nvGrpSpPr>
          <p:grpSpPr bwMode="auto">
            <a:xfrm>
              <a:off x="3783" y="2625"/>
              <a:ext cx="27" cy="576"/>
              <a:chOff x="2736" y="528"/>
              <a:chExt cx="0" cy="960"/>
            </a:xfrm>
          </p:grpSpPr>
          <p:sp>
            <p:nvSpPr>
              <p:cNvPr id="177194" name="Line 26"/>
              <p:cNvSpPr>
                <a:spLocks noChangeShapeType="1"/>
              </p:cNvSpPr>
              <p:nvPr/>
            </p:nvSpPr>
            <p:spPr bwMode="auto">
              <a:xfrm>
                <a:off x="2736" y="528"/>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95" name="Line 27"/>
              <p:cNvSpPr>
                <a:spLocks noChangeShapeType="1"/>
              </p:cNvSpPr>
              <p:nvPr/>
            </p:nvSpPr>
            <p:spPr bwMode="auto">
              <a:xfrm>
                <a:off x="2736" y="67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96" name="Line 28"/>
              <p:cNvSpPr>
                <a:spLocks noChangeShapeType="1"/>
              </p:cNvSpPr>
              <p:nvPr/>
            </p:nvSpPr>
            <p:spPr bwMode="auto">
              <a:xfrm>
                <a:off x="2736" y="139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97" name="Line 29"/>
              <p:cNvSpPr>
                <a:spLocks noChangeShapeType="1"/>
              </p:cNvSpPr>
              <p:nvPr/>
            </p:nvSpPr>
            <p:spPr bwMode="auto">
              <a:xfrm>
                <a:off x="2736" y="1056"/>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98" name="Line 30"/>
              <p:cNvSpPr>
                <a:spLocks noChangeShapeType="1"/>
              </p:cNvSpPr>
              <p:nvPr/>
            </p:nvSpPr>
            <p:spPr bwMode="auto">
              <a:xfrm>
                <a:off x="2736" y="864"/>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99" name="Line 31"/>
              <p:cNvSpPr>
                <a:spLocks noChangeShapeType="1"/>
              </p:cNvSpPr>
              <p:nvPr/>
            </p:nvSpPr>
            <p:spPr bwMode="auto">
              <a:xfrm>
                <a:off x="2736" y="1200"/>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77193" name="Line 32"/>
            <p:cNvSpPr>
              <a:spLocks noChangeShapeType="1"/>
            </p:cNvSpPr>
            <p:nvPr/>
          </p:nvSpPr>
          <p:spPr bwMode="auto">
            <a:xfrm>
              <a:off x="3429" y="2717"/>
              <a:ext cx="303" cy="163"/>
            </a:xfrm>
            <a:prstGeom prst="line">
              <a:avLst/>
            </a:prstGeom>
            <a:noFill/>
            <a:ln w="38100">
              <a:solidFill>
                <a:srgbClr val="66330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7" name="Group 33"/>
          <p:cNvGrpSpPr>
            <a:grpSpLocks/>
          </p:cNvGrpSpPr>
          <p:nvPr/>
        </p:nvGrpSpPr>
        <p:grpSpPr bwMode="auto">
          <a:xfrm flipH="1">
            <a:off x="152400" y="4572000"/>
            <a:ext cx="2025650" cy="1169988"/>
            <a:chOff x="520" y="2375"/>
            <a:chExt cx="1431" cy="826"/>
          </a:xfrm>
        </p:grpSpPr>
        <p:sp>
          <p:nvSpPr>
            <p:cNvPr id="177164" name="Rectangle 34"/>
            <p:cNvSpPr>
              <a:spLocks noChangeArrowheads="1"/>
            </p:cNvSpPr>
            <p:nvPr/>
          </p:nvSpPr>
          <p:spPr bwMode="auto">
            <a:xfrm>
              <a:off x="545" y="2494"/>
              <a:ext cx="186" cy="645"/>
            </a:xfrm>
            <a:prstGeom prst="rect">
              <a:avLst/>
            </a:prstGeom>
            <a:solidFill>
              <a:srgbClr val="FFFFCC"/>
            </a:solidFill>
            <a:ln w="57150" algn="ctr">
              <a:solidFill>
                <a:srgbClr val="000000"/>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65" name="Rectangle 35"/>
            <p:cNvSpPr>
              <a:spLocks noChangeArrowheads="1"/>
            </p:cNvSpPr>
            <p:nvPr/>
          </p:nvSpPr>
          <p:spPr bwMode="auto">
            <a:xfrm>
              <a:off x="728" y="2396"/>
              <a:ext cx="1223" cy="805"/>
            </a:xfrm>
            <a:prstGeom prst="rect">
              <a:avLst/>
            </a:prstGeom>
            <a:solidFill>
              <a:srgbClr val="FFFFCC"/>
            </a:solidFill>
            <a:ln w="57150" algn="ctr">
              <a:solidFill>
                <a:srgbClr val="000000"/>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66" name="Rectangle 36"/>
            <p:cNvSpPr>
              <a:spLocks noChangeArrowheads="1"/>
            </p:cNvSpPr>
            <p:nvPr/>
          </p:nvSpPr>
          <p:spPr bwMode="auto">
            <a:xfrm>
              <a:off x="663" y="2512"/>
              <a:ext cx="139" cy="611"/>
            </a:xfrm>
            <a:prstGeom prst="rect">
              <a:avLst/>
            </a:prstGeom>
            <a:solidFill>
              <a:srgbClr val="FFFFCC"/>
            </a:solidFill>
            <a:ln w="9525">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67" name="Line 37"/>
            <p:cNvSpPr>
              <a:spLocks noChangeShapeType="1"/>
            </p:cNvSpPr>
            <p:nvPr/>
          </p:nvSpPr>
          <p:spPr bwMode="auto">
            <a:xfrm>
              <a:off x="1711" y="2524"/>
              <a:ext cx="0" cy="591"/>
            </a:xfrm>
            <a:prstGeom prst="line">
              <a:avLst/>
            </a:prstGeom>
            <a:noFill/>
            <a:ln w="57150">
              <a:solidFill>
                <a:srgbClr val="3333CC"/>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68" name="Text Box 38"/>
            <p:cNvSpPr txBox="1">
              <a:spLocks noChangeArrowheads="1"/>
            </p:cNvSpPr>
            <p:nvPr/>
          </p:nvSpPr>
          <p:spPr bwMode="auto">
            <a:xfrm>
              <a:off x="806" y="2488"/>
              <a:ext cx="578" cy="194"/>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1200" b="1" kern="1200">
                  <a:solidFill>
                    <a:srgbClr val="663300"/>
                  </a:solidFill>
                  <a:latin typeface="Verdana" pitchFamily="34" charset="0"/>
                  <a:ea typeface="+mn-ea"/>
                  <a:cs typeface="+mn-cs"/>
                </a:rPr>
                <a:t>Mask</a:t>
              </a:r>
            </a:p>
          </p:txBody>
        </p:sp>
        <p:sp>
          <p:nvSpPr>
            <p:cNvPr id="177169" name="Text Box 39"/>
            <p:cNvSpPr txBox="1">
              <a:spLocks noChangeArrowheads="1"/>
            </p:cNvSpPr>
            <p:nvPr/>
          </p:nvSpPr>
          <p:spPr bwMode="auto">
            <a:xfrm>
              <a:off x="1432" y="2375"/>
              <a:ext cx="491" cy="151"/>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800" kern="1200">
                  <a:solidFill>
                    <a:srgbClr val="000000"/>
                  </a:solidFill>
                  <a:latin typeface="Verdana" pitchFamily="34" charset="0"/>
                  <a:ea typeface="+mn-ea"/>
                  <a:cs typeface="+mn-cs"/>
                </a:rPr>
                <a:t>Sensor</a:t>
              </a:r>
            </a:p>
          </p:txBody>
        </p:sp>
        <p:grpSp>
          <p:nvGrpSpPr>
            <p:cNvPr id="8" name="Group 40"/>
            <p:cNvGrpSpPr>
              <a:grpSpLocks/>
            </p:cNvGrpSpPr>
            <p:nvPr/>
          </p:nvGrpSpPr>
          <p:grpSpPr bwMode="auto">
            <a:xfrm>
              <a:off x="520" y="2530"/>
              <a:ext cx="52" cy="596"/>
              <a:chOff x="2806" y="1948"/>
              <a:chExt cx="96" cy="1110"/>
            </a:xfrm>
          </p:grpSpPr>
          <p:grpSp>
            <p:nvGrpSpPr>
              <p:cNvPr id="9" name="Group 41"/>
              <p:cNvGrpSpPr>
                <a:grpSpLocks/>
              </p:cNvGrpSpPr>
              <p:nvPr/>
            </p:nvGrpSpPr>
            <p:grpSpPr bwMode="auto">
              <a:xfrm>
                <a:off x="2854" y="1957"/>
                <a:ext cx="48" cy="1101"/>
                <a:chOff x="2784" y="489"/>
                <a:chExt cx="48" cy="1101"/>
              </a:xfrm>
            </p:grpSpPr>
            <p:sp>
              <p:nvSpPr>
                <p:cNvPr id="177183" name="Arc 42"/>
                <p:cNvSpPr>
                  <a:spLocks/>
                </p:cNvSpPr>
                <p:nvPr/>
              </p:nvSpPr>
              <p:spPr bwMode="auto">
                <a:xfrm flipV="1">
                  <a:off x="278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84" name="Arc 43"/>
                <p:cNvSpPr>
                  <a:spLocks/>
                </p:cNvSpPr>
                <p:nvPr/>
              </p:nvSpPr>
              <p:spPr bwMode="auto">
                <a:xfrm>
                  <a:off x="278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nvGrpSpPr>
              <p:cNvPr id="10" name="Group 44"/>
              <p:cNvGrpSpPr>
                <a:grpSpLocks/>
              </p:cNvGrpSpPr>
              <p:nvPr/>
            </p:nvGrpSpPr>
            <p:grpSpPr bwMode="auto">
              <a:xfrm>
                <a:off x="2806" y="1948"/>
                <a:ext cx="48" cy="1101"/>
                <a:chOff x="2774" y="489"/>
                <a:chExt cx="48" cy="1101"/>
              </a:xfrm>
            </p:grpSpPr>
            <p:sp>
              <p:nvSpPr>
                <p:cNvPr id="177181" name="Arc 45"/>
                <p:cNvSpPr>
                  <a:spLocks/>
                </p:cNvSpPr>
                <p:nvPr/>
              </p:nvSpPr>
              <p:spPr bwMode="auto">
                <a:xfrm flipH="1" flipV="1">
                  <a:off x="277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82" name="Arc 46"/>
                <p:cNvSpPr>
                  <a:spLocks/>
                </p:cNvSpPr>
                <p:nvPr/>
              </p:nvSpPr>
              <p:spPr bwMode="auto">
                <a:xfrm flipH="1">
                  <a:off x="277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grpSp>
        <p:grpSp>
          <p:nvGrpSpPr>
            <p:cNvPr id="11" name="Group 47"/>
            <p:cNvGrpSpPr>
              <a:grpSpLocks/>
            </p:cNvGrpSpPr>
            <p:nvPr/>
          </p:nvGrpSpPr>
          <p:grpSpPr bwMode="auto">
            <a:xfrm>
              <a:off x="545" y="2519"/>
              <a:ext cx="26" cy="567"/>
              <a:chOff x="2736" y="528"/>
              <a:chExt cx="0" cy="960"/>
            </a:xfrm>
          </p:grpSpPr>
          <p:sp>
            <p:nvSpPr>
              <p:cNvPr id="177173" name="Line 48"/>
              <p:cNvSpPr>
                <a:spLocks noChangeShapeType="1"/>
              </p:cNvSpPr>
              <p:nvPr/>
            </p:nvSpPr>
            <p:spPr bwMode="auto">
              <a:xfrm>
                <a:off x="2736" y="528"/>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74" name="Line 49"/>
              <p:cNvSpPr>
                <a:spLocks noChangeShapeType="1"/>
              </p:cNvSpPr>
              <p:nvPr/>
            </p:nvSpPr>
            <p:spPr bwMode="auto">
              <a:xfrm>
                <a:off x="2736" y="67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75" name="Line 50"/>
              <p:cNvSpPr>
                <a:spLocks noChangeShapeType="1"/>
              </p:cNvSpPr>
              <p:nvPr/>
            </p:nvSpPr>
            <p:spPr bwMode="auto">
              <a:xfrm>
                <a:off x="2736" y="139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76" name="Line 51"/>
              <p:cNvSpPr>
                <a:spLocks noChangeShapeType="1"/>
              </p:cNvSpPr>
              <p:nvPr/>
            </p:nvSpPr>
            <p:spPr bwMode="auto">
              <a:xfrm>
                <a:off x="2736" y="1056"/>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77" name="Line 52"/>
              <p:cNvSpPr>
                <a:spLocks noChangeShapeType="1"/>
              </p:cNvSpPr>
              <p:nvPr/>
            </p:nvSpPr>
            <p:spPr bwMode="auto">
              <a:xfrm>
                <a:off x="2736" y="864"/>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78" name="Line 53"/>
              <p:cNvSpPr>
                <a:spLocks noChangeShapeType="1"/>
              </p:cNvSpPr>
              <p:nvPr/>
            </p:nvSpPr>
            <p:spPr bwMode="auto">
              <a:xfrm>
                <a:off x="2736" y="1200"/>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77172" name="Line 54"/>
            <p:cNvSpPr>
              <a:spLocks noChangeShapeType="1"/>
            </p:cNvSpPr>
            <p:nvPr/>
          </p:nvSpPr>
          <p:spPr bwMode="auto">
            <a:xfrm flipH="1">
              <a:off x="556" y="2587"/>
              <a:ext cx="327" cy="247"/>
            </a:xfrm>
            <a:prstGeom prst="line">
              <a:avLst/>
            </a:prstGeom>
            <a:noFill/>
            <a:ln w="38100">
              <a:solidFill>
                <a:srgbClr val="66330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77162" name="Line 55"/>
          <p:cNvSpPr>
            <a:spLocks noChangeShapeType="1"/>
          </p:cNvSpPr>
          <p:nvPr/>
        </p:nvSpPr>
        <p:spPr bwMode="auto">
          <a:xfrm>
            <a:off x="5867400" y="5105400"/>
            <a:ext cx="1981200" cy="0"/>
          </a:xfrm>
          <a:prstGeom prst="line">
            <a:avLst/>
          </a:prstGeom>
          <a:noFill/>
          <a:ln w="57150">
            <a:solidFill>
              <a:schemeClr val="tx1"/>
            </a:solidFill>
            <a:prstDash val="dash"/>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77163" name="AutoShape 56"/>
          <p:cNvSpPr>
            <a:spLocks/>
          </p:cNvSpPr>
          <p:nvPr/>
        </p:nvSpPr>
        <p:spPr bwMode="auto">
          <a:xfrm rot="5400000">
            <a:off x="2438400" y="-381000"/>
            <a:ext cx="152400" cy="3048000"/>
          </a:xfrm>
          <a:prstGeom prst="leftBrace">
            <a:avLst>
              <a:gd name="adj1" fmla="val 166667"/>
              <a:gd name="adj2" fmla="val 49685"/>
            </a:avLst>
          </a:prstGeom>
          <a:noFill/>
          <a:ln w="9525">
            <a:solidFill>
              <a:schemeClr val="folHlink"/>
            </a:solidFill>
            <a:round/>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a:xfrm>
            <a:off x="762000" y="415925"/>
            <a:ext cx="7772400" cy="739775"/>
          </a:xfrm>
        </p:spPr>
        <p:txBody>
          <a:bodyPr/>
          <a:lstStyle/>
          <a:p>
            <a:pPr eaLnBrk="1" hangingPunct="1">
              <a:defRPr/>
            </a:pPr>
            <a:r>
              <a:rPr lang="en-US" smtClean="0"/>
              <a:t>Digital  Refocusing</a:t>
            </a:r>
          </a:p>
        </p:txBody>
      </p:sp>
      <p:pic>
        <p:nvPicPr>
          <p:cNvPr id="124931" name="Picture 3" descr="jacquie"/>
          <p:cNvPicPr>
            <a:picLocks noChangeAspect="1" noChangeArrowheads="1"/>
          </p:cNvPicPr>
          <p:nvPr/>
        </p:nvPicPr>
        <p:blipFill>
          <a:blip r:embed="rId4"/>
          <a:srcRect/>
          <a:stretch>
            <a:fillRect/>
          </a:stretch>
        </p:blipFill>
        <p:spPr bwMode="auto">
          <a:xfrm>
            <a:off x="2808288" y="1447800"/>
            <a:ext cx="3708400" cy="3708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5"/>
          <a:srcRect/>
          <a:stretch>
            <a:fillRect/>
          </a:stretch>
        </p:blipFill>
        <p:spPr bwMode="auto">
          <a:xfrm>
            <a:off x="2808288" y="1447800"/>
            <a:ext cx="3708400" cy="3708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6"/>
          <a:srcRect/>
          <a:stretch>
            <a:fillRect/>
          </a:stretch>
        </p:blipFill>
        <p:spPr bwMode="auto">
          <a:xfrm>
            <a:off x="2808288" y="1447800"/>
            <a:ext cx="3708400" cy="3708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7"/>
          <a:srcRect/>
          <a:stretch>
            <a:fillRect/>
          </a:stretch>
        </p:blipFill>
        <p:spPr bwMode="auto">
          <a:xfrm>
            <a:off x="2808288" y="1447800"/>
            <a:ext cx="3708400" cy="3708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8"/>
          <a:srcRect/>
          <a:stretch>
            <a:fillRect/>
          </a:stretch>
        </p:blipFill>
        <p:spPr bwMode="auto">
          <a:xfrm>
            <a:off x="2819400" y="1473200"/>
            <a:ext cx="3708400" cy="3708400"/>
          </a:xfrm>
          <a:prstGeom prst="rect">
            <a:avLst/>
          </a:prstGeom>
          <a:noFill/>
          <a:ln w="9525">
            <a:solidFill>
              <a:schemeClr val="tx1"/>
            </a:solidFill>
            <a:miter lim="800000"/>
            <a:headEnd/>
            <a:tailEnd/>
          </a:ln>
        </p:spPr>
      </p:pic>
      <p:sp>
        <p:nvSpPr>
          <p:cNvPr id="1346568" name="Rectangle 8"/>
          <p:cNvSpPr>
            <a:spLocks noChangeArrowheads="1"/>
          </p:cNvSpPr>
          <p:nvPr/>
        </p:nvSpPr>
        <p:spPr bwMode="auto">
          <a:xfrm>
            <a:off x="6629400" y="3581400"/>
            <a:ext cx="2046288" cy="350838"/>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1700" b="1" kern="1200">
                <a:solidFill>
                  <a:srgbClr val="FFFFFF"/>
                </a:solidFill>
                <a:effectLst>
                  <a:outerShdw blurRad="38100" dist="38100" dir="2700000" algn="tl">
                    <a:srgbClr val="000000"/>
                  </a:outerShdw>
                </a:effectLst>
                <a:latin typeface="Verdana" pitchFamily="34" charset="0"/>
                <a:ea typeface="+mn-ea"/>
                <a:cs typeface="+mn-cs"/>
              </a:rPr>
              <a:t>[Ng et al 2005]</a:t>
            </a:r>
          </a:p>
        </p:txBody>
      </p:sp>
      <p:sp>
        <p:nvSpPr>
          <p:cNvPr id="1346569" name="Rectangle 9"/>
          <p:cNvSpPr>
            <a:spLocks noChangeArrowheads="1"/>
          </p:cNvSpPr>
          <p:nvPr/>
        </p:nvSpPr>
        <p:spPr bwMode="auto">
          <a:xfrm>
            <a:off x="1676400" y="5562600"/>
            <a:ext cx="6524625" cy="473075"/>
          </a:xfrm>
          <a:prstGeom prst="rect">
            <a:avLst/>
          </a:prstGeom>
          <a:solidFill>
            <a:srgbClr val="1C1C1C"/>
          </a:solidFill>
          <a:ln w="9525">
            <a:noFill/>
            <a:miter lim="800000"/>
            <a:headEnd/>
            <a:tailEnd/>
          </a:ln>
          <a:effectLst/>
        </p:spPr>
        <p:txBody>
          <a:bodyPr wrap="none">
            <a:spAutoFit/>
          </a:bodyPr>
          <a:lstStyle/>
          <a:p>
            <a:pPr algn="l" rtl="0" eaLnBrk="0" fontAlgn="base" hangingPunct="0">
              <a:spcBef>
                <a:spcPct val="0"/>
              </a:spcBef>
              <a:spcAft>
                <a:spcPct val="0"/>
              </a:spcAft>
              <a:defRPr/>
            </a:pPr>
            <a:r>
              <a:rPr lang="en-US" sz="2500" kern="1200">
                <a:solidFill>
                  <a:srgbClr val="FFFFFF"/>
                </a:solidFill>
                <a:effectLst>
                  <a:outerShdw blurRad="38100" dist="38100" dir="2700000" algn="tl">
                    <a:srgbClr val="000000"/>
                  </a:outerShdw>
                </a:effectLst>
                <a:latin typeface="Verdana" pitchFamily="34" charset="0"/>
                <a:ea typeface="+mn-ea"/>
                <a:cs typeface="+mn-cs"/>
              </a:rPr>
              <a:t>Can we achieve this with a </a:t>
            </a:r>
            <a:r>
              <a:rPr lang="en-US" sz="2500" u="sng" kern="1200">
                <a:solidFill>
                  <a:srgbClr val="FFFFFF"/>
                </a:solidFill>
                <a:effectLst>
                  <a:outerShdw blurRad="38100" dist="38100" dir="2700000" algn="tl">
                    <a:srgbClr val="000000"/>
                  </a:outerShdw>
                </a:effectLst>
                <a:latin typeface="Verdana" pitchFamily="34" charset="0"/>
                <a:ea typeface="+mn-ea"/>
                <a:cs typeface="+mn-cs"/>
              </a:rPr>
              <a:t>Mask</a:t>
            </a:r>
            <a:r>
              <a:rPr lang="en-US" sz="2500" kern="1200">
                <a:solidFill>
                  <a:srgbClr val="FFFFFF"/>
                </a:solidFill>
                <a:effectLst>
                  <a:outerShdw blurRad="38100" dist="38100" dir="2700000" algn="tl">
                    <a:srgbClr val="000000"/>
                  </a:outerShdw>
                </a:effectLst>
                <a:latin typeface="Verdana" pitchFamily="34" charset="0"/>
                <a:ea typeface="+mn-ea"/>
                <a:cs typeface="+mn-cs"/>
              </a:rPr>
              <a:t> alone?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46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6569"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p:cNvPicPr>
            <a:picLocks noChangeAspect="1" noChangeArrowheads="1"/>
          </p:cNvPicPr>
          <p:nvPr/>
        </p:nvPicPr>
        <p:blipFill>
          <a:blip r:embed="rId3"/>
          <a:srcRect/>
          <a:stretch>
            <a:fillRect/>
          </a:stretch>
        </p:blipFill>
        <p:spPr bwMode="auto">
          <a:xfrm>
            <a:off x="152400" y="0"/>
            <a:ext cx="6851650" cy="6858000"/>
          </a:xfrm>
          <a:prstGeom prst="rect">
            <a:avLst/>
          </a:prstGeom>
          <a:noFill/>
          <a:ln w="9525">
            <a:noFill/>
            <a:miter lim="800000"/>
            <a:headEnd/>
            <a:tailEnd/>
          </a:ln>
        </p:spPr>
      </p:pic>
      <p:sp>
        <p:nvSpPr>
          <p:cNvPr id="178179" name="Rectangle 9"/>
          <p:cNvSpPr>
            <a:spLocks noChangeArrowheads="1"/>
          </p:cNvSpPr>
          <p:nvPr/>
        </p:nvSpPr>
        <p:spPr bwMode="auto">
          <a:xfrm>
            <a:off x="142875" y="3228975"/>
            <a:ext cx="6858000" cy="295275"/>
          </a:xfrm>
          <a:prstGeom prst="rect">
            <a:avLst/>
          </a:prstGeom>
          <a:solidFill>
            <a:srgbClr val="00364E"/>
          </a:solidFill>
          <a:ln w="9525">
            <a:noFill/>
            <a:miter lim="800000"/>
            <a:headEnd/>
            <a:tailEnd/>
          </a:ln>
        </p:spPr>
        <p:txBody>
          <a:bodyPr wrap="none" anchor="ctr"/>
          <a:lstStyle/>
          <a:p>
            <a:pPr algn="l" rtl="0" eaLnBrk="0" fontAlgn="base" hangingPunct="0">
              <a:spcBef>
                <a:spcPct val="0"/>
              </a:spcBef>
              <a:spcAft>
                <a:spcPct val="0"/>
              </a:spcAft>
            </a:pPr>
            <a:endParaRPr lang="en-US" kern="1200">
              <a:solidFill>
                <a:srgbClr val="FFFFFF"/>
              </a:solidFill>
              <a:latin typeface="Arial Unicode MS" pitchFamily="34" charset="-128"/>
              <a:ea typeface="+mn-ea"/>
              <a:cs typeface="+mn-cs"/>
            </a:endParaRPr>
          </a:p>
        </p:txBody>
      </p:sp>
      <p:sp>
        <p:nvSpPr>
          <p:cNvPr id="178180" name="Text Box 5"/>
          <p:cNvSpPr txBox="1">
            <a:spLocks noChangeArrowheads="1"/>
          </p:cNvSpPr>
          <p:nvPr/>
        </p:nvSpPr>
        <p:spPr bwMode="auto">
          <a:xfrm>
            <a:off x="5105400" y="6491288"/>
            <a:ext cx="4248150" cy="461962"/>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2400" i="1" kern="1200">
                <a:solidFill>
                  <a:srgbClr val="5F5F5F"/>
                </a:solidFill>
                <a:latin typeface="Arial Unicode MS" pitchFamily="34" charset="-128"/>
                <a:ea typeface="+mn-ea"/>
                <a:cs typeface="+mn-cs"/>
              </a:rPr>
              <a:t>Fernald,</a:t>
            </a:r>
            <a:r>
              <a:rPr lang="en-US" sz="2400" i="1" kern="1200">
                <a:solidFill>
                  <a:srgbClr val="969696"/>
                </a:solidFill>
                <a:latin typeface="Arial Unicode MS" pitchFamily="34" charset="-128"/>
                <a:ea typeface="+mn-ea"/>
                <a:cs typeface="+mn-cs"/>
              </a:rPr>
              <a:t> Science [Sept 2006]</a:t>
            </a:r>
          </a:p>
        </p:txBody>
      </p:sp>
      <p:sp>
        <p:nvSpPr>
          <p:cNvPr id="178181" name="Text Box 6"/>
          <p:cNvSpPr txBox="1">
            <a:spLocks noChangeArrowheads="1"/>
          </p:cNvSpPr>
          <p:nvPr/>
        </p:nvSpPr>
        <p:spPr bwMode="auto">
          <a:xfrm>
            <a:off x="447675" y="3186113"/>
            <a:ext cx="1143000" cy="369887"/>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kern="1200">
                <a:solidFill>
                  <a:srgbClr val="CCCCFF"/>
                </a:solidFill>
                <a:latin typeface="Arial Unicode MS" pitchFamily="34" charset="-128"/>
                <a:ea typeface="+mn-ea"/>
                <a:cs typeface="+mn-cs"/>
              </a:rPr>
              <a:t>Shadow</a:t>
            </a:r>
          </a:p>
        </p:txBody>
      </p:sp>
      <p:sp>
        <p:nvSpPr>
          <p:cNvPr id="178182" name="Text Box 7"/>
          <p:cNvSpPr txBox="1">
            <a:spLocks noChangeArrowheads="1"/>
          </p:cNvSpPr>
          <p:nvPr/>
        </p:nvSpPr>
        <p:spPr bwMode="auto">
          <a:xfrm>
            <a:off x="2809875" y="3186113"/>
            <a:ext cx="1295400" cy="369887"/>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kern="1200">
                <a:solidFill>
                  <a:srgbClr val="CCCCFF"/>
                </a:solidFill>
                <a:latin typeface="Arial Unicode MS" pitchFamily="34" charset="-128"/>
                <a:ea typeface="+mn-ea"/>
                <a:cs typeface="+mn-cs"/>
              </a:rPr>
              <a:t>Refractive</a:t>
            </a:r>
          </a:p>
        </p:txBody>
      </p:sp>
      <p:sp>
        <p:nvSpPr>
          <p:cNvPr id="178183" name="Text Box 8"/>
          <p:cNvSpPr txBox="1">
            <a:spLocks noChangeArrowheads="1"/>
          </p:cNvSpPr>
          <p:nvPr/>
        </p:nvSpPr>
        <p:spPr bwMode="auto">
          <a:xfrm>
            <a:off x="5476875" y="3186113"/>
            <a:ext cx="1295400" cy="369887"/>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kern="1200">
                <a:solidFill>
                  <a:srgbClr val="CCCCFF"/>
                </a:solidFill>
                <a:latin typeface="Arial Unicode MS" pitchFamily="34" charset="-128"/>
                <a:ea typeface="+mn-ea"/>
                <a:cs typeface="+mn-cs"/>
              </a:rPr>
              <a:t>Reflective</a:t>
            </a:r>
          </a:p>
        </p:txBody>
      </p:sp>
      <p:sp>
        <p:nvSpPr>
          <p:cNvPr id="178184" name="Text Box 10"/>
          <p:cNvSpPr txBox="1">
            <a:spLocks noChangeArrowheads="1"/>
          </p:cNvSpPr>
          <p:nvPr/>
        </p:nvSpPr>
        <p:spPr bwMode="auto">
          <a:xfrm>
            <a:off x="7162800" y="914400"/>
            <a:ext cx="1828800" cy="19177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66"/>
                </a:solidFill>
                <a:latin typeface="Arial Unicode MS" pitchFamily="34" charset="-128"/>
                <a:ea typeface="+mn-ea"/>
                <a:cs typeface="+mn-cs"/>
              </a:rPr>
              <a:t>Tools </a:t>
            </a:r>
          </a:p>
          <a:p>
            <a:pPr algn="ctr" rtl="0" eaLnBrk="0" fontAlgn="base" hangingPunct="0">
              <a:spcBef>
                <a:spcPct val="50000"/>
              </a:spcBef>
              <a:spcAft>
                <a:spcPct val="0"/>
              </a:spcAft>
            </a:pPr>
            <a:r>
              <a:rPr lang="en-US" sz="2400" kern="1200">
                <a:solidFill>
                  <a:srgbClr val="FFFF66"/>
                </a:solidFill>
                <a:latin typeface="Arial Unicode MS" pitchFamily="34" charset="-128"/>
                <a:ea typeface="+mn-ea"/>
                <a:cs typeface="+mn-cs"/>
              </a:rPr>
              <a:t>for</a:t>
            </a:r>
          </a:p>
          <a:p>
            <a:pPr algn="ctr" rtl="0" eaLnBrk="0" fontAlgn="base" hangingPunct="0">
              <a:spcBef>
                <a:spcPct val="50000"/>
              </a:spcBef>
              <a:spcAft>
                <a:spcPct val="0"/>
              </a:spcAft>
            </a:pPr>
            <a:r>
              <a:rPr lang="en-US" sz="2400" kern="1200">
                <a:solidFill>
                  <a:srgbClr val="FFFF66"/>
                </a:solidFill>
                <a:latin typeface="Arial Unicode MS" pitchFamily="34" charset="-128"/>
                <a:ea typeface="+mn-ea"/>
                <a:cs typeface="+mn-cs"/>
              </a:rPr>
              <a:t>Visual Computing</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227" name="Rectangle 3"/>
          <p:cNvSpPr>
            <a:spLocks noGrp="1" noChangeArrowheads="1"/>
          </p:cNvSpPr>
          <p:nvPr>
            <p:ph type="title"/>
          </p:nvPr>
        </p:nvSpPr>
        <p:spPr>
          <a:xfrm>
            <a:off x="76200" y="0"/>
            <a:ext cx="8839200" cy="1143000"/>
          </a:xfrm>
        </p:spPr>
        <p:txBody>
          <a:bodyPr/>
          <a:lstStyle/>
          <a:p>
            <a:pPr eaLnBrk="1" hangingPunct="1">
              <a:defRPr/>
            </a:pPr>
            <a:r>
              <a:rPr lang="en-US" sz="3300" dirty="0" smtClean="0">
                <a:solidFill>
                  <a:schemeClr val="tx1"/>
                </a:solidFill>
              </a:rPr>
              <a:t>Computational Photography</a:t>
            </a:r>
          </a:p>
        </p:txBody>
      </p:sp>
      <p:sp>
        <p:nvSpPr>
          <p:cNvPr id="52228" name="Rectangle 4"/>
          <p:cNvSpPr>
            <a:spLocks noGrp="1" noChangeArrowheads="1"/>
          </p:cNvSpPr>
          <p:nvPr>
            <p:ph type="body" idx="1"/>
          </p:nvPr>
        </p:nvSpPr>
        <p:spPr>
          <a:xfrm>
            <a:off x="0" y="1143000"/>
            <a:ext cx="8610600" cy="5257800"/>
          </a:xfrm>
        </p:spPr>
        <p:txBody>
          <a:bodyPr/>
          <a:lstStyle/>
          <a:p>
            <a:pPr marL="590550" indent="-590550" eaLnBrk="1" hangingPunct="1">
              <a:lnSpc>
                <a:spcPct val="80000"/>
              </a:lnSpc>
              <a:buClr>
                <a:srgbClr val="996633"/>
              </a:buClr>
              <a:buFontTx/>
              <a:buAutoNum type="arabicPeriod"/>
            </a:pPr>
            <a:r>
              <a:rPr lang="en-US" sz="2000" dirty="0" smtClean="0">
                <a:solidFill>
                  <a:schemeClr val="tx1"/>
                </a:solidFill>
              </a:rPr>
              <a:t>Epsilon Photography</a:t>
            </a:r>
          </a:p>
          <a:p>
            <a:pPr marL="952500" lvl="1" indent="-495300" eaLnBrk="1" hangingPunct="1">
              <a:lnSpc>
                <a:spcPct val="80000"/>
              </a:lnSpc>
            </a:pPr>
            <a:r>
              <a:rPr lang="en-US" sz="2000" dirty="0" smtClean="0"/>
              <a:t>Low-level vision: Pixels</a:t>
            </a:r>
          </a:p>
          <a:p>
            <a:pPr marL="952500" lvl="1" indent="-495300" eaLnBrk="1" hangingPunct="1">
              <a:lnSpc>
                <a:spcPct val="80000"/>
              </a:lnSpc>
            </a:pPr>
            <a:r>
              <a:rPr lang="en-US" sz="2000" dirty="0" smtClean="0"/>
              <a:t>Multi-photos by perturbing camera parameters</a:t>
            </a:r>
          </a:p>
          <a:p>
            <a:pPr marL="952500" lvl="1" indent="-495300" eaLnBrk="1" hangingPunct="1">
              <a:lnSpc>
                <a:spcPct val="80000"/>
              </a:lnSpc>
            </a:pPr>
            <a:r>
              <a:rPr lang="en-US" sz="2000" dirty="0" smtClean="0"/>
              <a:t>HDR, panorama, …</a:t>
            </a:r>
          </a:p>
          <a:p>
            <a:pPr marL="952500" lvl="1" indent="-495300" eaLnBrk="1" hangingPunct="1">
              <a:lnSpc>
                <a:spcPct val="80000"/>
              </a:lnSpc>
            </a:pPr>
            <a:r>
              <a:rPr lang="en-US" sz="2000" u="sng" dirty="0" smtClean="0"/>
              <a:t>‘Ultimate camera’</a:t>
            </a:r>
          </a:p>
          <a:p>
            <a:pPr marL="952500" lvl="1" indent="-495300" eaLnBrk="1" hangingPunct="1">
              <a:lnSpc>
                <a:spcPct val="80000"/>
              </a:lnSpc>
            </a:pPr>
            <a:endParaRPr lang="en-US" sz="2000" dirty="0" smtClean="0">
              <a:solidFill>
                <a:schemeClr val="tx1"/>
              </a:solidFill>
            </a:endParaRPr>
          </a:p>
          <a:p>
            <a:pPr marL="590550" indent="-590550" eaLnBrk="1" hangingPunct="1">
              <a:lnSpc>
                <a:spcPct val="80000"/>
              </a:lnSpc>
              <a:buClr>
                <a:srgbClr val="996633"/>
              </a:buClr>
              <a:buFontTx/>
              <a:buAutoNum type="arabicPeriod"/>
            </a:pPr>
            <a:r>
              <a:rPr lang="en-US" sz="2000" dirty="0" smtClean="0">
                <a:solidFill>
                  <a:schemeClr val="tx1"/>
                </a:solidFill>
              </a:rPr>
              <a:t>Coded Photography</a:t>
            </a:r>
          </a:p>
          <a:p>
            <a:pPr marL="952500" lvl="1" indent="-495300" eaLnBrk="1" hangingPunct="1">
              <a:lnSpc>
                <a:spcPct val="80000"/>
              </a:lnSpc>
            </a:pPr>
            <a:r>
              <a:rPr lang="en-US" sz="1900" dirty="0" smtClean="0"/>
              <a:t>Mid-Level Cues: </a:t>
            </a:r>
          </a:p>
          <a:p>
            <a:pPr marL="1257300" lvl="2" indent="-400050" eaLnBrk="1" hangingPunct="1">
              <a:lnSpc>
                <a:spcPct val="80000"/>
              </a:lnSpc>
            </a:pPr>
            <a:r>
              <a:rPr lang="en-US" sz="1700" dirty="0" smtClean="0"/>
              <a:t>Regions, Edges, Motion, Direct/global</a:t>
            </a:r>
          </a:p>
          <a:p>
            <a:pPr marL="952500" lvl="1" indent="-495300" eaLnBrk="1" hangingPunct="1">
              <a:lnSpc>
                <a:spcPct val="80000"/>
              </a:lnSpc>
            </a:pPr>
            <a:r>
              <a:rPr lang="en-US" sz="1900" dirty="0" smtClean="0"/>
              <a:t>Single/few snapshot</a:t>
            </a:r>
          </a:p>
          <a:p>
            <a:pPr marL="1257300" lvl="2" indent="-400050" eaLnBrk="1" hangingPunct="1">
              <a:lnSpc>
                <a:spcPct val="80000"/>
              </a:lnSpc>
            </a:pPr>
            <a:r>
              <a:rPr lang="en-US" sz="1700" dirty="0" smtClean="0"/>
              <a:t>Reversible encoding of data</a:t>
            </a:r>
          </a:p>
          <a:p>
            <a:pPr marL="952500" lvl="1" indent="-495300" eaLnBrk="1" hangingPunct="1">
              <a:lnSpc>
                <a:spcPct val="80000"/>
              </a:lnSpc>
            </a:pPr>
            <a:r>
              <a:rPr lang="en-US" sz="1900" dirty="0" smtClean="0"/>
              <a:t>Additional sensors/optics/</a:t>
            </a:r>
            <a:r>
              <a:rPr lang="en-US" sz="1900" dirty="0" err="1" smtClean="0"/>
              <a:t>illum</a:t>
            </a:r>
            <a:endParaRPr lang="en-US" sz="1900" dirty="0" smtClean="0"/>
          </a:p>
          <a:p>
            <a:pPr marL="952500" lvl="1" indent="-495300" eaLnBrk="1" hangingPunct="1">
              <a:lnSpc>
                <a:spcPct val="80000"/>
              </a:lnSpc>
            </a:pPr>
            <a:r>
              <a:rPr lang="en-US" sz="1900" u="sng" dirty="0" smtClean="0"/>
              <a:t>‘Scene analysis’</a:t>
            </a:r>
            <a:endParaRPr lang="en-US" sz="2000" dirty="0" smtClean="0">
              <a:solidFill>
                <a:schemeClr val="tx1"/>
              </a:solidFill>
            </a:endParaRPr>
          </a:p>
          <a:p>
            <a:pPr marL="952500" lvl="1" indent="-495300" eaLnBrk="1" hangingPunct="1">
              <a:lnSpc>
                <a:spcPct val="80000"/>
              </a:lnSpc>
              <a:buFontTx/>
              <a:buNone/>
            </a:pPr>
            <a:endParaRPr lang="en-US" sz="2000" dirty="0" smtClean="0">
              <a:solidFill>
                <a:schemeClr val="tx1"/>
              </a:solidFill>
            </a:endParaRPr>
          </a:p>
          <a:p>
            <a:pPr marL="590550" indent="-590550" eaLnBrk="1" hangingPunct="1">
              <a:lnSpc>
                <a:spcPct val="80000"/>
              </a:lnSpc>
              <a:buClr>
                <a:srgbClr val="996633"/>
              </a:buClr>
              <a:buFontTx/>
              <a:buAutoNum type="arabicPeriod"/>
            </a:pPr>
            <a:r>
              <a:rPr lang="en-US" sz="2000" dirty="0" smtClean="0">
                <a:solidFill>
                  <a:schemeClr val="tx1"/>
                </a:solidFill>
              </a:rPr>
              <a:t>Essence Photography</a:t>
            </a:r>
          </a:p>
          <a:p>
            <a:pPr marL="952500" lvl="1" indent="-495300" eaLnBrk="1" hangingPunct="1">
              <a:lnSpc>
                <a:spcPct val="80000"/>
              </a:lnSpc>
            </a:pPr>
            <a:r>
              <a:rPr lang="en-US" sz="2000" dirty="0" smtClean="0">
                <a:solidFill>
                  <a:schemeClr val="tx1"/>
                </a:solidFill>
              </a:rPr>
              <a:t>High-level understanding</a:t>
            </a:r>
          </a:p>
          <a:p>
            <a:pPr marL="1257300" lvl="2" indent="-400050" eaLnBrk="1" hangingPunct="1">
              <a:lnSpc>
                <a:spcPct val="80000"/>
              </a:lnSpc>
            </a:pPr>
            <a:r>
              <a:rPr lang="en-US" sz="1700" dirty="0" smtClean="0">
                <a:solidFill>
                  <a:schemeClr val="tx1"/>
                </a:solidFill>
              </a:rPr>
              <a:t>Not mimic human eye</a:t>
            </a:r>
          </a:p>
          <a:p>
            <a:pPr marL="1257300" lvl="2" indent="-400050" eaLnBrk="1" hangingPunct="1">
              <a:lnSpc>
                <a:spcPct val="80000"/>
              </a:lnSpc>
            </a:pPr>
            <a:r>
              <a:rPr lang="en-US" sz="1700" dirty="0" smtClean="0">
                <a:solidFill>
                  <a:schemeClr val="tx1"/>
                </a:solidFill>
              </a:rPr>
              <a:t>Beyond single view/</a:t>
            </a:r>
            <a:r>
              <a:rPr lang="en-US" sz="1700" dirty="0" err="1" smtClean="0">
                <a:solidFill>
                  <a:schemeClr val="tx1"/>
                </a:solidFill>
              </a:rPr>
              <a:t>illum</a:t>
            </a:r>
            <a:endParaRPr lang="en-US" sz="1700" dirty="0" smtClean="0">
              <a:solidFill>
                <a:schemeClr val="tx1"/>
              </a:solidFill>
            </a:endParaRPr>
          </a:p>
          <a:p>
            <a:pPr marL="952500" lvl="1" indent="-495300" eaLnBrk="1" hangingPunct="1">
              <a:lnSpc>
                <a:spcPct val="80000"/>
              </a:lnSpc>
            </a:pPr>
            <a:r>
              <a:rPr lang="en-US" sz="2000" u="sng" dirty="0" smtClean="0">
                <a:solidFill>
                  <a:schemeClr val="tx1"/>
                </a:solidFill>
              </a:rPr>
              <a:t>‘New </a:t>
            </a:r>
            <a:r>
              <a:rPr lang="en-US" sz="2000" u="sng" dirty="0" err="1" smtClean="0">
                <a:solidFill>
                  <a:schemeClr val="tx1"/>
                </a:solidFill>
              </a:rPr>
              <a:t>artform</a:t>
            </a:r>
            <a:r>
              <a:rPr lang="en-US" sz="2000" u="sng" dirty="0" smtClean="0">
                <a:solidFill>
                  <a:schemeClr val="tx1"/>
                </a:solidFill>
              </a:rPr>
              <a:t>’</a:t>
            </a:r>
          </a:p>
          <a:p>
            <a:pPr marL="590550" indent="-590550" eaLnBrk="1" hangingPunct="1">
              <a:lnSpc>
                <a:spcPct val="80000"/>
              </a:lnSpc>
            </a:pPr>
            <a:endParaRPr lang="en-US" sz="2100" dirty="0" smtClean="0">
              <a:solidFill>
                <a:schemeClr val="tx1"/>
              </a:solidFill>
            </a:endParaRPr>
          </a:p>
        </p:txBody>
      </p:sp>
      <p:pic>
        <p:nvPicPr>
          <p:cNvPr id="52230" name="Picture 10"/>
          <p:cNvPicPr>
            <a:picLocks noChangeAspect="1" noChangeArrowheads="1"/>
          </p:cNvPicPr>
          <p:nvPr/>
        </p:nvPicPr>
        <p:blipFill>
          <a:blip r:embed="rId3"/>
          <a:srcRect/>
          <a:stretch>
            <a:fillRect/>
          </a:stretch>
        </p:blipFill>
        <p:spPr bwMode="auto">
          <a:xfrm>
            <a:off x="6762750" y="4495800"/>
            <a:ext cx="2362200" cy="18811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Submit your questions ..</a:t>
            </a:r>
            <a:endParaRPr lang="en-US" dirty="0"/>
          </a:p>
        </p:txBody>
      </p:sp>
      <p:sp>
        <p:nvSpPr>
          <p:cNvPr id="56323" name="Content Placeholder 2"/>
          <p:cNvSpPr>
            <a:spLocks noGrp="1"/>
          </p:cNvSpPr>
          <p:nvPr>
            <p:ph idx="1"/>
          </p:nvPr>
        </p:nvSpPr>
        <p:spPr>
          <a:xfrm>
            <a:off x="304800" y="1295400"/>
            <a:ext cx="8610600" cy="4495800"/>
          </a:xfrm>
        </p:spPr>
        <p:txBody>
          <a:bodyPr/>
          <a:lstStyle/>
          <a:p>
            <a:endParaRPr lang="en-US" sz="2000" dirty="0" smtClean="0"/>
          </a:p>
          <a:p>
            <a:pPr marL="457200" indent="-457200">
              <a:buAutoNum type="arabicPeriod"/>
            </a:pPr>
            <a:r>
              <a:rPr lang="en-US" sz="2000" u="sng" dirty="0" smtClean="0"/>
              <a:t>Today</a:t>
            </a:r>
          </a:p>
          <a:p>
            <a:pPr marL="457200" indent="-457200">
              <a:buAutoNum type="arabicPeriod"/>
            </a:pPr>
            <a:endParaRPr lang="en-US" sz="2000" dirty="0" smtClean="0"/>
          </a:p>
          <a:p>
            <a:pPr marL="457200" indent="-457200">
              <a:buNone/>
            </a:pPr>
            <a:r>
              <a:rPr lang="en-US" sz="2000" dirty="0" smtClean="0"/>
              <a:t>What makes photography hard? </a:t>
            </a:r>
          </a:p>
          <a:p>
            <a:pPr marL="457200" indent="-457200">
              <a:buNone/>
            </a:pPr>
            <a:r>
              <a:rPr lang="en-US" sz="2000" dirty="0" smtClean="0"/>
              <a:t>What moments you are not able to capture?</a:t>
            </a:r>
          </a:p>
          <a:p>
            <a:pPr marL="457200" indent="-457200">
              <a:buAutoNum type="arabicPeriod"/>
            </a:pPr>
            <a:endParaRPr lang="en-US" sz="2000" dirty="0" smtClean="0"/>
          </a:p>
          <a:p>
            <a:pPr marL="457200" indent="-457200">
              <a:buFont typeface="+mj-lt"/>
              <a:buAutoNum type="arabicPeriod" startAt="2"/>
            </a:pPr>
            <a:r>
              <a:rPr lang="en-US" sz="2000" u="sng" dirty="0" smtClean="0"/>
              <a:t>Future</a:t>
            </a:r>
          </a:p>
          <a:p>
            <a:pPr marL="457200" indent="-457200">
              <a:buNone/>
            </a:pPr>
            <a:endParaRPr lang="en-US" sz="2000" dirty="0" smtClean="0"/>
          </a:p>
          <a:p>
            <a:pPr marL="457200" indent="-457200">
              <a:buNone/>
            </a:pPr>
            <a:r>
              <a:rPr lang="en-US" sz="2000" dirty="0" smtClean="0"/>
              <a:t>What do you expect in a camera or </a:t>
            </a:r>
            <a:br>
              <a:rPr lang="en-US" sz="2000" dirty="0" smtClean="0"/>
            </a:br>
            <a:r>
              <a:rPr lang="en-US" sz="2000" dirty="0" smtClean="0"/>
              <a:t>photo-software you ‘buy’ in 2020?</a:t>
            </a:r>
          </a:p>
          <a:p>
            <a:pPr marL="457200" indent="-457200">
              <a:buNone/>
            </a:pPr>
            <a:endParaRPr lang="en-US" sz="2000" dirty="0" smtClean="0"/>
          </a:p>
          <a:p>
            <a:pPr marL="457200" indent="-457200">
              <a:buNone/>
            </a:pPr>
            <a:endParaRPr lang="en-US" sz="2000" dirty="0" smtClean="0"/>
          </a:p>
          <a:p>
            <a:pPr marL="457200" indent="-457200" algn="r">
              <a:buNone/>
            </a:pPr>
            <a:r>
              <a:rPr lang="en-US" sz="2000" dirty="0" smtClean="0"/>
              <a:t>Please submit by break at 3:30pm</a:t>
            </a:r>
          </a:p>
          <a:p>
            <a:pPr marL="457200" indent="-457200" algn="r">
              <a:buNone/>
            </a:pPr>
            <a:r>
              <a:rPr lang="en-US" sz="2000" dirty="0" smtClean="0"/>
              <a:t>Panel Discussion at 5:10pm</a:t>
            </a:r>
          </a:p>
          <a:p>
            <a:endParaRPr lang="en-US" sz="1800" dirty="0" smtClean="0"/>
          </a:p>
          <a:p>
            <a:endParaRPr lang="en-US" sz="2000" dirty="0" smtClean="0"/>
          </a:p>
          <a:p>
            <a:endParaRPr lang="en-US" sz="2000" dirty="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2"/>
          <p:cNvSpPr>
            <a:spLocks noChangeArrowheads="1"/>
          </p:cNvSpPr>
          <p:nvPr/>
        </p:nvSpPr>
        <p:spPr bwMode="auto">
          <a:xfrm>
            <a:off x="0" y="1295400"/>
            <a:ext cx="9144000" cy="304800"/>
          </a:xfrm>
          <a:prstGeom prst="roundRect">
            <a:avLst>
              <a:gd name="adj" fmla="val 16667"/>
            </a:avLst>
          </a:prstGeom>
          <a:solidFill>
            <a:srgbClr val="009999"/>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07" name="AutoShape 3"/>
          <p:cNvSpPr>
            <a:spLocks noChangeArrowheads="1"/>
          </p:cNvSpPr>
          <p:nvPr/>
        </p:nvSpPr>
        <p:spPr bwMode="auto">
          <a:xfrm>
            <a:off x="0" y="4300538"/>
            <a:ext cx="9144000" cy="304800"/>
          </a:xfrm>
          <a:prstGeom prst="roundRect">
            <a:avLst>
              <a:gd name="adj" fmla="val 16667"/>
            </a:avLst>
          </a:prstGeom>
          <a:solidFill>
            <a:srgbClr val="009999"/>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08" name="AutoShape 4"/>
          <p:cNvSpPr>
            <a:spLocks noChangeArrowheads="1"/>
          </p:cNvSpPr>
          <p:nvPr/>
        </p:nvSpPr>
        <p:spPr bwMode="auto">
          <a:xfrm>
            <a:off x="533400" y="3733800"/>
            <a:ext cx="2971800" cy="304800"/>
          </a:xfrm>
          <a:prstGeom prst="roundRect">
            <a:avLst>
              <a:gd name="adj" fmla="val 16667"/>
            </a:avLst>
          </a:prstGeom>
          <a:solidFill>
            <a:srgbClr val="009999"/>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09" name="AutoShape 5"/>
          <p:cNvSpPr>
            <a:spLocks noChangeArrowheads="1"/>
          </p:cNvSpPr>
          <p:nvPr/>
        </p:nvSpPr>
        <p:spPr bwMode="auto">
          <a:xfrm>
            <a:off x="0" y="4572000"/>
            <a:ext cx="9144000" cy="1828800"/>
          </a:xfrm>
          <a:prstGeom prst="roundRect">
            <a:avLst>
              <a:gd name="adj" fmla="val 12037"/>
            </a:avLst>
          </a:prstGeom>
          <a:solidFill>
            <a:srgbClr val="00517A"/>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10" name="AutoShape 6"/>
          <p:cNvSpPr>
            <a:spLocks noChangeArrowheads="1"/>
          </p:cNvSpPr>
          <p:nvPr/>
        </p:nvSpPr>
        <p:spPr bwMode="auto">
          <a:xfrm>
            <a:off x="0" y="1600200"/>
            <a:ext cx="9144000" cy="1828800"/>
          </a:xfrm>
          <a:prstGeom prst="roundRect">
            <a:avLst>
              <a:gd name="adj" fmla="val 12356"/>
            </a:avLst>
          </a:prstGeom>
          <a:solidFill>
            <a:srgbClr val="00517A"/>
          </a:solidFill>
          <a:ln w="9525">
            <a:noFill/>
            <a:round/>
            <a:headEnd/>
            <a:tailEnd/>
          </a:ln>
          <a:effectLst/>
        </p:spPr>
        <p:txBody>
          <a:bodyPr anchor="ctr">
            <a:spAutoFit/>
          </a:bodyPr>
          <a:lstStyle/>
          <a:p>
            <a:pPr algn="l" rtl="0" fontAlgn="base">
              <a:spcBef>
                <a:spcPct val="0"/>
              </a:spcBef>
              <a:spcAft>
                <a:spcPct val="0"/>
              </a:spcAft>
              <a:defRPr/>
            </a:pPr>
            <a:endParaRPr lang="en-US" sz="2400" kern="1200">
              <a:solidFill>
                <a:srgbClr val="FFFFFF"/>
              </a:solidFill>
              <a:effectLst>
                <a:outerShdw blurRad="38100" dist="38100" dir="2700000" algn="tl">
                  <a:srgbClr val="000000">
                    <a:alpha val="43137"/>
                  </a:srgbClr>
                </a:outerShdw>
              </a:effectLst>
              <a:latin typeface="Arial" charset="0"/>
              <a:ea typeface="+mn-ea"/>
              <a:cs typeface="+mn-cs"/>
            </a:endParaRPr>
          </a:p>
        </p:txBody>
      </p:sp>
      <p:sp>
        <p:nvSpPr>
          <p:cNvPr id="123911" name="Text Box 7"/>
          <p:cNvSpPr txBox="1">
            <a:spLocks noChangeArrowheads="1"/>
          </p:cNvSpPr>
          <p:nvPr/>
        </p:nvSpPr>
        <p:spPr bwMode="auto">
          <a:xfrm>
            <a:off x="152400" y="1219200"/>
            <a:ext cx="8832850" cy="5262563"/>
          </a:xfrm>
          <a:prstGeom prst="rect">
            <a:avLst/>
          </a:prstGeom>
          <a:noFill/>
          <a:ln w="9525">
            <a:noFill/>
            <a:miter lim="800000"/>
            <a:headEnd/>
            <a:tailEnd/>
          </a:ln>
          <a:effectLst/>
        </p:spPr>
        <p:txBody>
          <a:bodyPr wrap="none" lIns="0" tIns="0" rIns="0" bIns="0">
            <a:spAutoFit/>
          </a:bodyPr>
          <a:lstStyle/>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Module 1: 105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1:45:  A.1  Introduction and Overview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15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2:00:  A.2  Concepts in Computational Photography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15 minutes)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2:15:  A.3  Optics: Computable Extensions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30 minutes)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2:45:  A.4  Sensor Innovations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3:15:  Q &amp; A						(15 minutes)</a:t>
            </a:r>
          </a:p>
          <a:p>
            <a:pPr marL="914400" lvl="1" indent="-457200" algn="l" rtl="0" eaLnBrk="0" fontAlgn="base" hangingPunct="0">
              <a:lnSpc>
                <a:spcPct val="150000"/>
              </a:lnSpc>
              <a:spcBef>
                <a:spcPct val="0"/>
              </a:spcBef>
              <a:spcAft>
                <a:spcPct val="0"/>
              </a:spcAft>
              <a:defRPr/>
            </a:pPr>
            <a:r>
              <a:rPr lang="en-US" sz="10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3:30:  Break: 15 minutes</a:t>
            </a:r>
          </a:p>
          <a:p>
            <a:pPr marL="914400" lvl="1" indent="-457200" algn="l" rtl="0" eaLnBrk="0" fontAlgn="base" hangingPunct="0">
              <a:lnSpc>
                <a:spcPct val="150000"/>
              </a:lnSpc>
              <a:spcBef>
                <a:spcPct val="0"/>
              </a:spcBef>
              <a:spcAft>
                <a:spcPct val="0"/>
              </a:spcAft>
              <a:defRPr/>
            </a:pPr>
            <a:r>
              <a:rPr lang="en-US" sz="10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Module 2: 105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3:45:  B.1  Illumination As Computing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Debevec</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25 minutes) </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4:10:  B.2  Scene and Performance Capture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Debevec</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4:30:  B.3  Image Aggregation &amp; Sensible Extensions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Tumblin</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4:50:  B.4  Community and Social Impact 		(</a:t>
            </a:r>
            <a:r>
              <a:rPr lang="en-US" sz="1600" kern="1200" dirty="0" err="1">
                <a:solidFill>
                  <a:srgbClr val="FFFFFF"/>
                </a:solidFill>
                <a:effectLst>
                  <a:outerShdw blurRad="38100" dist="38100" dir="2700000" algn="tl">
                    <a:srgbClr val="000000">
                      <a:alpha val="43137"/>
                    </a:srgbClr>
                  </a:outerShdw>
                </a:effectLst>
                <a:latin typeface="Bookman Old Style" pitchFamily="18" charset="0"/>
                <a:ea typeface="+mn-ea"/>
                <a:cs typeface="+mn-cs"/>
              </a:rPr>
              <a:t>Raskar</a:t>
            </a: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20 minutes)</a:t>
            </a:r>
          </a:p>
          <a:p>
            <a:pPr marL="914400" lvl="1" indent="-457200" algn="l" rtl="0" eaLnBrk="0" fontAlgn="base" hangingPunct="0">
              <a:lnSpc>
                <a:spcPct val="150000"/>
              </a:lnSpc>
              <a:spcBef>
                <a:spcPct val="0"/>
              </a:spcBef>
              <a:spcAft>
                <a:spcPct val="0"/>
              </a:spcAft>
              <a:defRPr/>
            </a:pPr>
            <a:r>
              <a:rPr lang="en-US" sz="1600" kern="1200" dirty="0">
                <a:solidFill>
                  <a:srgbClr val="FFFFFF"/>
                </a:solidFill>
                <a:effectLst>
                  <a:outerShdw blurRad="38100" dist="38100" dir="2700000" algn="tl">
                    <a:srgbClr val="000000">
                      <a:alpha val="43137"/>
                    </a:srgbClr>
                  </a:outerShdw>
                </a:effectLst>
                <a:latin typeface="Bookman Old Style" pitchFamily="18" charset="0"/>
                <a:ea typeface="+mn-ea"/>
                <a:cs typeface="+mn-cs"/>
              </a:rPr>
              <a:t> 5:10:  B.4  Panel  discussion 				(All, 20 minutes) </a:t>
            </a:r>
          </a:p>
        </p:txBody>
      </p:sp>
      <p:sp>
        <p:nvSpPr>
          <p:cNvPr id="123912" name="Text Box 8"/>
          <p:cNvSpPr txBox="1">
            <a:spLocks noChangeArrowheads="1"/>
          </p:cNvSpPr>
          <p:nvPr/>
        </p:nvSpPr>
        <p:spPr bwMode="auto">
          <a:xfrm>
            <a:off x="0" y="6400800"/>
            <a:ext cx="9144000" cy="461963"/>
          </a:xfrm>
          <a:prstGeom prst="rect">
            <a:avLst/>
          </a:prstGeom>
          <a:noFill/>
          <a:ln w="9525">
            <a:noFill/>
            <a:miter lim="800000"/>
            <a:headEnd/>
            <a:tailEnd/>
          </a:ln>
          <a:effectLst/>
        </p:spPr>
        <p:txBody>
          <a:bodyPr>
            <a:spAutoFit/>
          </a:bodyPr>
          <a:lstStyle/>
          <a:p>
            <a:pPr algn="ctr" rtl="0" eaLnBrk="0" fontAlgn="base" hangingPunct="0">
              <a:spcBef>
                <a:spcPct val="50000"/>
              </a:spcBef>
              <a:spcAft>
                <a:spcPct val="0"/>
              </a:spcAft>
              <a:defRPr/>
            </a:pPr>
            <a:r>
              <a:rPr lang="en-US" sz="2400" kern="1200" dirty="0">
                <a:solidFill>
                  <a:srgbClr val="FFFFFF"/>
                </a:solidFill>
                <a:effectLst>
                  <a:outerShdw blurRad="38100" dist="38100" dir="2700000" algn="tl">
                    <a:srgbClr val="000000">
                      <a:alpha val="43137"/>
                    </a:srgbClr>
                  </a:outerShdw>
                </a:effectLst>
                <a:latin typeface="Arial" charset="0"/>
                <a:ea typeface="+mn-ea"/>
                <a:cs typeface="+mn-cs"/>
              </a:rPr>
              <a:t>Class Page : </a:t>
            </a:r>
            <a:r>
              <a:rPr lang="en-US" sz="2400" kern="1200" dirty="0">
                <a:solidFill>
                  <a:srgbClr val="FFFF00"/>
                </a:solidFill>
                <a:effectLst>
                  <a:outerShdw blurRad="38100" dist="38100" dir="2700000" algn="tl">
                    <a:srgbClr val="000000">
                      <a:alpha val="43137"/>
                    </a:srgbClr>
                  </a:outerShdw>
                </a:effectLst>
                <a:latin typeface="Arial" charset="0"/>
                <a:ea typeface="+mn-ea"/>
                <a:cs typeface="+mn-cs"/>
              </a:rPr>
              <a:t>http://ComputationalPhotography.org</a:t>
            </a:r>
            <a:endParaRPr lang="en-US" sz="2400" kern="1200" dirty="0">
              <a:solidFill>
                <a:srgbClr val="00FFFF"/>
              </a:solidFill>
              <a:effectLst>
                <a:outerShdw blurRad="38100" dist="38100" dir="2700000" algn="tl">
                  <a:srgbClr val="000000">
                    <a:alpha val="43137"/>
                  </a:srgbClr>
                </a:outerShdw>
              </a:effectLst>
              <a:latin typeface="Arial" charset="0"/>
              <a:ea typeface="+mn-ea"/>
              <a:cs typeface="+mn-cs"/>
            </a:endParaRPr>
          </a:p>
        </p:txBody>
      </p:sp>
      <p:sp>
        <p:nvSpPr>
          <p:cNvPr id="123913" name="Text Box 9"/>
          <p:cNvSpPr txBox="1">
            <a:spLocks noChangeArrowheads="1"/>
          </p:cNvSpPr>
          <p:nvPr/>
        </p:nvSpPr>
        <p:spPr bwMode="auto">
          <a:xfrm>
            <a:off x="0" y="223838"/>
            <a:ext cx="9144000" cy="461962"/>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2400" b="1" kern="1200" dirty="0">
                <a:solidFill>
                  <a:srgbClr val="FFFFFF"/>
                </a:solidFill>
                <a:effectLst>
                  <a:outerShdw blurRad="38100" dist="38100" dir="2700000" algn="tl">
                    <a:srgbClr val="000000"/>
                  </a:outerShdw>
                </a:effectLst>
                <a:latin typeface="Arial" charset="0"/>
                <a:ea typeface="+mn-ea"/>
                <a:cs typeface="+mn-cs"/>
              </a:rPr>
              <a:t>Class:  </a:t>
            </a:r>
            <a:r>
              <a:rPr lang="en-US" sz="2400" b="1" kern="1200" dirty="0">
                <a:solidFill>
                  <a:srgbClr val="FFFF00"/>
                </a:solidFill>
                <a:effectLst>
                  <a:outerShdw blurRad="38100" dist="38100" dir="2700000" algn="tl">
                    <a:srgbClr val="000000"/>
                  </a:outerShdw>
                </a:effectLst>
                <a:latin typeface="Arial" charset="0"/>
                <a:ea typeface="+mn-ea"/>
                <a:cs typeface="+mn-cs"/>
              </a:rPr>
              <a:t>Computational Photography, Advanced Topics</a:t>
            </a:r>
          </a:p>
        </p:txBody>
      </p:sp>
      <p:sp>
        <p:nvSpPr>
          <p:cNvPr id="10" name="TextBox 9"/>
          <p:cNvSpPr txBox="1"/>
          <p:nvPr/>
        </p:nvSpPr>
        <p:spPr>
          <a:xfrm>
            <a:off x="1524000" y="685800"/>
            <a:ext cx="5943600" cy="369888"/>
          </a:xfrm>
          <a:prstGeom prst="rect">
            <a:avLst/>
          </a:prstGeom>
          <a:noFill/>
        </p:spPr>
        <p:txBody>
          <a:bodyPr>
            <a:spAutoFit/>
          </a:bodyPr>
          <a:lstStyle/>
          <a:p>
            <a:pPr algn="ctr" rtl="0" fontAlgn="base">
              <a:spcBef>
                <a:spcPct val="0"/>
              </a:spcBef>
              <a:spcAft>
                <a:spcPct val="0"/>
              </a:spcAft>
              <a:defRPr/>
            </a:pPr>
            <a:r>
              <a:rPr lang="en-US" kern="1200" dirty="0" err="1">
                <a:solidFill>
                  <a:srgbClr val="FFFFFF"/>
                </a:solidFill>
                <a:effectLst>
                  <a:outerShdw blurRad="38100" dist="38100" dir="2700000" algn="tl">
                    <a:srgbClr val="000000">
                      <a:alpha val="43137"/>
                    </a:srgbClr>
                  </a:outerShdw>
                </a:effectLst>
                <a:latin typeface="Arial"/>
                <a:ea typeface="+mn-ea"/>
                <a:cs typeface="+mn-cs"/>
              </a:rPr>
              <a:t>Debevec</a:t>
            </a:r>
            <a:r>
              <a:rPr lang="en-US" kern="1200" dirty="0">
                <a:solidFill>
                  <a:srgbClr val="FFFFFF"/>
                </a:solidFill>
                <a:effectLst>
                  <a:outerShdw blurRad="38100" dist="38100" dir="2700000" algn="tl">
                    <a:srgbClr val="000000">
                      <a:alpha val="43137"/>
                    </a:srgbClr>
                  </a:outerShdw>
                </a:effectLst>
                <a:latin typeface="Arial"/>
                <a:ea typeface="+mn-ea"/>
                <a:cs typeface="+mn-cs"/>
              </a:rPr>
              <a:t>,  </a:t>
            </a:r>
            <a:r>
              <a:rPr lang="en-US" kern="1200" dirty="0" err="1">
                <a:solidFill>
                  <a:srgbClr val="FFFFFF"/>
                </a:solidFill>
                <a:effectLst>
                  <a:outerShdw blurRad="38100" dist="38100" dir="2700000" algn="tl">
                    <a:srgbClr val="000000">
                      <a:alpha val="43137"/>
                    </a:srgbClr>
                  </a:outerShdw>
                </a:effectLst>
                <a:latin typeface="Arial"/>
                <a:ea typeface="+mn-ea"/>
                <a:cs typeface="+mn-cs"/>
              </a:rPr>
              <a:t>Raskar</a:t>
            </a:r>
            <a:r>
              <a:rPr lang="en-US" kern="1200" dirty="0">
                <a:solidFill>
                  <a:srgbClr val="FFFFFF"/>
                </a:solidFill>
                <a:effectLst>
                  <a:outerShdw blurRad="38100" dist="38100" dir="2700000" algn="tl">
                    <a:srgbClr val="000000">
                      <a:alpha val="43137"/>
                    </a:srgbClr>
                  </a:outerShdw>
                </a:effectLst>
                <a:latin typeface="Arial"/>
                <a:ea typeface="+mn-ea"/>
                <a:cs typeface="+mn-cs"/>
              </a:rPr>
              <a:t>  and  </a:t>
            </a:r>
            <a:r>
              <a:rPr lang="en-US" kern="1200" dirty="0" err="1">
                <a:solidFill>
                  <a:srgbClr val="FFFFFF"/>
                </a:solidFill>
                <a:effectLst>
                  <a:outerShdw blurRad="38100" dist="38100" dir="2700000" algn="tl">
                    <a:srgbClr val="000000">
                      <a:alpha val="43137"/>
                    </a:srgbClr>
                  </a:outerShdw>
                </a:effectLst>
                <a:latin typeface="Arial"/>
                <a:ea typeface="+mn-ea"/>
                <a:cs typeface="+mn-cs"/>
              </a:rPr>
              <a:t>Tumblin</a:t>
            </a:r>
            <a:endParaRPr lang="en-US" kern="1200" dirty="0">
              <a:solidFill>
                <a:srgbClr val="FFFFFF"/>
              </a:solidFill>
              <a:effectLst>
                <a:outerShdw blurRad="38100" dist="38100" dir="2700000" algn="tl">
                  <a:srgbClr val="000000">
                    <a:alpha val="43137"/>
                  </a:srgbClr>
                </a:outerShdw>
              </a:effectLst>
              <a:latin typeface="Arial"/>
              <a:ea typeface="+mn-ea"/>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220200" cy="68580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3" name="Rectangle 3"/>
          <p:cNvSpPr>
            <a:spLocks noChangeArrowheads="1"/>
          </p:cNvSpPr>
          <p:nvPr/>
        </p:nvSpPr>
        <p:spPr bwMode="auto">
          <a:xfrm>
            <a:off x="685800" y="2438400"/>
            <a:ext cx="7772400" cy="1143000"/>
          </a:xfrm>
          <a:prstGeom prst="rect">
            <a:avLst/>
          </a:prstGeom>
          <a:noFill/>
          <a:ln w="9525">
            <a:noFill/>
            <a:miter lim="800000"/>
            <a:headEnd/>
            <a:tailEnd/>
          </a:ln>
        </p:spPr>
        <p:txBody>
          <a:bodyPr anchor="ctr"/>
          <a:lstStyle/>
          <a:p>
            <a:pPr algn="ctr" rtl="0" eaLnBrk="0" fontAlgn="base" hangingPunct="0">
              <a:spcBef>
                <a:spcPct val="0"/>
              </a:spcBef>
              <a:spcAft>
                <a:spcPct val="0"/>
              </a:spcAft>
              <a:defRPr/>
            </a:pPr>
            <a:r>
              <a:rPr lang="en-US" sz="4400" kern="1200">
                <a:solidFill>
                  <a:srgbClr val="FFFFFF"/>
                </a:solidFill>
                <a:effectLst>
                  <a:outerShdw blurRad="38100" dist="38100" dir="2700000" algn="tl">
                    <a:srgbClr val="000000">
                      <a:alpha val="43137"/>
                    </a:srgbClr>
                  </a:outerShdw>
                </a:effectLst>
                <a:latin typeface="Arial" charset="0"/>
                <a:cs typeface="+mn-cs"/>
              </a:rPr>
              <a:t>Camera Culture</a:t>
            </a:r>
          </a:p>
        </p:txBody>
      </p:sp>
      <p:sp>
        <p:nvSpPr>
          <p:cNvPr id="76804" name="Rectangle 4"/>
          <p:cNvSpPr>
            <a:spLocks noChangeArrowheads="1"/>
          </p:cNvSpPr>
          <p:nvPr/>
        </p:nvSpPr>
        <p:spPr bwMode="auto">
          <a:xfrm>
            <a:off x="1371600" y="4038600"/>
            <a:ext cx="6400800" cy="1752600"/>
          </a:xfrm>
          <a:prstGeom prst="rect">
            <a:avLst/>
          </a:prstGeom>
          <a:noFill/>
          <a:ln w="9525">
            <a:noFill/>
            <a:miter lim="800000"/>
            <a:headEnd/>
            <a:tailEnd/>
          </a:ln>
        </p:spPr>
        <p:txBody>
          <a:bodyPr/>
          <a:lstStyle/>
          <a:p>
            <a:pPr algn="ctr" rtl="0" eaLnBrk="0" fontAlgn="base" hangingPunct="0">
              <a:spcBef>
                <a:spcPct val="20000"/>
              </a:spcBef>
              <a:spcAft>
                <a:spcPct val="0"/>
              </a:spcAft>
              <a:defRPr/>
            </a:pPr>
            <a:r>
              <a:rPr lang="en-US" sz="3200" kern="1200">
                <a:solidFill>
                  <a:srgbClr val="FFFFFF"/>
                </a:solidFill>
                <a:effectLst>
                  <a:outerShdw blurRad="38100" dist="38100" dir="2700000" algn="tl">
                    <a:srgbClr val="000000">
                      <a:alpha val="43137"/>
                    </a:srgbClr>
                  </a:outerShdw>
                </a:effectLst>
                <a:latin typeface="Arial" charset="0"/>
                <a:cs typeface="+mn-cs"/>
              </a:rPr>
              <a:t>Ramesh  Raskar</a:t>
            </a:r>
          </a:p>
        </p:txBody>
      </p:sp>
      <p:pic>
        <p:nvPicPr>
          <p:cNvPr id="18437" name="Picture 5"/>
          <p:cNvPicPr>
            <a:picLocks noChangeAspect="1" noChangeArrowheads="1"/>
          </p:cNvPicPr>
          <p:nvPr/>
        </p:nvPicPr>
        <p:blipFill>
          <a:blip r:embed="rId3"/>
          <a:srcRect/>
          <a:stretch>
            <a:fillRect/>
          </a:stretch>
        </p:blipFill>
        <p:spPr bwMode="auto">
          <a:xfrm>
            <a:off x="0" y="542925"/>
            <a:ext cx="9144000" cy="5976938"/>
          </a:xfrm>
          <a:prstGeom prst="rect">
            <a:avLst/>
          </a:prstGeom>
          <a:noFill/>
          <a:ln w="9525">
            <a:noFill/>
            <a:miter lim="800000"/>
            <a:headEnd/>
            <a:tailEnd/>
          </a:ln>
        </p:spPr>
      </p:pic>
      <p:sp>
        <p:nvSpPr>
          <p:cNvPr id="76806" name="Rectangle 6"/>
          <p:cNvSpPr>
            <a:spLocks noChangeArrowheads="1"/>
          </p:cNvSpPr>
          <p:nvPr/>
        </p:nvSpPr>
        <p:spPr bwMode="auto">
          <a:xfrm>
            <a:off x="990600" y="5638800"/>
            <a:ext cx="1524000" cy="228600"/>
          </a:xfrm>
          <a:prstGeom prst="rect">
            <a:avLst/>
          </a:prstGeom>
          <a:solidFill>
            <a:schemeClr val="tx1"/>
          </a:solidFill>
          <a:ln w="9525">
            <a:solidFill>
              <a:schemeClr val="tx1"/>
            </a:solidFill>
            <a:miter lim="800000"/>
            <a:headEnd/>
            <a:tailEnd/>
          </a:ln>
        </p:spPr>
        <p:txBody>
          <a:bodyPr wrap="none" anchor="ctr"/>
          <a:lstStyle/>
          <a:p>
            <a:pPr algn="l" rtl="0" eaLnBrk="0" fontAlgn="base" hangingPunct="0">
              <a:spcBef>
                <a:spcPct val="0"/>
              </a:spcBef>
              <a:spcAft>
                <a:spcPct val="0"/>
              </a:spcAft>
              <a:defRPr/>
            </a:pPr>
            <a:endParaRPr lang="en-US" sz="2400" kern="1200">
              <a:solidFill>
                <a:srgbClr val="000000"/>
              </a:solidFill>
              <a:effectLst>
                <a:outerShdw blurRad="38100" dist="38100" dir="2700000" algn="tl">
                  <a:srgbClr val="000000">
                    <a:alpha val="43137"/>
                  </a:srgbClr>
                </a:outerShdw>
              </a:effectLst>
              <a:latin typeface="Arial" charset="0"/>
              <a:cs typeface="+mn-cs"/>
            </a:endParaRPr>
          </a:p>
        </p:txBody>
      </p:sp>
      <p:sp>
        <p:nvSpPr>
          <p:cNvPr id="76807" name="Text Box 7"/>
          <p:cNvSpPr txBox="1">
            <a:spLocks noChangeArrowheads="1"/>
          </p:cNvSpPr>
          <p:nvPr/>
        </p:nvSpPr>
        <p:spPr bwMode="auto">
          <a:xfrm>
            <a:off x="944563" y="5703888"/>
            <a:ext cx="1872629" cy="415498"/>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defRPr/>
            </a:pPr>
            <a:r>
              <a:rPr lang="en-US" sz="2100" kern="1200" dirty="0">
                <a:solidFill>
                  <a:srgbClr val="FFFFFF"/>
                </a:solidFill>
                <a:effectLst>
                  <a:outerShdw blurRad="38100" dist="38100" dir="2700000" algn="tl">
                    <a:srgbClr val="000000">
                      <a:alpha val="43137"/>
                    </a:srgbClr>
                  </a:outerShdw>
                </a:effectLst>
                <a:latin typeface="Berlin Sans FB" pitchFamily="34" charset="0"/>
                <a:cs typeface="+mn-cs"/>
              </a:rPr>
              <a:t>MIT Media Lab</a:t>
            </a:r>
          </a:p>
        </p:txBody>
      </p:sp>
      <p:sp>
        <p:nvSpPr>
          <p:cNvPr id="8" name="Text Box 7"/>
          <p:cNvSpPr txBox="1">
            <a:spLocks noChangeArrowheads="1"/>
          </p:cNvSpPr>
          <p:nvPr/>
        </p:nvSpPr>
        <p:spPr bwMode="auto">
          <a:xfrm>
            <a:off x="0" y="528638"/>
            <a:ext cx="9144000" cy="1568450"/>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lgn="r" rtl="0" eaLnBrk="0" fontAlgn="base" hangingPunct="0">
              <a:spcBef>
                <a:spcPct val="0"/>
              </a:spcBef>
              <a:spcAft>
                <a:spcPct val="0"/>
              </a:spcAft>
              <a:defRPr/>
            </a:pPr>
            <a:r>
              <a:rPr lang="en-US" sz="4800" kern="1200" dirty="0">
                <a:solidFill>
                  <a:srgbClr val="FFFFFF">
                    <a:lumMod val="75000"/>
                  </a:srgbClr>
                </a:solidFill>
                <a:effectLst>
                  <a:outerShdw blurRad="38100" dist="38100" dir="2700000" algn="tl">
                    <a:srgbClr val="000000">
                      <a:alpha val="43137"/>
                    </a:srgbClr>
                  </a:outerShdw>
                </a:effectLst>
                <a:latin typeface="Berlin Sans FB" pitchFamily="34" charset="0"/>
                <a:cs typeface="+mn-cs"/>
              </a:rPr>
              <a:t>Computational  Photography:</a:t>
            </a:r>
          </a:p>
          <a:p>
            <a:pPr algn="r" rtl="0" eaLnBrk="0" fontAlgn="base" hangingPunct="0">
              <a:spcBef>
                <a:spcPct val="0"/>
              </a:spcBef>
              <a:spcAft>
                <a:spcPct val="0"/>
              </a:spcAft>
              <a:defRPr/>
            </a:pPr>
            <a:r>
              <a:rPr lang="en-US" sz="4800" kern="1200" dirty="0">
                <a:solidFill>
                  <a:srgbClr val="FFFFFF">
                    <a:lumMod val="75000"/>
                  </a:srgbClr>
                </a:solidFill>
                <a:effectLst>
                  <a:outerShdw blurRad="38100" dist="38100" dir="2700000" algn="tl">
                    <a:srgbClr val="000000">
                      <a:alpha val="43137"/>
                    </a:srgbClr>
                  </a:outerShdw>
                </a:effectLst>
                <a:latin typeface="Berlin Sans FB" pitchFamily="34" charset="0"/>
                <a:cs typeface="+mn-cs"/>
              </a:rPr>
              <a:t>Advanced  Topics</a:t>
            </a:r>
          </a:p>
        </p:txBody>
      </p:sp>
      <p:sp>
        <p:nvSpPr>
          <p:cNvPr id="10" name="Text Box 7"/>
          <p:cNvSpPr txBox="1">
            <a:spLocks noChangeArrowheads="1"/>
          </p:cNvSpPr>
          <p:nvPr/>
        </p:nvSpPr>
        <p:spPr bwMode="auto">
          <a:xfrm>
            <a:off x="0" y="2590800"/>
            <a:ext cx="9144000" cy="830997"/>
          </a:xfrm>
          <a:prstGeom prst="rect">
            <a:avLst/>
          </a:prstGeom>
          <a:solidFill>
            <a:srgbClr val="000000">
              <a:alpha val="50196"/>
            </a:srgbClr>
          </a:solidFill>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lgn="l" rtl="0" eaLnBrk="0" fontAlgn="base" hangingPunct="0">
              <a:spcBef>
                <a:spcPct val="0"/>
              </a:spcBef>
              <a:spcAft>
                <a:spcPct val="0"/>
              </a:spcAft>
              <a:defRPr/>
            </a:pPr>
            <a:r>
              <a:rPr lang="en-US" sz="4800" kern="1200" dirty="0">
                <a:solidFill>
                  <a:srgbClr val="FFFF00"/>
                </a:solidFill>
                <a:effectLst>
                  <a:outerShdw blurRad="38100" dist="38100" dir="2700000" algn="tl">
                    <a:srgbClr val="000000">
                      <a:alpha val="43137"/>
                    </a:srgbClr>
                  </a:outerShdw>
                </a:effectLst>
                <a:latin typeface="Berlin Sans FB" pitchFamily="34" charset="0"/>
                <a:cs typeface="+mn-cs"/>
              </a:rPr>
              <a:t>     Optics: </a:t>
            </a:r>
            <a:r>
              <a:rPr lang="en-US" sz="4800" kern="1200" dirty="0" err="1">
                <a:solidFill>
                  <a:srgbClr val="FFFF00"/>
                </a:solidFill>
                <a:effectLst>
                  <a:outerShdw blurRad="38100" dist="38100" dir="2700000" algn="tl">
                    <a:srgbClr val="000000">
                      <a:alpha val="43137"/>
                    </a:srgbClr>
                  </a:outerShdw>
                </a:effectLst>
                <a:latin typeface="Berlin Sans FB" pitchFamily="34" charset="0"/>
                <a:cs typeface="+mn-cs"/>
              </a:rPr>
              <a:t>Computatble</a:t>
            </a:r>
            <a:r>
              <a:rPr lang="en-US" sz="4800" kern="1200" dirty="0">
                <a:solidFill>
                  <a:srgbClr val="FFFF00"/>
                </a:solidFill>
                <a:effectLst>
                  <a:outerShdw blurRad="38100" dist="38100" dir="2700000" algn="tl">
                    <a:srgbClr val="000000">
                      <a:alpha val="43137"/>
                    </a:srgbClr>
                  </a:outerShdw>
                </a:effectLst>
                <a:latin typeface="Berlin Sans FB" pitchFamily="34" charset="0"/>
                <a:cs typeface="+mn-cs"/>
              </a:rPr>
              <a:t> Extensions</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5954" name="Rectangle 2"/>
          <p:cNvSpPr>
            <a:spLocks noChangeArrowheads="1"/>
          </p:cNvSpPr>
          <p:nvPr/>
        </p:nvSpPr>
        <p:spPr bwMode="auto">
          <a:xfrm>
            <a:off x="0" y="0"/>
            <a:ext cx="9144000" cy="6858000"/>
          </a:xfrm>
          <a:prstGeom prst="rect">
            <a:avLst/>
          </a:prstGeom>
          <a:ln w="9525" algn="ctr">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25955" name="Text Box 3"/>
          <p:cNvSpPr txBox="1">
            <a:spLocks noChangeArrowheads="1"/>
          </p:cNvSpPr>
          <p:nvPr/>
        </p:nvSpPr>
        <p:spPr bwMode="auto">
          <a:xfrm>
            <a:off x="203200" y="112713"/>
            <a:ext cx="8696325" cy="64135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3600" kern="1200">
                <a:solidFill>
                  <a:srgbClr val="FFFFFF"/>
                </a:solidFill>
                <a:latin typeface="Arial" charset="0"/>
                <a:ea typeface="ＭＳ Ｐゴシック" charset="-128"/>
                <a:cs typeface="+mn-cs"/>
              </a:rPr>
              <a:t>Mask based Light Field Camera</a:t>
            </a:r>
          </a:p>
        </p:txBody>
      </p:sp>
      <p:sp>
        <p:nvSpPr>
          <p:cNvPr id="125956" name="Text Box 4"/>
          <p:cNvSpPr txBox="1">
            <a:spLocks noChangeArrowheads="1"/>
          </p:cNvSpPr>
          <p:nvPr/>
        </p:nvSpPr>
        <p:spPr bwMode="auto">
          <a:xfrm>
            <a:off x="4449763" y="5581650"/>
            <a:ext cx="2676525" cy="395288"/>
          </a:xfrm>
          <a:prstGeom prst="rect">
            <a:avLst/>
          </a:prstGeom>
          <a:noFill/>
          <a:ln w="9525">
            <a:noFill/>
            <a:miter lim="800000"/>
            <a:headEnd/>
            <a:tailEnd/>
          </a:ln>
        </p:spPr>
        <p:txBody>
          <a:bodyPr lIns="121789" tIns="60894" rIns="121789" bIns="60894">
            <a:spAutoFit/>
          </a:bodyPr>
          <a:lstStyle/>
          <a:p>
            <a:pPr algn="ctr" defTabSz="1217613" rtl="0" eaLnBrk="0" fontAlgn="base" hangingPunct="0">
              <a:spcBef>
                <a:spcPct val="50000"/>
              </a:spcBef>
              <a:spcAft>
                <a:spcPct val="0"/>
              </a:spcAft>
            </a:pPr>
            <a:endParaRPr lang="en-US" sz="2400" kern="1200">
              <a:solidFill>
                <a:srgbClr val="FFFFFF"/>
              </a:solidFill>
              <a:latin typeface="Arial" charset="0"/>
              <a:ea typeface="ＭＳ Ｐゴシック" charset="-128"/>
              <a:cs typeface="+mn-cs"/>
            </a:endParaRPr>
          </a:p>
        </p:txBody>
      </p:sp>
      <p:grpSp>
        <p:nvGrpSpPr>
          <p:cNvPr id="2" name="Group 5"/>
          <p:cNvGrpSpPr>
            <a:grpSpLocks/>
          </p:cNvGrpSpPr>
          <p:nvPr/>
        </p:nvGrpSpPr>
        <p:grpSpPr bwMode="auto">
          <a:xfrm>
            <a:off x="131763" y="792163"/>
            <a:ext cx="2932112" cy="1649412"/>
            <a:chOff x="83" y="499"/>
            <a:chExt cx="1847" cy="1039"/>
          </a:xfrm>
        </p:grpSpPr>
        <p:sp>
          <p:nvSpPr>
            <p:cNvPr id="125961" name="Rectangle 6"/>
            <p:cNvSpPr>
              <a:spLocks noChangeArrowheads="1"/>
            </p:cNvSpPr>
            <p:nvPr/>
          </p:nvSpPr>
          <p:spPr bwMode="auto">
            <a:xfrm>
              <a:off x="115" y="625"/>
              <a:ext cx="240" cy="834"/>
            </a:xfrm>
            <a:prstGeom prst="rect">
              <a:avLst/>
            </a:prstGeom>
            <a:solidFill>
              <a:srgbClr val="FFFFCC"/>
            </a:solidFill>
            <a:ln w="57150" algn="ctr">
              <a:solidFill>
                <a:schemeClr val="tx1"/>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25962" name="Rectangle 7"/>
            <p:cNvSpPr>
              <a:spLocks noChangeArrowheads="1"/>
            </p:cNvSpPr>
            <p:nvPr/>
          </p:nvSpPr>
          <p:spPr bwMode="auto">
            <a:xfrm>
              <a:off x="352" y="499"/>
              <a:ext cx="1578" cy="1039"/>
            </a:xfrm>
            <a:prstGeom prst="rect">
              <a:avLst/>
            </a:prstGeom>
            <a:solidFill>
              <a:srgbClr val="FFFFCC"/>
            </a:solidFill>
            <a:ln w="57150" algn="ctr">
              <a:solidFill>
                <a:schemeClr val="tx1"/>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25963" name="Rectangle 8"/>
            <p:cNvSpPr>
              <a:spLocks noChangeArrowheads="1"/>
            </p:cNvSpPr>
            <p:nvPr/>
          </p:nvSpPr>
          <p:spPr bwMode="auto">
            <a:xfrm>
              <a:off x="268" y="648"/>
              <a:ext cx="180" cy="790"/>
            </a:xfrm>
            <a:prstGeom prst="rect">
              <a:avLst/>
            </a:prstGeom>
            <a:solidFill>
              <a:srgbClr val="FFFFCC"/>
            </a:solidFill>
            <a:ln w="9525">
              <a:noFill/>
              <a:miter lim="800000"/>
              <a:headEnd/>
              <a:tailEnd/>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25964" name="Line 9"/>
            <p:cNvSpPr>
              <a:spLocks noChangeShapeType="1"/>
            </p:cNvSpPr>
            <p:nvPr/>
          </p:nvSpPr>
          <p:spPr bwMode="auto">
            <a:xfrm>
              <a:off x="1620" y="664"/>
              <a:ext cx="0" cy="763"/>
            </a:xfrm>
            <a:prstGeom prst="line">
              <a:avLst/>
            </a:prstGeom>
            <a:noFill/>
            <a:ln w="57150">
              <a:solidFill>
                <a:srgbClr val="99CC0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25965" name="Text Box 10"/>
            <p:cNvSpPr txBox="1">
              <a:spLocks noChangeArrowheads="1"/>
            </p:cNvSpPr>
            <p:nvPr/>
          </p:nvSpPr>
          <p:spPr bwMode="auto">
            <a:xfrm>
              <a:off x="781" y="576"/>
              <a:ext cx="612" cy="252"/>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2000" b="1" kern="1200">
                  <a:solidFill>
                    <a:srgbClr val="663300"/>
                  </a:solidFill>
                  <a:latin typeface="Verdana" pitchFamily="34" charset="0"/>
                  <a:ea typeface="+mn-ea"/>
                  <a:cs typeface="+mn-cs"/>
                </a:rPr>
                <a:t>Mask</a:t>
              </a:r>
            </a:p>
          </p:txBody>
        </p:sp>
        <p:sp>
          <p:nvSpPr>
            <p:cNvPr id="125966" name="Text Box 11"/>
            <p:cNvSpPr txBox="1">
              <a:spLocks noChangeArrowheads="1"/>
            </p:cNvSpPr>
            <p:nvPr/>
          </p:nvSpPr>
          <p:spPr bwMode="auto">
            <a:xfrm>
              <a:off x="1308" y="510"/>
              <a:ext cx="570" cy="212"/>
            </a:xfrm>
            <a:prstGeom prst="rect">
              <a:avLst/>
            </a:prstGeom>
            <a:noFill/>
            <a:ln w="9525">
              <a:noFill/>
              <a:miter lim="800000"/>
              <a:headEnd/>
              <a:tailEnd/>
            </a:ln>
          </p:spPr>
          <p:txBody>
            <a:bodyPr lIns="91427" tIns="45713" rIns="91427" bIns="45713">
              <a:spAutoFit/>
            </a:bodyPr>
            <a:lstStyle/>
            <a:p>
              <a:pPr algn="ctr" rtl="0" eaLnBrk="0" fontAlgn="base" hangingPunct="0">
                <a:spcBef>
                  <a:spcPct val="50000"/>
                </a:spcBef>
                <a:spcAft>
                  <a:spcPct val="0"/>
                </a:spcAft>
              </a:pPr>
              <a:r>
                <a:rPr lang="en-US" sz="1600" kern="1200">
                  <a:solidFill>
                    <a:srgbClr val="000000"/>
                  </a:solidFill>
                  <a:latin typeface="Verdana" pitchFamily="34" charset="0"/>
                  <a:ea typeface="+mn-ea"/>
                  <a:cs typeface="+mn-cs"/>
                </a:rPr>
                <a:t>Sensor</a:t>
              </a:r>
            </a:p>
          </p:txBody>
        </p:sp>
        <p:grpSp>
          <p:nvGrpSpPr>
            <p:cNvPr id="3" name="Group 12"/>
            <p:cNvGrpSpPr>
              <a:grpSpLocks/>
            </p:cNvGrpSpPr>
            <p:nvPr/>
          </p:nvGrpSpPr>
          <p:grpSpPr bwMode="auto">
            <a:xfrm>
              <a:off x="83" y="672"/>
              <a:ext cx="67" cy="769"/>
              <a:chOff x="2806" y="1948"/>
              <a:chExt cx="96" cy="1110"/>
            </a:xfrm>
          </p:grpSpPr>
          <p:grpSp>
            <p:nvGrpSpPr>
              <p:cNvPr id="4" name="Group 13"/>
              <p:cNvGrpSpPr>
                <a:grpSpLocks/>
              </p:cNvGrpSpPr>
              <p:nvPr/>
            </p:nvGrpSpPr>
            <p:grpSpPr bwMode="auto">
              <a:xfrm>
                <a:off x="2854" y="1957"/>
                <a:ext cx="48" cy="1101"/>
                <a:chOff x="2784" y="489"/>
                <a:chExt cx="48" cy="1101"/>
              </a:xfrm>
            </p:grpSpPr>
            <p:sp>
              <p:nvSpPr>
                <p:cNvPr id="125980" name="Arc 14"/>
                <p:cNvSpPr>
                  <a:spLocks/>
                </p:cNvSpPr>
                <p:nvPr/>
              </p:nvSpPr>
              <p:spPr bwMode="auto">
                <a:xfrm flipV="1">
                  <a:off x="278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25981" name="Arc 15"/>
                <p:cNvSpPr>
                  <a:spLocks/>
                </p:cNvSpPr>
                <p:nvPr/>
              </p:nvSpPr>
              <p:spPr bwMode="auto">
                <a:xfrm>
                  <a:off x="278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grpSp>
          <p:grpSp>
            <p:nvGrpSpPr>
              <p:cNvPr id="5" name="Group 16"/>
              <p:cNvGrpSpPr>
                <a:grpSpLocks/>
              </p:cNvGrpSpPr>
              <p:nvPr/>
            </p:nvGrpSpPr>
            <p:grpSpPr bwMode="auto">
              <a:xfrm>
                <a:off x="2806" y="1948"/>
                <a:ext cx="48" cy="1101"/>
                <a:chOff x="2774" y="489"/>
                <a:chExt cx="48" cy="1101"/>
              </a:xfrm>
            </p:grpSpPr>
            <p:sp>
              <p:nvSpPr>
                <p:cNvPr id="125978" name="Arc 17"/>
                <p:cNvSpPr>
                  <a:spLocks/>
                </p:cNvSpPr>
                <p:nvPr/>
              </p:nvSpPr>
              <p:spPr bwMode="auto">
                <a:xfrm flipH="1" flipV="1">
                  <a:off x="2774" y="1036"/>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sp>
              <p:nvSpPr>
                <p:cNvPr id="125979" name="Arc 18"/>
                <p:cNvSpPr>
                  <a:spLocks/>
                </p:cNvSpPr>
                <p:nvPr/>
              </p:nvSpPr>
              <p:spPr bwMode="auto">
                <a:xfrm flipH="1">
                  <a:off x="2774" y="489"/>
                  <a:ext cx="48" cy="55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339966"/>
                  </a:solidFill>
                  <a:round/>
                  <a:headEnd type="none" w="sm" len="sm"/>
                  <a:tailEnd type="none" w="sm" len="sm"/>
                </a:ln>
              </p:spPr>
              <p:txBody>
                <a:bodyPr wrap="none" anchor="ctr"/>
                <a:lstStyle/>
                <a:p>
                  <a:pPr algn="l" rtl="0" eaLnBrk="0" fontAlgn="base" hangingPunct="0">
                    <a:spcBef>
                      <a:spcPct val="0"/>
                    </a:spcBef>
                    <a:spcAft>
                      <a:spcPct val="0"/>
                    </a:spcAft>
                  </a:pPr>
                  <a:endParaRPr lang="en-US" sz="2400" kern="1200">
                    <a:solidFill>
                      <a:srgbClr val="FFFFFF"/>
                    </a:solidFill>
                    <a:latin typeface="Arial" charset="0"/>
                    <a:ea typeface="+mn-ea"/>
                    <a:cs typeface="+mn-cs"/>
                  </a:endParaRPr>
                </a:p>
              </p:txBody>
            </p:sp>
          </p:grpSp>
        </p:grpSp>
        <p:grpSp>
          <p:nvGrpSpPr>
            <p:cNvPr id="6" name="Group 19"/>
            <p:cNvGrpSpPr>
              <a:grpSpLocks/>
            </p:cNvGrpSpPr>
            <p:nvPr/>
          </p:nvGrpSpPr>
          <p:grpSpPr bwMode="auto">
            <a:xfrm>
              <a:off x="1538" y="680"/>
              <a:ext cx="33" cy="732"/>
              <a:chOff x="2736" y="528"/>
              <a:chExt cx="0" cy="960"/>
            </a:xfrm>
          </p:grpSpPr>
          <p:sp>
            <p:nvSpPr>
              <p:cNvPr id="125970" name="Line 20"/>
              <p:cNvSpPr>
                <a:spLocks noChangeShapeType="1"/>
              </p:cNvSpPr>
              <p:nvPr/>
            </p:nvSpPr>
            <p:spPr bwMode="auto">
              <a:xfrm>
                <a:off x="2736" y="528"/>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25971" name="Line 21"/>
              <p:cNvSpPr>
                <a:spLocks noChangeShapeType="1"/>
              </p:cNvSpPr>
              <p:nvPr/>
            </p:nvSpPr>
            <p:spPr bwMode="auto">
              <a:xfrm>
                <a:off x="2736" y="67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25972" name="Line 22"/>
              <p:cNvSpPr>
                <a:spLocks noChangeShapeType="1"/>
              </p:cNvSpPr>
              <p:nvPr/>
            </p:nvSpPr>
            <p:spPr bwMode="auto">
              <a:xfrm>
                <a:off x="2736" y="1392"/>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25973" name="Line 23"/>
              <p:cNvSpPr>
                <a:spLocks noChangeShapeType="1"/>
              </p:cNvSpPr>
              <p:nvPr/>
            </p:nvSpPr>
            <p:spPr bwMode="auto">
              <a:xfrm>
                <a:off x="2736" y="1056"/>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25974" name="Line 24"/>
              <p:cNvSpPr>
                <a:spLocks noChangeShapeType="1"/>
              </p:cNvSpPr>
              <p:nvPr/>
            </p:nvSpPr>
            <p:spPr bwMode="auto">
              <a:xfrm>
                <a:off x="2736" y="864"/>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sp>
            <p:nvSpPr>
              <p:cNvPr id="125975" name="Line 25"/>
              <p:cNvSpPr>
                <a:spLocks noChangeShapeType="1"/>
              </p:cNvSpPr>
              <p:nvPr/>
            </p:nvSpPr>
            <p:spPr bwMode="auto">
              <a:xfrm>
                <a:off x="2736" y="1200"/>
                <a:ext cx="0" cy="96"/>
              </a:xfrm>
              <a:prstGeom prst="line">
                <a:avLst/>
              </a:prstGeom>
              <a:noFill/>
              <a:ln w="76200">
                <a:solidFill>
                  <a:srgbClr val="663300"/>
                </a:solidFill>
                <a:prstDash val="dash"/>
                <a:round/>
                <a:headEnd/>
                <a:tailEn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sp>
          <p:nvSpPr>
            <p:cNvPr id="125969" name="Line 26"/>
            <p:cNvSpPr>
              <a:spLocks noChangeShapeType="1"/>
            </p:cNvSpPr>
            <p:nvPr/>
          </p:nvSpPr>
          <p:spPr bwMode="auto">
            <a:xfrm>
              <a:off x="1088" y="797"/>
              <a:ext cx="384" cy="207"/>
            </a:xfrm>
            <a:prstGeom prst="line">
              <a:avLst/>
            </a:prstGeom>
            <a:noFill/>
            <a:ln w="38100">
              <a:solidFill>
                <a:srgbClr val="663300"/>
              </a:solidFill>
              <a:round/>
              <a:headEnd/>
              <a:tailEnd type="triangle" w="med" len="med"/>
            </a:ln>
          </p:spPr>
          <p:txBody>
            <a:bodyPr/>
            <a:lstStyle/>
            <a:p>
              <a:pPr algn="l" rtl="0" eaLnBrk="0" fontAlgn="base" hangingPunct="0">
                <a:spcBef>
                  <a:spcPct val="0"/>
                </a:spcBef>
                <a:spcAft>
                  <a:spcPct val="0"/>
                </a:spcAft>
              </a:pPr>
              <a:endParaRPr lang="en-US" sz="2400" kern="1200">
                <a:solidFill>
                  <a:srgbClr val="FFFFFF"/>
                </a:solidFill>
                <a:latin typeface="Arial Unicode MS" pitchFamily="34" charset="-128"/>
                <a:ea typeface="+mn-ea"/>
                <a:cs typeface="+mn-cs"/>
              </a:endParaRPr>
            </a:p>
          </p:txBody>
        </p:sp>
      </p:grpSp>
      <p:pic>
        <p:nvPicPr>
          <p:cNvPr id="125958" name="Picture 28" descr="Img_0349Small"/>
          <p:cNvPicPr>
            <a:picLocks noChangeAspect="1" noChangeArrowheads="1"/>
          </p:cNvPicPr>
          <p:nvPr/>
        </p:nvPicPr>
        <p:blipFill>
          <a:blip r:embed="rId4"/>
          <a:srcRect/>
          <a:stretch>
            <a:fillRect/>
          </a:stretch>
        </p:blipFill>
        <p:spPr bwMode="auto">
          <a:xfrm>
            <a:off x="3346450" y="731838"/>
            <a:ext cx="3852863" cy="1778000"/>
          </a:xfrm>
          <a:prstGeom prst="rect">
            <a:avLst/>
          </a:prstGeom>
          <a:noFill/>
          <a:ln w="9525">
            <a:noFill/>
            <a:miter lim="800000"/>
            <a:headEnd/>
            <a:tailEnd/>
          </a:ln>
        </p:spPr>
      </p:pic>
      <p:pic>
        <p:nvPicPr>
          <p:cNvPr id="29" name="BuildingLightFieldCamera.mpg">
            <a:hlinkClick r:id="" action="ppaction://media"/>
          </p:cNvPr>
          <p:cNvPicPr>
            <a:picLocks noRot="1" noChangeAspect="1"/>
          </p:cNvPicPr>
          <p:nvPr>
            <a:videoFile r:link="rId1"/>
          </p:nvPr>
        </p:nvPicPr>
        <p:blipFill>
          <a:blip r:embed="rId5"/>
          <a:srcRect/>
          <a:stretch>
            <a:fillRect/>
          </a:stretch>
        </p:blipFill>
        <p:spPr bwMode="auto">
          <a:xfrm>
            <a:off x="3340100" y="2590800"/>
            <a:ext cx="5283200" cy="3962400"/>
          </a:xfrm>
          <a:prstGeom prst="rect">
            <a:avLst/>
          </a:prstGeom>
          <a:noFill/>
          <a:ln w="9525">
            <a:noFill/>
            <a:miter lim="800000"/>
            <a:headEnd/>
            <a:tailEnd/>
          </a:ln>
        </p:spPr>
      </p:pic>
      <p:sp>
        <p:nvSpPr>
          <p:cNvPr id="30" name="Text Box 33"/>
          <p:cNvSpPr txBox="1">
            <a:spLocks noChangeArrowheads="1"/>
          </p:cNvSpPr>
          <p:nvPr/>
        </p:nvSpPr>
        <p:spPr bwMode="auto">
          <a:xfrm>
            <a:off x="0" y="6488113"/>
            <a:ext cx="9448800" cy="369887"/>
          </a:xfrm>
          <a:prstGeom prst="rect">
            <a:avLst/>
          </a:prstGeom>
          <a:noFill/>
          <a:ln w="9525">
            <a:noFill/>
            <a:miter lim="800000"/>
            <a:headEnd/>
            <a:tailEnd/>
          </a:ln>
        </p:spPr>
        <p:txBody>
          <a:bodyPr lIns="121789" tIns="60894" rIns="121789" bIns="60894">
            <a:spAutoFit/>
          </a:bodyPr>
          <a:lstStyle/>
          <a:p>
            <a:pPr algn="ctr" defTabSz="1217613" rtl="0" eaLnBrk="0" fontAlgn="base" hangingPunct="0">
              <a:spcBef>
                <a:spcPct val="50000"/>
              </a:spcBef>
              <a:spcAft>
                <a:spcPct val="0"/>
              </a:spcAft>
            </a:pP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Veeraraghavan</a:t>
            </a: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Raskar</a:t>
            </a: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Agrawal</a:t>
            </a:r>
            <a:r>
              <a:rPr lang="en-US" sz="1600" i="1" kern="1200" dirty="0">
                <a:solidFill>
                  <a:srgbClr val="FFFFFF"/>
                </a:solidFill>
                <a:latin typeface="Verdana" pitchFamily="34" charset="0"/>
                <a:ea typeface="ＭＳ Ｐゴシック" charset="-128"/>
                <a:cs typeface="+mn-cs"/>
              </a:rPr>
              <a:t>, </a:t>
            </a:r>
            <a:r>
              <a:rPr lang="en-US" sz="1600" i="1" kern="1200" dirty="0" err="1">
                <a:solidFill>
                  <a:srgbClr val="FFFFFF"/>
                </a:solidFill>
                <a:latin typeface="Verdana" pitchFamily="34" charset="0"/>
                <a:ea typeface="ＭＳ Ｐゴシック" charset="-128"/>
                <a:cs typeface="+mn-cs"/>
              </a:rPr>
              <a:t>Tumblin</a:t>
            </a:r>
            <a:r>
              <a:rPr lang="en-US" sz="1600" i="1" kern="1200" dirty="0">
                <a:solidFill>
                  <a:srgbClr val="FFFFFF"/>
                </a:solidFill>
                <a:latin typeface="Verdana" pitchFamily="34" charset="0"/>
                <a:ea typeface="ＭＳ Ｐゴシック" charset="-128"/>
                <a:cs typeface="+mn-cs"/>
              </a:rPr>
              <a:t>, Mohan, </a:t>
            </a:r>
            <a:r>
              <a:rPr lang="en-US" sz="1600" i="1" kern="1200" dirty="0" err="1">
                <a:solidFill>
                  <a:srgbClr val="FFFFFF"/>
                </a:solidFill>
                <a:latin typeface="Verdana" pitchFamily="34" charset="0"/>
                <a:ea typeface="ＭＳ Ｐゴシック" charset="-128"/>
                <a:cs typeface="+mn-cs"/>
              </a:rPr>
              <a:t>Siggraph</a:t>
            </a:r>
            <a:r>
              <a:rPr lang="en-US" sz="1600" i="1" kern="1200" dirty="0">
                <a:solidFill>
                  <a:srgbClr val="FFFFFF"/>
                </a:solidFill>
                <a:latin typeface="Verdana" pitchFamily="34" charset="0"/>
                <a:ea typeface="ＭＳ Ｐゴシック" charset="-128"/>
                <a:cs typeface="+mn-cs"/>
              </a:rPr>
              <a:t> 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lvt_1234Small"/>
          <p:cNvPicPr>
            <a:picLocks noChangeAspect="1" noChangeArrowheads="1"/>
          </p:cNvPicPr>
          <p:nvPr/>
        </p:nvPicPr>
        <p:blipFill>
          <a:blip r:embed="rId2">
            <a:lum bright="60000" contrast="-6000"/>
          </a:blip>
          <a:srcRect/>
          <a:stretch>
            <a:fillRect/>
          </a:stretch>
        </p:blipFill>
        <p:spPr bwMode="auto">
          <a:xfrm>
            <a:off x="0" y="0"/>
            <a:ext cx="9144000" cy="6858000"/>
          </a:xfrm>
          <a:prstGeom prst="rect">
            <a:avLst/>
          </a:prstGeom>
          <a:noFill/>
          <a:ln w="9525">
            <a:noFill/>
            <a:miter lim="800000"/>
            <a:headEnd/>
            <a:tailEnd/>
          </a:ln>
        </p:spPr>
      </p:pic>
      <p:pic>
        <p:nvPicPr>
          <p:cNvPr id="144387" name="Picture 3" descr="Mask1234Small2"/>
          <p:cNvPicPr>
            <a:picLocks noChangeAspect="1" noChangeArrowheads="1"/>
          </p:cNvPicPr>
          <p:nvPr/>
        </p:nvPicPr>
        <p:blipFill>
          <a:blip r:embed="rId3"/>
          <a:srcRect/>
          <a:stretch>
            <a:fillRect/>
          </a:stretch>
        </p:blipFill>
        <p:spPr bwMode="auto">
          <a:xfrm>
            <a:off x="6523038" y="1147763"/>
            <a:ext cx="1423987" cy="1447800"/>
          </a:xfrm>
          <a:prstGeom prst="rect">
            <a:avLst/>
          </a:prstGeom>
          <a:noFill/>
          <a:ln w="9525">
            <a:noFill/>
            <a:miter lim="800000"/>
            <a:headEnd/>
            <a:tailEnd/>
          </a:ln>
        </p:spPr>
      </p:pic>
      <p:sp>
        <p:nvSpPr>
          <p:cNvPr id="144388" name="AutoShape 4"/>
          <p:cNvSpPr>
            <a:spLocks/>
          </p:cNvSpPr>
          <p:nvPr/>
        </p:nvSpPr>
        <p:spPr bwMode="auto">
          <a:xfrm rot="-5526266">
            <a:off x="6798469" y="2570957"/>
            <a:ext cx="250825" cy="439737"/>
          </a:xfrm>
          <a:prstGeom prst="leftBrace">
            <a:avLst>
              <a:gd name="adj1" fmla="val 14610"/>
              <a:gd name="adj2" fmla="val 50000"/>
            </a:avLst>
          </a:prstGeom>
          <a:noFill/>
          <a:ln w="38100">
            <a:solidFill>
              <a:schemeClr val="bg1"/>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44389" name="Text Box 5"/>
          <p:cNvSpPr txBox="1">
            <a:spLocks noChangeArrowheads="1"/>
          </p:cNvSpPr>
          <p:nvPr/>
        </p:nvSpPr>
        <p:spPr bwMode="auto">
          <a:xfrm>
            <a:off x="6592888" y="2806700"/>
            <a:ext cx="774700" cy="457200"/>
          </a:xfrm>
          <a:prstGeom prst="rect">
            <a:avLst/>
          </a:prstGeom>
          <a:noFill/>
          <a:ln w="9525">
            <a:noFill/>
            <a:miter lim="800000"/>
            <a:headEnd/>
            <a:tailEnd/>
          </a:ln>
        </p:spPr>
        <p:txBody>
          <a:bodyPr>
            <a:spAutoFit/>
          </a:bodyPr>
          <a:lstStyle/>
          <a:p>
            <a:pPr algn="l" rtl="0" fontAlgn="base">
              <a:spcBef>
                <a:spcPct val="50000"/>
              </a:spcBef>
              <a:spcAft>
                <a:spcPct val="0"/>
              </a:spcAft>
            </a:pPr>
            <a:r>
              <a:rPr lang="en-US" sz="2400" kern="1200">
                <a:solidFill>
                  <a:srgbClr val="FFFFFF"/>
                </a:solidFill>
                <a:latin typeface="Arial" charset="0"/>
                <a:ea typeface="+mn-ea"/>
                <a:cs typeface="+mn-cs"/>
              </a:rPr>
              <a:t>1/f</a:t>
            </a:r>
            <a:r>
              <a:rPr lang="en-US" sz="2400" kern="1200" baseline="-25000">
                <a:solidFill>
                  <a:srgbClr val="FFFFFF"/>
                </a:solidFill>
                <a:latin typeface="Arial" charset="0"/>
                <a:ea typeface="+mn-ea"/>
                <a:cs typeface="+mn-cs"/>
              </a:rPr>
              <a:t>0</a:t>
            </a:r>
            <a:endParaRPr lang="en-US" sz="2400" kern="1200">
              <a:solidFill>
                <a:srgbClr val="FFFFFF"/>
              </a:solidFill>
              <a:latin typeface="Arial" charset="0"/>
              <a:ea typeface="+mn-ea"/>
              <a:cs typeface="+mn-cs"/>
            </a:endParaRPr>
          </a:p>
        </p:txBody>
      </p:sp>
      <p:sp>
        <p:nvSpPr>
          <p:cNvPr id="144390" name="Text Box 6"/>
          <p:cNvSpPr txBox="1">
            <a:spLocks noChangeArrowheads="1"/>
          </p:cNvSpPr>
          <p:nvPr/>
        </p:nvSpPr>
        <p:spPr bwMode="auto">
          <a:xfrm>
            <a:off x="6283325" y="727075"/>
            <a:ext cx="1879600" cy="4572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charset="0"/>
                <a:ea typeface="+mn-ea"/>
                <a:cs typeface="+mn-cs"/>
              </a:rPr>
              <a:t>Mask Tile</a:t>
            </a:r>
            <a:endParaRPr lang="en-US" sz="2400" kern="1200" baseline="-25000">
              <a:solidFill>
                <a:srgbClr val="FFFFFF"/>
              </a:solidFill>
              <a:latin typeface="Arial" charset="0"/>
              <a:ea typeface="+mn-ea"/>
              <a:cs typeface="+mn-cs"/>
            </a:endParaRPr>
          </a:p>
        </p:txBody>
      </p:sp>
      <p:sp>
        <p:nvSpPr>
          <p:cNvPr id="144391" name="Rectangle 7"/>
          <p:cNvSpPr>
            <a:spLocks noChangeArrowheads="1"/>
          </p:cNvSpPr>
          <p:nvPr/>
        </p:nvSpPr>
        <p:spPr bwMode="auto">
          <a:xfrm>
            <a:off x="3557588" y="1955800"/>
            <a:ext cx="661987" cy="588963"/>
          </a:xfrm>
          <a:prstGeom prst="rect">
            <a:avLst/>
          </a:prstGeom>
          <a:noFill/>
          <a:ln w="38100" algn="ctr">
            <a:solidFill>
              <a:srgbClr val="FFFF00"/>
            </a:solidFill>
            <a:miter lim="800000"/>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44392" name="Line 8"/>
          <p:cNvSpPr>
            <a:spLocks noChangeShapeType="1"/>
          </p:cNvSpPr>
          <p:nvPr/>
        </p:nvSpPr>
        <p:spPr bwMode="auto">
          <a:xfrm flipV="1">
            <a:off x="3549650" y="1131888"/>
            <a:ext cx="2968625" cy="804862"/>
          </a:xfrm>
          <a:prstGeom prst="line">
            <a:avLst/>
          </a:prstGeom>
          <a:noFill/>
          <a:ln w="25400">
            <a:solidFill>
              <a:srgbClr val="FFFF00"/>
            </a:solidFill>
            <a:round/>
            <a:headEnd/>
            <a:tailEnd type="triangle" w="med" len="med"/>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44393" name="Line 9"/>
          <p:cNvSpPr>
            <a:spLocks noChangeShapeType="1"/>
          </p:cNvSpPr>
          <p:nvPr/>
        </p:nvSpPr>
        <p:spPr bwMode="auto">
          <a:xfrm>
            <a:off x="3548063" y="2541588"/>
            <a:ext cx="2960687" cy="28575"/>
          </a:xfrm>
          <a:prstGeom prst="line">
            <a:avLst/>
          </a:prstGeom>
          <a:noFill/>
          <a:ln w="25400">
            <a:solidFill>
              <a:srgbClr val="FFFF00"/>
            </a:solidFill>
            <a:round/>
            <a:headEnd/>
            <a:tailEnd type="triangle" w="med" len="med"/>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sp>
        <p:nvSpPr>
          <p:cNvPr id="144394" name="Text Box 10"/>
          <p:cNvSpPr txBox="1">
            <a:spLocks noChangeArrowheads="1"/>
          </p:cNvSpPr>
          <p:nvPr/>
        </p:nvSpPr>
        <p:spPr bwMode="auto">
          <a:xfrm>
            <a:off x="3194050" y="155575"/>
            <a:ext cx="2757488" cy="457200"/>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2400" kern="1200">
                <a:solidFill>
                  <a:srgbClr val="FFFFFF"/>
                </a:solidFill>
                <a:latin typeface="Arial" charset="0"/>
                <a:ea typeface="+mn-ea"/>
                <a:cs typeface="+mn-cs"/>
              </a:rPr>
              <a:t>Cosine Mask Used</a:t>
            </a:r>
            <a:endParaRPr lang="en-US" sz="2400" kern="1200" baseline="-25000">
              <a:solidFill>
                <a:srgbClr val="FFFFFF"/>
              </a:solidFill>
              <a:latin typeface="Arial" charset="0"/>
              <a:ea typeface="+mn-ea"/>
              <a:cs typeface="+mn-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ilampsThu6pm">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2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ilampsThu6pm">
  <a:themeElements>
    <a:clrScheme name="4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4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ilampsThu6pm">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7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7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ilampsThu6pm">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2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jack">
  <a:themeElements>
    <a:clrScheme name="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ja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c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c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c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ilampsThu6pm">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5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5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ilampsThu6pm">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2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rgbClr val="6A14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tx1"/>
        </a:solidFill>
        <a:ln w="9525" cap="flat" cmpd="sng" algn="ctr">
          <a:solidFill>
            <a:srgbClr val="6A14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ilampsThu6pm">
  <a:themeElements>
    <a:clrScheme name="4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4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Palatino Linotype"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Palatino Linotype"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Palatino Linotype"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Palatino Linotype"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rgbClr val="6A14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tx1"/>
        </a:solidFill>
        <a:ln w="9525" cap="flat" cmpd="sng" algn="ctr">
          <a:solidFill>
            <a:srgbClr val="6A14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ilampsThu6pm">
  <a:themeElements>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5_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CC33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CC33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FFFFF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728</TotalTime>
  <Words>3565</Words>
  <Application>Microsoft Office PowerPoint</Application>
  <PresentationFormat>On-screen Show (4:3)</PresentationFormat>
  <Paragraphs>610</Paragraphs>
  <Slides>74</Slides>
  <Notes>47</Notes>
  <HiddenSlides>3</HiddenSlides>
  <MMClips>3</MMClips>
  <ScaleCrop>false</ScaleCrop>
  <HeadingPairs>
    <vt:vector size="6" baseType="variant">
      <vt:variant>
        <vt:lpstr>Theme</vt:lpstr>
      </vt:variant>
      <vt:variant>
        <vt:i4>19</vt:i4>
      </vt:variant>
      <vt:variant>
        <vt:lpstr>Embedded OLE Servers</vt:lpstr>
      </vt:variant>
      <vt:variant>
        <vt:i4>1</vt:i4>
      </vt:variant>
      <vt:variant>
        <vt:lpstr>Slide Titles</vt:lpstr>
      </vt:variant>
      <vt:variant>
        <vt:i4>74</vt:i4>
      </vt:variant>
    </vt:vector>
  </HeadingPairs>
  <TitlesOfParts>
    <vt:vector size="94" baseType="lpstr">
      <vt:lpstr>Office Theme</vt:lpstr>
      <vt:lpstr>1_Default Design</vt:lpstr>
      <vt:lpstr>2_Default Design</vt:lpstr>
      <vt:lpstr>3_Default Design</vt:lpstr>
      <vt:lpstr>4_Default Design</vt:lpstr>
      <vt:lpstr>5_Default Design</vt:lpstr>
      <vt:lpstr>8_Default Design</vt:lpstr>
      <vt:lpstr>11_ilampsThu6pm</vt:lpstr>
      <vt:lpstr>9_Default Design</vt:lpstr>
      <vt:lpstr>12_ilampsThu6pm</vt:lpstr>
      <vt:lpstr>4_ilampsThu6pm</vt:lpstr>
      <vt:lpstr>7_ilampsThu6pm</vt:lpstr>
      <vt:lpstr>13_ilampsThu6pm</vt:lpstr>
      <vt:lpstr>Blank Presentation</vt:lpstr>
      <vt:lpstr>2_jack</vt:lpstr>
      <vt:lpstr>9_ilampsThu6pm</vt:lpstr>
      <vt:lpstr>10_ilampsThu6pm</vt:lpstr>
      <vt:lpstr>10_Default Design</vt:lpstr>
      <vt:lpstr>5_ilampsThu6pm</vt:lpstr>
      <vt:lpstr>Equation</vt:lpstr>
      <vt:lpstr>Slide 1</vt:lpstr>
      <vt:lpstr>Slide 2</vt:lpstr>
      <vt:lpstr>Optics: Computable Extensions</vt:lpstr>
      <vt:lpstr>Slide 4</vt:lpstr>
      <vt:lpstr>Lenslet-based Light Field camera</vt:lpstr>
      <vt:lpstr>Stanford Plenoptic Camera  [Ng et al 2005]</vt:lpstr>
      <vt:lpstr>Digital  Refocusing</vt:lpstr>
      <vt:lpstr>Slide 8</vt:lpstr>
      <vt:lpstr>Slide 9</vt:lpstr>
      <vt:lpstr>Slide 10</vt:lpstr>
      <vt:lpstr>Slide 11</vt:lpstr>
      <vt:lpstr>Slide 12</vt:lpstr>
      <vt:lpstr>Slide 13</vt:lpstr>
      <vt:lpstr>Slide 14</vt:lpstr>
      <vt:lpstr>Captured Blurred Photo</vt:lpstr>
      <vt:lpstr>Slide 16</vt:lpstr>
      <vt:lpstr>Slide 17</vt:lpstr>
      <vt:lpstr>Conventional Lens: Limited Depth of Field</vt:lpstr>
      <vt:lpstr>Wavefront Coding using Cubic Phase Plate</vt:lpstr>
      <vt:lpstr>Depth Invariant Blur</vt:lpstr>
      <vt:lpstr>Point Spread Functions</vt:lpstr>
      <vt:lpstr>Example</vt:lpstr>
      <vt:lpstr>Slide 23</vt:lpstr>
      <vt:lpstr>Rotational PSF</vt:lpstr>
      <vt:lpstr>Estimating Depth from Defocus Blur</vt:lpstr>
      <vt:lpstr>Conventional Compound Lens</vt:lpstr>
      <vt:lpstr>“Origami Lens”: Thin Folded Optics (2007)</vt:lpstr>
      <vt:lpstr>Origami Lens</vt:lpstr>
      <vt:lpstr>Optical Performance</vt:lpstr>
      <vt:lpstr>Nonlinear Optics </vt:lpstr>
      <vt:lpstr>Why do nonlinear effects occur, in general?</vt:lpstr>
      <vt:lpstr>Nonlinear Optics </vt:lpstr>
      <vt:lpstr>Optical Kerr Effect [1960]:  Intensity dependent Refractive Index</vt:lpstr>
      <vt:lpstr>First Demo: Second-Harmonic Generation</vt:lpstr>
      <vt:lpstr>Optics: Computable Extensions</vt:lpstr>
      <vt:lpstr>Gradient Index (GRIN) Optics</vt:lpstr>
      <vt:lpstr>Photonic Crystals</vt:lpstr>
      <vt:lpstr>Negative Refractive Index</vt:lpstr>
      <vt:lpstr>Slide 39</vt:lpstr>
      <vt:lpstr>Optics: Computable Extensions</vt:lpstr>
      <vt:lpstr>Schlieren Photography</vt:lpstr>
      <vt:lpstr>Slide 42</vt:lpstr>
      <vt:lpstr>Slide 43</vt:lpstr>
      <vt:lpstr>Agile Spectrum Imaging</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Lens Glare Reduction  [Raskar, Agrawal, Wilson, Veeraraghavan SIGGRAPH 2008]</vt:lpstr>
      <vt:lpstr>Glare Reduction/Enhancement using  4D Ray Sampling</vt:lpstr>
      <vt:lpstr>Slide 59</vt:lpstr>
      <vt:lpstr>Slide 60</vt:lpstr>
      <vt:lpstr>Slide 61</vt:lpstr>
      <vt:lpstr>Slide 62</vt:lpstr>
      <vt:lpstr>Slide 63</vt:lpstr>
      <vt:lpstr>Slide 64</vt:lpstr>
      <vt:lpstr>Slide 65</vt:lpstr>
      <vt:lpstr>Slide 66</vt:lpstr>
      <vt:lpstr>Slide 67</vt:lpstr>
      <vt:lpstr>Glare Reduction/Enhancement using  4D Ray Sampling  [Siggraph 2008]</vt:lpstr>
      <vt:lpstr>Forerunners ..</vt:lpstr>
      <vt:lpstr>Slide 70</vt:lpstr>
      <vt:lpstr>Computational Photography</vt:lpstr>
      <vt:lpstr>Submit your questions ..</vt:lpstr>
      <vt:lpstr>Slide 73</vt:lpstr>
      <vt:lpstr>Slide 74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Optics: Computatable Extensions</dc:title>
  <dc:creator/>
  <cp:lastModifiedBy> </cp:lastModifiedBy>
  <cp:revision>48</cp:revision>
  <dcterms:created xsi:type="dcterms:W3CDTF">2006-08-16T00:00:00Z</dcterms:created>
  <dcterms:modified xsi:type="dcterms:W3CDTF">2008-08-12T21:23:01Z</dcterms:modified>
</cp:coreProperties>
</file>