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ov" ContentType="video/unknown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8" r:id="rId4"/>
    <p:sldMasterId id="2147483700" r:id="rId5"/>
    <p:sldMasterId id="2147483716" r:id="rId6"/>
    <p:sldMasterId id="2147483728" r:id="rId7"/>
    <p:sldMasterId id="2147483740" r:id="rId8"/>
    <p:sldMasterId id="2147483752" r:id="rId9"/>
    <p:sldMasterId id="2147483768" r:id="rId10"/>
    <p:sldMasterId id="2147483780" r:id="rId11"/>
    <p:sldMasterId id="2147483792" r:id="rId12"/>
  </p:sldMasterIdLst>
  <p:notesMasterIdLst>
    <p:notesMasterId r:id="rId60"/>
  </p:notesMasterIdLst>
  <p:sldIdLst>
    <p:sldId id="321" r:id="rId13"/>
    <p:sldId id="318" r:id="rId14"/>
    <p:sldId id="319" r:id="rId15"/>
    <p:sldId id="320" r:id="rId16"/>
    <p:sldId id="301" r:id="rId17"/>
    <p:sldId id="333" r:id="rId18"/>
    <p:sldId id="332" r:id="rId19"/>
    <p:sldId id="336" r:id="rId20"/>
    <p:sldId id="337" r:id="rId21"/>
    <p:sldId id="323" r:id="rId22"/>
    <p:sldId id="327" r:id="rId23"/>
    <p:sldId id="328" r:id="rId24"/>
    <p:sldId id="329" r:id="rId25"/>
    <p:sldId id="324" r:id="rId26"/>
    <p:sldId id="343" r:id="rId27"/>
    <p:sldId id="325" r:id="rId28"/>
    <p:sldId id="326" r:id="rId29"/>
    <p:sldId id="330" r:id="rId30"/>
    <p:sldId id="331" r:id="rId31"/>
    <p:sldId id="317" r:id="rId32"/>
    <p:sldId id="313" r:id="rId33"/>
    <p:sldId id="314" r:id="rId34"/>
    <p:sldId id="315" r:id="rId35"/>
    <p:sldId id="316" r:id="rId36"/>
    <p:sldId id="340" r:id="rId37"/>
    <p:sldId id="341" r:id="rId38"/>
    <p:sldId id="267" r:id="rId39"/>
    <p:sldId id="268" r:id="rId40"/>
    <p:sldId id="276" r:id="rId41"/>
    <p:sldId id="277" r:id="rId42"/>
    <p:sldId id="279" r:id="rId43"/>
    <p:sldId id="280" r:id="rId44"/>
    <p:sldId id="281" r:id="rId45"/>
    <p:sldId id="269" r:id="rId46"/>
    <p:sldId id="298" r:id="rId47"/>
    <p:sldId id="294" r:id="rId48"/>
    <p:sldId id="302" r:id="rId49"/>
    <p:sldId id="307" r:id="rId50"/>
    <p:sldId id="308" r:id="rId51"/>
    <p:sldId id="310" r:id="rId52"/>
    <p:sldId id="342" r:id="rId53"/>
    <p:sldId id="322" r:id="rId54"/>
    <p:sldId id="338" r:id="rId55"/>
    <p:sldId id="339" r:id="rId56"/>
    <p:sldId id="334" r:id="rId57"/>
    <p:sldId id="303" r:id="rId58"/>
    <p:sldId id="335" r:id="rId5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827" autoAdjust="0"/>
    <p:restoredTop sz="81561" autoAdjust="0"/>
  </p:normalViewPr>
  <p:slideViewPr>
    <p:cSldViewPr snapToGrid="0" snapToObjects="1">
      <p:cViewPr>
        <p:scale>
          <a:sx n="70" d="100"/>
          <a:sy n="70" d="100"/>
        </p:scale>
        <p:origin x="-1338" y="-34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7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39.wmf"/><Relationship Id="rId1" Type="http://schemas.openxmlformats.org/officeDocument/2006/relationships/image" Target="../media/image37.wmf"/><Relationship Id="rId4" Type="http://schemas.openxmlformats.org/officeDocument/2006/relationships/image" Target="../media/image4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image" Target="../media/image63.emf"/><Relationship Id="rId4" Type="http://schemas.openxmlformats.org/officeDocument/2006/relationships/image" Target="../media/image6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image" Target="../media/image71.emf"/><Relationship Id="rId4" Type="http://schemas.openxmlformats.org/officeDocument/2006/relationships/image" Target="../media/image6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D516B-A434-4F4A-BB46-5DC770CA610D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67B08-C51D-0F4A-800A-F131097964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181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3704"/>
            <a:ext cx="5027414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http://raskar.info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5763" y="693738"/>
            <a:ext cx="6080125" cy="3421062"/>
          </a:xfrm>
          <a:ln/>
        </p:spPr>
      </p:sp>
      <p:sp>
        <p:nvSpPr>
          <p:cNvPr id="366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1AC3B6-5DD2-41EB-8BED-A450CC348FD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solidFill>
            <a:srgbClr val="FFFFFF"/>
          </a:solidFill>
          <a:ln/>
        </p:spPr>
      </p:sp>
      <p:sp>
        <p:nvSpPr>
          <p:cNvPr id="36761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Lucida Grande"/>
                <a:ea typeface="Lucida Grande"/>
                <a:cs typeface="Lucida Grande"/>
                <a:sym typeface="Lucida Grande"/>
              </a:rPr>
              <a:t>Augmented plenoptic function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Lucida Grande"/>
              <a:ea typeface="Lucida Grande"/>
              <a:cs typeface="Lucida Grande"/>
              <a:sym typeface="Lucida Grande"/>
            </a:endParaRP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Lucida Grande"/>
                <a:ea typeface="Lucida Grande"/>
                <a:cs typeface="Lucida Grande"/>
                <a:sym typeface="Lucida Grande"/>
              </a:rPr>
              <a:t>the motivation, to augment lf, model diffraction in light field formulation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365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A cross section through a single M. rhetenor scale. Light reflected off each level of the â€œChristmas tree structureâ€ gives the butterfly its iridescent color. Credit: Pete Vukusic, University of Exeter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2F5BD5-D826-4069-8196-4DBF6130E9FB}" type="slidenum">
              <a:rPr lang="en-US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371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We call our tool NETRA: near eye tool for refractive assessment</a:t>
            </a:r>
          </a:p>
          <a:p>
            <a:r>
              <a:rPr lang="en-US" smtClean="0"/>
              <a:t>such as nearsightedness/far/astigmatism</a:t>
            </a:r>
          </a:p>
          <a:p>
            <a:endParaRPr lang="en-US" smtClean="0"/>
          </a:p>
          <a:p>
            <a:r>
              <a:rPr lang="en-US" smtClean="0"/>
              <a:t>Basic idea is to create a unique interactive lightfield display near the eye and is possible due to the highresolution of modern LCDs.</a:t>
            </a:r>
          </a:p>
          <a:p>
            <a:endParaRPr lang="en-US" smtClean="0"/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306125-A791-43D8-80D1-F39641CF0C01}" type="slidenum">
              <a:rPr lang="en-US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9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82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3121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00150"/>
            <a:ext cx="42291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06EFF-01B7-40D8-AC64-FCF490E9F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181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FED22-F413-4547-988E-F065B2F0D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5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1419F-571A-489F-BAEF-A6D9DAFF6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783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C30E4-F021-4DC2-BB34-7BF4034F5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587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80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0F8F5-7141-4B32-BE3C-086B77A41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716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E73AA-7E85-499E-B3AC-5E62E1BCE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280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D11C9-9F41-4F0E-BB2E-FB0CC5928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221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28600"/>
            <a:ext cx="2152650" cy="4343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228600"/>
            <a:ext cx="6305550" cy="4343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CD5E-A666-4CC7-A0FF-811CF691C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554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110FD-B895-4022-842D-17F683BF7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751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1" y="228600"/>
            <a:ext cx="8610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6D51D-A4B0-4CF0-AD99-83C17C7FC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8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6745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6EE2D-C5B3-49F6-9706-D00E88791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244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1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1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BBD39-F51F-47CA-8F7E-485893CB1E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952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Arial Unicode MS" pitchFamily="34" charset="-128"/>
              </a:defRPr>
            </a:lvl1pPr>
          </a:lstStyle>
          <a:p>
            <a:pPr>
              <a:defRPr/>
            </a:pPr>
            <a:fld id="{98558CCA-5738-4FA9-A410-A36D5C5DDA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6438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CB7B9473-B55E-4765-8EDB-E8DDAFE1E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982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2159841F-DF12-482E-A85A-61E8F3490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407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A6EF6ADF-626E-442A-A265-DBCB5FCE4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867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4384FEE8-FEAB-46A9-A083-96D1B54EC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440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DAE76505-051D-4368-8B09-E99D7EB37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160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39F63CB8-F40F-4E44-831C-A5595FE1B7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220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BD9AAE54-E33B-421F-BFBA-2C6D41CEA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4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CE46547-B514-4A0B-85C4-3FCE26F18455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D2BB68FB-E998-439B-AC64-98F187B7BE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3464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0EE46035-3326-44DC-8658-317586C17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395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15FECCE4-5CB3-4805-B6E1-8AD4DCDE0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693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6CB8F197-02D9-4F9B-AEE6-F4513FE90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937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9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899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656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937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655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81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733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837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1E75A8F5-7EF7-4429-A66E-BA21E74466C9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7691766-00EE-414E-97C1-D16DEBCC10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8231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75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514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137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371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B0CCF72E-35BD-43FD-98C7-416CC51B7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137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98A47C9B-3A5F-4C21-BF13-F928A3090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813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3D1818B8-D210-4053-A453-CCC70AF4A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924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00150"/>
            <a:ext cx="42291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00150"/>
            <a:ext cx="42291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7DB839DA-754D-4FE7-9EDB-727C9D3DC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806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3B54A732-07DF-4F73-9DC2-749345904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410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519D9D3F-083A-4C1D-A1A0-61AB34C7D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50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EB4D3C5A-4C66-467C-BC88-0A0FEB251AA1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8D469786-E42F-43E6-924B-DBB74ACC43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81751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4EAE88B4-9E2A-4701-8AB1-651AF13B6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060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8916DDD7-6468-4E3C-9CC4-1CA41CF9E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4946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B5D41E82-864C-4A4B-BE7D-1045D34B7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2352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D572D5C4-B8B3-483F-900F-6B461AB54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282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28600"/>
            <a:ext cx="2152650" cy="4343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305550" cy="4343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C6397BD1-8B3B-48E3-BBAD-BAC2CD103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6310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200150"/>
            <a:ext cx="42291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483CA731-B5C4-4651-A042-1E5CAF067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9285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228600"/>
            <a:ext cx="8610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F4939E12-360B-42B4-AE17-F6A79F7F3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7976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00150"/>
            <a:ext cx="42291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FB48110B-5E9C-402C-A2D1-B3D91CE89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9675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7C70E02D-FD7E-407C-9481-CB4690AC1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1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79813141-4534-48D9-8B11-4335112FB41D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420106F1-DF4D-498D-8853-92DB7075C9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50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336F934E-C5FD-4A30-9CEC-C4A6305DF1B1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61A15A60-BCFE-4D02-9C52-FD4FC30200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09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02032510-4795-4670-83EC-F1BFB20A51CD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FAAF1A55-E2EF-41A9-BAB4-9F2ACC71AD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428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E7E14E2-53C9-4C71-8701-CF1F7DD361E1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5C32F19-3195-4FB8-B592-77EE3756D8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943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8C82D239-2463-49D3-B4F6-E11A4B817E59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F426FE3C-A36C-41B0-8ED6-A0833DFD86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953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06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7B195CE-5CA7-4E80-8F51-5CE48B9B13CA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5B45C903-F640-4602-9FBC-789522319C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386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F63E04A-1CA3-42BF-B53B-4BF9446F2F53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23290114-5A2D-491C-B293-A5BB560F7C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941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19D15F5-4B4C-4D4A-9121-19C0B9B8ED9C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D4B7B2BD-58C4-43F7-90B1-618C6D7935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193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94863-995C-4EC5-A990-6AF2BAE12C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205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39352-9215-4ABC-88BC-39612E5F70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510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BB9CB-A6BC-4EDF-8F04-6ED5E589A4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6254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00150"/>
            <a:ext cx="42291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0063D-0928-4A2D-AB16-966E79396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77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AE051-E40D-4BE3-AAA6-761F2CB30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56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3632F-8176-4355-8684-AA4F141A9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79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77777-C0E6-4421-A2A6-4ECF53ABD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0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262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80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6906A-A51B-41A4-A777-AF6396D74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47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5A3DD-A48E-479D-88CF-D4F371DB7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69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BA1AE-F3A1-461C-BC49-1EFCC445C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86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28600"/>
            <a:ext cx="2152650" cy="4343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228600"/>
            <a:ext cx="6305550" cy="4343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94BC9-CD84-40BD-8C80-D229AF6C3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88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93D4C-DFF8-4B23-A37B-0AAB903DE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89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1" y="228600"/>
            <a:ext cx="8610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322D5-9A3D-47DA-8BA6-499821341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02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684C3-ACC0-4EFE-91BA-50662C10FF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040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1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1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AD913-6420-43DD-AE82-6058D6E98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120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36582"/>
      </p:ext>
    </p:extLst>
  </p:cSld>
  <p:clrMapOvr>
    <a:masterClrMapping/>
  </p:clrMapOvr>
  <p:transition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85672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8425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10365"/>
      </p:ext>
    </p:extLst>
  </p:cSld>
  <p:clrMapOvr>
    <a:masterClrMapping/>
  </p:clrMapOvr>
  <p:transition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58657"/>
      </p:ext>
    </p:extLst>
  </p:cSld>
  <p:clrMapOvr>
    <a:masterClrMapping/>
  </p:clrMapOvr>
  <p:transition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421008"/>
      </p:ext>
    </p:extLst>
  </p:cSld>
  <p:clrMapOvr>
    <a:masterClrMapping/>
  </p:clrMapOvr>
  <p:transition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12266"/>
      </p:ext>
    </p:extLst>
  </p:cSld>
  <p:clrMapOvr>
    <a:masterClrMapping/>
  </p:clrMapOvr>
  <p:transition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713838"/>
      </p:ext>
    </p:extLst>
  </p:cSld>
  <p:clrMapOvr>
    <a:masterClrMapping/>
  </p:clrMapOvr>
  <p:transition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54301"/>
      </p:ext>
    </p:extLst>
  </p:cSld>
  <p:clrMapOvr>
    <a:masterClrMapping/>
  </p:clrMapOvr>
  <p:transition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1168"/>
      </p:ext>
    </p:extLst>
  </p:cSld>
  <p:clrMapOvr>
    <a:masterClrMapping/>
  </p:clrMapOvr>
  <p:transition advClick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96741"/>
      </p:ext>
    </p:extLst>
  </p:cSld>
  <p:clrMapOvr>
    <a:masterClrMapping/>
  </p:clrMapOvr>
  <p:transition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8710"/>
      </p:ext>
    </p:extLst>
  </p:cSld>
  <p:clrMapOvr>
    <a:masterClrMapping/>
  </p:clrMapOvr>
  <p:transition advClick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94863-995C-4EC5-A990-6AF2BAE12C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238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9452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39352-9215-4ABC-88BC-39612E5F70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29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BB9CB-A6BC-4EDF-8F04-6ED5E589A4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1879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00150"/>
            <a:ext cx="42291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0063D-0928-4A2D-AB16-966E79396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316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AE051-E40D-4BE3-AAA6-761F2CB30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385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3632F-8176-4355-8684-AA4F141A9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047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77777-C0E6-4421-A2A6-4ECF53ABD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03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6906A-A51B-41A4-A777-AF6396D74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83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5A3DD-A48E-479D-88CF-D4F371DB7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887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BA1AE-F3A1-461C-BC49-1EFCC445C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944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28600"/>
            <a:ext cx="2152650" cy="4343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228600"/>
            <a:ext cx="6305550" cy="4343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94BC9-CD84-40BD-8C80-D229AF6C3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7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8580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93D4C-DFF8-4B23-A37B-0AAB903DE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135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1" y="228600"/>
            <a:ext cx="8610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322D5-9A3D-47DA-8BA6-499821341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560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684C3-ACC0-4EFE-91BA-50662C10FF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059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1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1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AD913-6420-43DD-AE82-6058D6E98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800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CE46547-B514-4A0B-85C4-3FCE26F18455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D2BB68FB-E998-439B-AC64-98F187B7BE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4002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1E75A8F5-7EF7-4429-A66E-BA21E74466C9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7691766-00EE-414E-97C1-D16DEBCC10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6125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EB4D3C5A-4C66-467C-BC88-0A0FEB251AA1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8D469786-E42F-43E6-924B-DBB74ACC43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688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79813141-4534-48D9-8B11-4335112FB41D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420106F1-DF4D-498D-8853-92DB7075C9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782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336F934E-C5FD-4A30-9CEC-C4A6305DF1B1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61A15A60-BCFE-4D02-9C52-FD4FC30200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7952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02032510-4795-4670-83EC-F1BFB20A51CD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FAAF1A55-E2EF-41A9-BAB4-9F2ACC71AD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778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860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E7E14E2-53C9-4C71-8701-CF1F7DD361E1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5C32F19-3195-4FB8-B592-77EE3756D8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681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8C82D239-2463-49D3-B4F6-E11A4B817E59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F426FE3C-A36C-41B0-8ED6-A0833DFD86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9828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7B195CE-5CA7-4E80-8F51-5CE48B9B13CA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5B45C903-F640-4602-9FBC-789522319C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8500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F63E04A-1CA3-42BF-B53B-4BF9446F2F53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23290114-5A2D-491C-B293-A5BB560F7C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3149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19D15F5-4B4C-4D4A-9121-19C0B9B8ED9C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D4B7B2BD-58C4-43F7-90B1-618C6D7935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5095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EE9F6F5A-BC30-471E-B5D6-12BD716C86F7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4F6FE52C-042E-4930-AC00-5619BC6395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964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72C358C7-D631-456A-9B19-605D0A207CC9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02A1BC43-2060-4CC3-BD14-F31762D016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0095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1F0EFB89-1F34-46F0-88F7-5A8D009F1923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67976F31-DBFC-45EE-9A7B-C4BEB48AF5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2279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4099A931-C27A-49D5-8A55-16160BF2DAD5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0EB95E6-D2B0-4EFF-BF8A-455353B925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0701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7B403B08-202B-4E51-AE41-6BD1DE2B3213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F0BA91F5-DE8A-4EDA-9D67-EE089CAC58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67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1225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30FDD8B6-6295-4245-A4B3-AA18064267D6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096CC302-1E9D-45C3-9DE5-EED23071F9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6322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4DF5A4FE-3C9B-4996-B3C6-F83D40B9D3E3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5CA1BC63-05FE-4FF1-82C8-8D3D8A61D9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743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3670A49-6F8D-4346-B5E5-B23782DF1C8D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74014595-195B-45C9-B307-B62010A44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7092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9F268B46-DF6B-4F35-8F8A-98824B7E4DE2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4CCA431-D4C0-457F-9ED6-A9BAA28E51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9039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BE4E1A4-390F-41C7-9B71-54CF1A98E676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F6A5071E-2E96-43D2-9D13-5595849146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3190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087D9C3D-5FFE-40F4-997C-4DEE888407A9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914C816-9DBA-4DB6-BE91-22E076080B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6551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9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2264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421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972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52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2865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1602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374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920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777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168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741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494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42A8D-FEED-427E-816A-7C4BEAD81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342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41DC6-A044-4E7A-8391-F945D421F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079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AF1C8-4E82-4EEF-8A05-364FB2DB4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7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4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9B9B9B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2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pitchFamily="-107" charset="0"/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itchFamily="-107" charset="0"/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charset="0"/>
                <a:ea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0E4F9A-BC5D-4D37-92C5-BE8317C8A9C7}" type="slidenum">
              <a:rPr lang="en-US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28679" name="Picture 2" descr="background-foote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2"/>
            <a:ext cx="4191000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 userDrawn="1"/>
        </p:nvSpPr>
        <p:spPr bwMode="auto">
          <a:xfrm>
            <a:off x="0" y="-32147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7F7F7F"/>
                </a:solidFill>
                <a:latin typeface="Arial" charset="0"/>
                <a:ea typeface="ＭＳ Ｐゴシック" charset="-128"/>
              </a:rPr>
              <a:t>MIT media lab     camera culture</a:t>
            </a:r>
            <a:endParaRPr lang="en-US" sz="1700" dirty="0">
              <a:solidFill>
                <a:srgbClr val="7F7F7F"/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28681" name="Straight Connector 9"/>
          <p:cNvCxnSpPr>
            <a:cxnSpLocks noChangeShapeType="1"/>
          </p:cNvCxnSpPr>
          <p:nvPr userDrawn="1"/>
        </p:nvCxnSpPr>
        <p:spPr bwMode="auto">
          <a:xfrm rot="5400000">
            <a:off x="1616873" y="115895"/>
            <a:ext cx="2000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682" name="Picture 9" descr="inf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6" y="11907"/>
            <a:ext cx="923925" cy="33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0" descr="ufrgs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15" y="30958"/>
            <a:ext cx="696913" cy="29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7391400" y="-32145"/>
            <a:ext cx="1905000" cy="3750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 userDrawn="1"/>
        </p:nvSpPr>
        <p:spPr bwMode="auto">
          <a:xfrm>
            <a:off x="7494588" y="-32147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7F7F7F"/>
                </a:solidFill>
                <a:latin typeface="Arial" charset="0"/>
                <a:ea typeface="ＭＳ Ｐゴシック" charset="-128"/>
              </a:rPr>
              <a:t>EyeNetra.com</a:t>
            </a:r>
            <a:endParaRPr lang="en-US" sz="1700" dirty="0">
              <a:solidFill>
                <a:srgbClr val="7F7F7F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198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9B9B9B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1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00150"/>
            <a:ext cx="86106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8357" name="Rectangle 10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DDDDDD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28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DDDDDD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0CC0918-77B9-4C43-AA1B-FDD2C08A5F1E}" type="slidenum">
              <a:rPr lang="en-US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40965" name="Rectangle 103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78826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•"/>
        <a:defRPr sz="3100">
          <a:solidFill>
            <a:schemeClr val="hlink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600">
          <a:solidFill>
            <a:schemeClr val="hlink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2100">
          <a:solidFill>
            <a:schemeClr val="hlink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–"/>
        <a:defRPr sz="2000">
          <a:solidFill>
            <a:schemeClr val="hlink"/>
          </a:solidFill>
          <a:latin typeface="Arial" charset="0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6B1750B-8596-4C20-8FDB-7E6DFCFB48DF}" type="datetime1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89C87EB-0FC5-4287-B3FC-8D83C36F8499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25607" name="Picture 1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" y="2396"/>
            <a:ext cx="9140825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15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AutoShape 1026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oundRect">
            <a:avLst>
              <a:gd name="adj" fmla="val 519"/>
            </a:avLst>
          </a:prstGeom>
          <a:solidFill>
            <a:srgbClr val="29354D"/>
          </a:solidFill>
          <a:ln w="9525">
            <a:noFill/>
            <a:round/>
            <a:headEnd/>
            <a:tailEnd/>
          </a:ln>
        </p:spPr>
        <p:txBody>
          <a:bodyPr wrap="none" lIns="91430" tIns="45715" rIns="91430" bIns="45715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DDDDDD"/>
              </a:solidFill>
              <a:latin typeface="Arial Unicode MS" pitchFamily="34" charset="-128"/>
              <a:ea typeface="ＭＳ Ｐゴシック" pitchFamily="34" charset="-128"/>
            </a:endParaRPr>
          </a:p>
        </p:txBody>
      </p:sp>
      <p:sp>
        <p:nvSpPr>
          <p:cNvPr id="228355" name="Text Box 1027"/>
          <p:cNvSpPr txBox="1">
            <a:spLocks noChangeArrowheads="1"/>
          </p:cNvSpPr>
          <p:nvPr userDrawn="1"/>
        </p:nvSpPr>
        <p:spPr bwMode="auto">
          <a:xfrm>
            <a:off x="304800" y="22628"/>
            <a:ext cx="53340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CDDFF7"/>
                </a:solidFill>
                <a:ea typeface="ＭＳ Ｐゴシック" pitchFamily="34" charset="-128"/>
              </a:rPr>
              <a:t>Mitsubishi Electric Research Laboratories</a:t>
            </a:r>
            <a:endParaRPr lang="en-US" sz="1000" b="1" dirty="0">
              <a:solidFill>
                <a:srgbClr val="CDDFF7"/>
              </a:solidFill>
              <a:ea typeface="ＭＳ Ｐゴシック" pitchFamily="34" charset="-128"/>
            </a:endParaRPr>
          </a:p>
        </p:txBody>
      </p:sp>
      <p:sp>
        <p:nvSpPr>
          <p:cNvPr id="20484" name="Rectangle 10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00150"/>
            <a:ext cx="86106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8357" name="Rectangle 10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DDDDDD"/>
                </a:solidFill>
                <a:latin typeface="Arial" charset="0"/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28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DDDDDD"/>
                </a:solidFill>
                <a:latin typeface="Times New Roman" pitchFamily="18" charset="0"/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ACC3AC-A5D8-48F0-89C9-0BF7B8EEC5C6}" type="slidenum">
              <a:rPr lang="en-US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28360" name="Rectangle 103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8367" name="Text Box 1039"/>
          <p:cNvSpPr txBox="1">
            <a:spLocks noChangeArrowheads="1"/>
          </p:cNvSpPr>
          <p:nvPr userDrawn="1"/>
        </p:nvSpPr>
        <p:spPr bwMode="auto">
          <a:xfrm>
            <a:off x="4495800" y="22628"/>
            <a:ext cx="53340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EAEAEA"/>
                </a:solidFill>
                <a:ea typeface="ＭＳ Ｐゴシック" pitchFamily="34" charset="-128"/>
              </a:rPr>
              <a:t>Special Effects in the Real World</a:t>
            </a:r>
            <a:endParaRPr lang="en-US" sz="1000" b="1" dirty="0">
              <a:solidFill>
                <a:srgbClr val="EAEAEA"/>
              </a:solidFill>
              <a:ea typeface="ＭＳ Ｐゴシック" pitchFamily="34" charset="-128"/>
            </a:endParaRPr>
          </a:p>
        </p:txBody>
      </p:sp>
      <p:sp>
        <p:nvSpPr>
          <p:cNvPr id="228368" name="Text Box 1040"/>
          <p:cNvSpPr txBox="1">
            <a:spLocks noChangeArrowheads="1"/>
          </p:cNvSpPr>
          <p:nvPr userDrawn="1"/>
        </p:nvSpPr>
        <p:spPr bwMode="auto">
          <a:xfrm>
            <a:off x="7924800" y="22628"/>
            <a:ext cx="14478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CDDFF7"/>
                </a:solidFill>
                <a:ea typeface="ＭＳ Ｐゴシック" pitchFamily="34" charset="-128"/>
              </a:rPr>
              <a:t>Raskar</a:t>
            </a:r>
            <a:r>
              <a:rPr lang="en-US" sz="1200" b="1" dirty="0">
                <a:solidFill>
                  <a:srgbClr val="CDDFF7"/>
                </a:solidFill>
                <a:ea typeface="ＭＳ Ｐゴシック" pitchFamily="34" charset="-128"/>
              </a:rPr>
              <a:t> 2006</a:t>
            </a:r>
            <a:endParaRPr lang="en-US" sz="1000" b="1" dirty="0">
              <a:solidFill>
                <a:srgbClr val="CDDFF7"/>
              </a:solidFill>
              <a:ea typeface="ＭＳ Ｐゴシック" pitchFamily="34" charset="-128"/>
            </a:endParaRPr>
          </a:p>
        </p:txBody>
      </p:sp>
      <p:grpSp>
        <p:nvGrpSpPr>
          <p:cNvPr id="20490" name="Group 1041"/>
          <p:cNvGrpSpPr>
            <a:grpSpLocks/>
          </p:cNvGrpSpPr>
          <p:nvPr userDrawn="1"/>
        </p:nvGrpSpPr>
        <p:grpSpPr bwMode="auto">
          <a:xfrm>
            <a:off x="0" y="2"/>
            <a:ext cx="381000" cy="238125"/>
            <a:chOff x="162" y="3161"/>
            <a:chExt cx="1085" cy="908"/>
          </a:xfrm>
        </p:grpSpPr>
        <p:grpSp>
          <p:nvGrpSpPr>
            <p:cNvPr id="20491" name="Group 1042"/>
            <p:cNvGrpSpPr>
              <a:grpSpLocks/>
            </p:cNvGrpSpPr>
            <p:nvPr/>
          </p:nvGrpSpPr>
          <p:grpSpPr bwMode="auto">
            <a:xfrm>
              <a:off x="535" y="3161"/>
              <a:ext cx="337" cy="579"/>
              <a:chOff x="4704" y="1440"/>
              <a:chExt cx="672" cy="1157"/>
            </a:xfrm>
          </p:grpSpPr>
          <p:sp>
            <p:nvSpPr>
              <p:cNvPr id="228371" name="AutoShape 1043"/>
              <p:cNvSpPr>
                <a:spLocks noChangeArrowheads="1"/>
              </p:cNvSpPr>
              <p:nvPr/>
            </p:nvSpPr>
            <p:spPr bwMode="auto">
              <a:xfrm>
                <a:off x="4708" y="1440"/>
                <a:ext cx="667" cy="581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2" name="AutoShape 1044"/>
              <p:cNvSpPr>
                <a:spLocks noChangeArrowheads="1"/>
              </p:cNvSpPr>
              <p:nvPr/>
            </p:nvSpPr>
            <p:spPr bwMode="auto">
              <a:xfrm flipV="1">
                <a:off x="4708" y="2021"/>
                <a:ext cx="667" cy="962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  <p:grpSp>
          <p:nvGrpSpPr>
            <p:cNvPr id="20492" name="Group 1045"/>
            <p:cNvGrpSpPr>
              <a:grpSpLocks/>
            </p:cNvGrpSpPr>
            <p:nvPr/>
          </p:nvGrpSpPr>
          <p:grpSpPr bwMode="auto">
            <a:xfrm rot="-7200000">
              <a:off x="284" y="3611"/>
              <a:ext cx="336" cy="580"/>
              <a:chOff x="4704" y="1440"/>
              <a:chExt cx="672" cy="1157"/>
            </a:xfrm>
          </p:grpSpPr>
          <p:sp>
            <p:nvSpPr>
              <p:cNvPr id="228374" name="AutoShape 1046"/>
              <p:cNvSpPr>
                <a:spLocks noChangeArrowheads="1"/>
              </p:cNvSpPr>
              <p:nvPr/>
            </p:nvSpPr>
            <p:spPr bwMode="auto">
              <a:xfrm>
                <a:off x="4743" y="1428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5" name="AutoShape 1047"/>
              <p:cNvSpPr>
                <a:spLocks noChangeArrowheads="1"/>
              </p:cNvSpPr>
              <p:nvPr/>
            </p:nvSpPr>
            <p:spPr bwMode="auto">
              <a:xfrm flipV="1">
                <a:off x="4716" y="2016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  <p:grpSp>
          <p:nvGrpSpPr>
            <p:cNvPr id="20493" name="Group 1048"/>
            <p:cNvGrpSpPr>
              <a:grpSpLocks/>
            </p:cNvGrpSpPr>
            <p:nvPr/>
          </p:nvGrpSpPr>
          <p:grpSpPr bwMode="auto">
            <a:xfrm rot="7200000" flipH="1">
              <a:off x="789" y="3611"/>
              <a:ext cx="336" cy="580"/>
              <a:chOff x="4704" y="1440"/>
              <a:chExt cx="672" cy="1157"/>
            </a:xfrm>
          </p:grpSpPr>
          <p:sp>
            <p:nvSpPr>
              <p:cNvPr id="228377" name="AutoShape 1049"/>
              <p:cNvSpPr>
                <a:spLocks noChangeArrowheads="1"/>
              </p:cNvSpPr>
              <p:nvPr/>
            </p:nvSpPr>
            <p:spPr bwMode="auto">
              <a:xfrm>
                <a:off x="4702" y="1507"/>
                <a:ext cx="672" cy="559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8" name="AutoShape 1050"/>
              <p:cNvSpPr>
                <a:spLocks noChangeArrowheads="1"/>
              </p:cNvSpPr>
              <p:nvPr/>
            </p:nvSpPr>
            <p:spPr bwMode="auto">
              <a:xfrm flipV="1">
                <a:off x="4703" y="2020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41343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5pPr>
      <a:lvl6pPr marL="457153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6pPr>
      <a:lvl7pPr marL="914305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7pPr>
      <a:lvl8pPr marL="1371458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8pPr>
      <a:lvl9pPr marL="1828610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•"/>
        <a:defRPr sz="3100">
          <a:solidFill>
            <a:schemeClr val="hlink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600">
          <a:solidFill>
            <a:schemeClr val="hlink"/>
          </a:solidFill>
          <a:latin typeface="+mn-lt"/>
        </a:defRPr>
      </a:lvl2pPr>
      <a:lvl3pPr marL="10842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2100">
          <a:solidFill>
            <a:schemeClr val="hlink"/>
          </a:solidFill>
          <a:latin typeface="+mn-lt"/>
        </a:defRPr>
      </a:lvl3pPr>
      <a:lvl4pPr marL="14271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–"/>
        <a:defRPr sz="2000">
          <a:solidFill>
            <a:schemeClr val="hlink"/>
          </a:solidFill>
          <a:latin typeface="Arial" charset="0"/>
        </a:defRPr>
      </a:lvl4pPr>
      <a:lvl5pPr marL="17700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5pPr>
      <a:lvl6pPr marL="2228619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6pPr>
      <a:lvl7pPr marL="2685772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7pPr>
      <a:lvl8pPr marL="3142924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8pPr>
      <a:lvl9pPr marL="3600077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4743450"/>
            <a:ext cx="777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307CB5"/>
                </a:solidFill>
                <a:latin typeface="Arial" charset="0"/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61929" y="132161"/>
            <a:ext cx="32146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 err="1">
                <a:solidFill>
                  <a:srgbClr val="FFFFFF"/>
                </a:solidFill>
                <a:latin typeface="Helvetica" pitchFamily="34" charset="0"/>
              </a:rPr>
              <a:t>Raskar</a:t>
            </a:r>
            <a:r>
              <a:rPr lang="en-US" sz="1000" b="1" dirty="0">
                <a:solidFill>
                  <a:srgbClr val="FFFFFF"/>
                </a:solidFill>
                <a:latin typeface="Helvetica" pitchFamily="34" charset="0"/>
              </a:rPr>
              <a:t>, Camera Culture, MIT Media Lab</a:t>
            </a:r>
            <a:endParaRPr lang="en-US" sz="1200" dirty="0">
              <a:solidFill>
                <a:srgbClr val="FFFFFF"/>
              </a:solidFill>
              <a:latin typeface="Helvetica" pitchFamily="34" charset="0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285767"/>
            <a:ext cx="2741613" cy="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07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advClick="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AutoShape 1026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oundRect">
            <a:avLst>
              <a:gd name="adj" fmla="val 519"/>
            </a:avLst>
          </a:prstGeom>
          <a:solidFill>
            <a:srgbClr val="29354D"/>
          </a:solidFill>
          <a:ln w="9525">
            <a:noFill/>
            <a:round/>
            <a:headEnd/>
            <a:tailEnd/>
          </a:ln>
        </p:spPr>
        <p:txBody>
          <a:bodyPr wrap="none" lIns="91430" tIns="45715" rIns="91430" bIns="45715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DDDDDD"/>
              </a:solidFill>
              <a:latin typeface="Arial Unicode MS" pitchFamily="34" charset="-128"/>
              <a:ea typeface="ＭＳ Ｐゴシック" pitchFamily="34" charset="-128"/>
            </a:endParaRPr>
          </a:p>
        </p:txBody>
      </p:sp>
      <p:sp>
        <p:nvSpPr>
          <p:cNvPr id="228355" name="Text Box 1027"/>
          <p:cNvSpPr txBox="1">
            <a:spLocks noChangeArrowheads="1"/>
          </p:cNvSpPr>
          <p:nvPr userDrawn="1"/>
        </p:nvSpPr>
        <p:spPr bwMode="auto">
          <a:xfrm>
            <a:off x="304800" y="22628"/>
            <a:ext cx="53340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CDDFF7"/>
                </a:solidFill>
                <a:ea typeface="ＭＳ Ｐゴシック" pitchFamily="34" charset="-128"/>
              </a:rPr>
              <a:t>Mitsubishi Electric Research Laboratories</a:t>
            </a:r>
            <a:endParaRPr lang="en-US" sz="1000" b="1" dirty="0">
              <a:solidFill>
                <a:srgbClr val="CDDFF7"/>
              </a:solidFill>
              <a:ea typeface="ＭＳ Ｐゴシック" pitchFamily="34" charset="-128"/>
            </a:endParaRPr>
          </a:p>
        </p:txBody>
      </p:sp>
      <p:sp>
        <p:nvSpPr>
          <p:cNvPr id="20484" name="Rectangle 10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00150"/>
            <a:ext cx="86106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8357" name="Rectangle 10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DDDDDD"/>
                </a:solidFill>
                <a:latin typeface="Arial" charset="0"/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28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DDDDDD"/>
                </a:solidFill>
                <a:latin typeface="Times New Roman" pitchFamily="18" charset="0"/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ACC3AC-A5D8-48F0-89C9-0BF7B8EEC5C6}" type="slidenum">
              <a:rPr lang="en-US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28360" name="Rectangle 103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8367" name="Text Box 1039"/>
          <p:cNvSpPr txBox="1">
            <a:spLocks noChangeArrowheads="1"/>
          </p:cNvSpPr>
          <p:nvPr userDrawn="1"/>
        </p:nvSpPr>
        <p:spPr bwMode="auto">
          <a:xfrm>
            <a:off x="4495800" y="22628"/>
            <a:ext cx="53340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EAEAEA"/>
                </a:solidFill>
                <a:ea typeface="ＭＳ Ｐゴシック" pitchFamily="34" charset="-128"/>
              </a:rPr>
              <a:t>Special Effects in the Real World</a:t>
            </a:r>
            <a:endParaRPr lang="en-US" sz="1000" b="1" dirty="0">
              <a:solidFill>
                <a:srgbClr val="EAEAEA"/>
              </a:solidFill>
              <a:ea typeface="ＭＳ Ｐゴシック" pitchFamily="34" charset="-128"/>
            </a:endParaRPr>
          </a:p>
        </p:txBody>
      </p:sp>
      <p:sp>
        <p:nvSpPr>
          <p:cNvPr id="228368" name="Text Box 1040"/>
          <p:cNvSpPr txBox="1">
            <a:spLocks noChangeArrowheads="1"/>
          </p:cNvSpPr>
          <p:nvPr userDrawn="1"/>
        </p:nvSpPr>
        <p:spPr bwMode="auto">
          <a:xfrm>
            <a:off x="7924800" y="22628"/>
            <a:ext cx="14478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CDDFF7"/>
                </a:solidFill>
                <a:ea typeface="ＭＳ Ｐゴシック" pitchFamily="34" charset="-128"/>
              </a:rPr>
              <a:t>Raskar</a:t>
            </a:r>
            <a:r>
              <a:rPr lang="en-US" sz="1200" b="1" dirty="0">
                <a:solidFill>
                  <a:srgbClr val="CDDFF7"/>
                </a:solidFill>
                <a:ea typeface="ＭＳ Ｐゴシック" pitchFamily="34" charset="-128"/>
              </a:rPr>
              <a:t> 2006</a:t>
            </a:r>
            <a:endParaRPr lang="en-US" sz="1000" b="1" dirty="0">
              <a:solidFill>
                <a:srgbClr val="CDDFF7"/>
              </a:solidFill>
              <a:ea typeface="ＭＳ Ｐゴシック" pitchFamily="34" charset="-128"/>
            </a:endParaRPr>
          </a:p>
        </p:txBody>
      </p:sp>
      <p:grpSp>
        <p:nvGrpSpPr>
          <p:cNvPr id="20490" name="Group 1041"/>
          <p:cNvGrpSpPr>
            <a:grpSpLocks/>
          </p:cNvGrpSpPr>
          <p:nvPr userDrawn="1"/>
        </p:nvGrpSpPr>
        <p:grpSpPr bwMode="auto">
          <a:xfrm>
            <a:off x="0" y="2"/>
            <a:ext cx="381000" cy="238125"/>
            <a:chOff x="162" y="3161"/>
            <a:chExt cx="1085" cy="908"/>
          </a:xfrm>
        </p:grpSpPr>
        <p:grpSp>
          <p:nvGrpSpPr>
            <p:cNvPr id="20491" name="Group 1042"/>
            <p:cNvGrpSpPr>
              <a:grpSpLocks/>
            </p:cNvGrpSpPr>
            <p:nvPr/>
          </p:nvGrpSpPr>
          <p:grpSpPr bwMode="auto">
            <a:xfrm>
              <a:off x="535" y="3161"/>
              <a:ext cx="337" cy="579"/>
              <a:chOff x="4704" y="1440"/>
              <a:chExt cx="672" cy="1157"/>
            </a:xfrm>
          </p:grpSpPr>
          <p:sp>
            <p:nvSpPr>
              <p:cNvPr id="228371" name="AutoShape 1043"/>
              <p:cNvSpPr>
                <a:spLocks noChangeArrowheads="1"/>
              </p:cNvSpPr>
              <p:nvPr/>
            </p:nvSpPr>
            <p:spPr bwMode="auto">
              <a:xfrm>
                <a:off x="4708" y="1440"/>
                <a:ext cx="667" cy="581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2" name="AutoShape 1044"/>
              <p:cNvSpPr>
                <a:spLocks noChangeArrowheads="1"/>
              </p:cNvSpPr>
              <p:nvPr/>
            </p:nvSpPr>
            <p:spPr bwMode="auto">
              <a:xfrm flipV="1">
                <a:off x="4708" y="2021"/>
                <a:ext cx="667" cy="962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  <p:grpSp>
          <p:nvGrpSpPr>
            <p:cNvPr id="20492" name="Group 1045"/>
            <p:cNvGrpSpPr>
              <a:grpSpLocks/>
            </p:cNvGrpSpPr>
            <p:nvPr/>
          </p:nvGrpSpPr>
          <p:grpSpPr bwMode="auto">
            <a:xfrm rot="-7200000">
              <a:off x="284" y="3611"/>
              <a:ext cx="336" cy="580"/>
              <a:chOff x="4704" y="1440"/>
              <a:chExt cx="672" cy="1157"/>
            </a:xfrm>
          </p:grpSpPr>
          <p:sp>
            <p:nvSpPr>
              <p:cNvPr id="228374" name="AutoShape 1046"/>
              <p:cNvSpPr>
                <a:spLocks noChangeArrowheads="1"/>
              </p:cNvSpPr>
              <p:nvPr/>
            </p:nvSpPr>
            <p:spPr bwMode="auto">
              <a:xfrm>
                <a:off x="4743" y="1428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5" name="AutoShape 1047"/>
              <p:cNvSpPr>
                <a:spLocks noChangeArrowheads="1"/>
              </p:cNvSpPr>
              <p:nvPr/>
            </p:nvSpPr>
            <p:spPr bwMode="auto">
              <a:xfrm flipV="1">
                <a:off x="4716" y="2016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  <p:grpSp>
          <p:nvGrpSpPr>
            <p:cNvPr id="20493" name="Group 1048"/>
            <p:cNvGrpSpPr>
              <a:grpSpLocks/>
            </p:cNvGrpSpPr>
            <p:nvPr/>
          </p:nvGrpSpPr>
          <p:grpSpPr bwMode="auto">
            <a:xfrm rot="7200000" flipH="1">
              <a:off x="789" y="3611"/>
              <a:ext cx="336" cy="580"/>
              <a:chOff x="4704" y="1440"/>
              <a:chExt cx="672" cy="1157"/>
            </a:xfrm>
          </p:grpSpPr>
          <p:sp>
            <p:nvSpPr>
              <p:cNvPr id="228377" name="AutoShape 1049"/>
              <p:cNvSpPr>
                <a:spLocks noChangeArrowheads="1"/>
              </p:cNvSpPr>
              <p:nvPr/>
            </p:nvSpPr>
            <p:spPr bwMode="auto">
              <a:xfrm>
                <a:off x="4702" y="1507"/>
                <a:ext cx="672" cy="559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8" name="AutoShape 1050"/>
              <p:cNvSpPr>
                <a:spLocks noChangeArrowheads="1"/>
              </p:cNvSpPr>
              <p:nvPr/>
            </p:nvSpPr>
            <p:spPr bwMode="auto">
              <a:xfrm flipV="1">
                <a:off x="4703" y="2020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98207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5pPr>
      <a:lvl6pPr marL="457153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6pPr>
      <a:lvl7pPr marL="914305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7pPr>
      <a:lvl8pPr marL="1371458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8pPr>
      <a:lvl9pPr marL="1828610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•"/>
        <a:defRPr sz="3100">
          <a:solidFill>
            <a:schemeClr val="hlink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600">
          <a:solidFill>
            <a:schemeClr val="hlink"/>
          </a:solidFill>
          <a:latin typeface="+mn-lt"/>
        </a:defRPr>
      </a:lvl2pPr>
      <a:lvl3pPr marL="10842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2100">
          <a:solidFill>
            <a:schemeClr val="hlink"/>
          </a:solidFill>
          <a:latin typeface="+mn-lt"/>
        </a:defRPr>
      </a:lvl3pPr>
      <a:lvl4pPr marL="14271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–"/>
        <a:defRPr sz="2000">
          <a:solidFill>
            <a:schemeClr val="hlink"/>
          </a:solidFill>
          <a:latin typeface="Arial" charset="0"/>
        </a:defRPr>
      </a:lvl4pPr>
      <a:lvl5pPr marL="17700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5pPr>
      <a:lvl6pPr marL="2228619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6pPr>
      <a:lvl7pPr marL="2685772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7pPr>
      <a:lvl8pPr marL="3142924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8pPr>
      <a:lvl9pPr marL="3600077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6B1750B-8596-4C20-8FDB-7E6DFCFB48DF}" type="datetime1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89C87EB-0FC5-4287-B3FC-8D83C36F8499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25607" name="Picture 1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" y="2395"/>
            <a:ext cx="9140825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71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E6645A6-3084-44FF-B6B2-EF41B2970877}" type="datetime1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A99EF78-8840-4A8A-9D2D-FB0BC3F560C9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26631" name="Picture 1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" y="2396"/>
            <a:ext cx="9140825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44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9B9B9B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2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AutoShape 1026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oundRect">
            <a:avLst>
              <a:gd name="adj" fmla="val 519"/>
            </a:avLst>
          </a:prstGeom>
          <a:solidFill>
            <a:srgbClr val="29354D"/>
          </a:solidFill>
          <a:ln w="9525">
            <a:noFill/>
            <a:round/>
            <a:headEnd/>
            <a:tailEnd/>
          </a:ln>
        </p:spPr>
        <p:txBody>
          <a:bodyPr wrap="none" lIns="91430" tIns="45715" rIns="91430" bIns="45715" anchor="ctr"/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DDDDDD"/>
              </a:solidFill>
              <a:latin typeface="Arial Unicode MS" pitchFamily="34" charset="-128"/>
              <a:ea typeface="ＭＳ Ｐゴシック" pitchFamily="34" charset="-128"/>
            </a:endParaRPr>
          </a:p>
        </p:txBody>
      </p:sp>
      <p:sp>
        <p:nvSpPr>
          <p:cNvPr id="228355" name="Text Box 1027"/>
          <p:cNvSpPr txBox="1">
            <a:spLocks noChangeArrowheads="1"/>
          </p:cNvSpPr>
          <p:nvPr userDrawn="1"/>
        </p:nvSpPr>
        <p:spPr bwMode="auto">
          <a:xfrm>
            <a:off x="304800" y="22628"/>
            <a:ext cx="53340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118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CDDFF7"/>
                </a:solidFill>
                <a:ea typeface="ＭＳ Ｐゴシック" pitchFamily="34" charset="-128"/>
              </a:rPr>
              <a:t>Mitsubishi Electric Research Laboratories</a:t>
            </a:r>
            <a:endParaRPr lang="en-US" sz="1000" b="1" dirty="0">
              <a:solidFill>
                <a:srgbClr val="CDDFF7"/>
              </a:solidFill>
              <a:ea typeface="ＭＳ Ｐゴシック" pitchFamily="34" charset="-128"/>
            </a:endParaRPr>
          </a:p>
        </p:txBody>
      </p:sp>
      <p:sp>
        <p:nvSpPr>
          <p:cNvPr id="23556" name="Rectangle 10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00150"/>
            <a:ext cx="86106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8357" name="Rectangle 10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DDDDDD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28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DDDDDD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33E8A0-2B15-419D-90A2-1BEA5572AC3C}" type="slidenum">
              <a:rPr lang="en-US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228360" name="Rectangle 103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8367" name="Text Box 1039"/>
          <p:cNvSpPr txBox="1">
            <a:spLocks noChangeArrowheads="1"/>
          </p:cNvSpPr>
          <p:nvPr userDrawn="1"/>
        </p:nvSpPr>
        <p:spPr bwMode="auto">
          <a:xfrm>
            <a:off x="4495800" y="22628"/>
            <a:ext cx="53340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118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EAEAEA"/>
                </a:solidFill>
                <a:ea typeface="ＭＳ Ｐゴシック" pitchFamily="34" charset="-128"/>
              </a:rPr>
              <a:t>Special Effects in the Real World</a:t>
            </a:r>
            <a:endParaRPr lang="en-US" sz="1000" b="1" dirty="0">
              <a:solidFill>
                <a:srgbClr val="EAEAEA"/>
              </a:solidFill>
              <a:ea typeface="ＭＳ Ｐゴシック" pitchFamily="34" charset="-128"/>
            </a:endParaRPr>
          </a:p>
        </p:txBody>
      </p:sp>
      <p:sp>
        <p:nvSpPr>
          <p:cNvPr id="228368" name="Text Box 1040"/>
          <p:cNvSpPr txBox="1">
            <a:spLocks noChangeArrowheads="1"/>
          </p:cNvSpPr>
          <p:nvPr userDrawn="1"/>
        </p:nvSpPr>
        <p:spPr bwMode="auto">
          <a:xfrm>
            <a:off x="7924800" y="22628"/>
            <a:ext cx="14478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118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CDDFF7"/>
                </a:solidFill>
                <a:ea typeface="ＭＳ Ｐゴシック" pitchFamily="34" charset="-128"/>
              </a:rPr>
              <a:t>Raskar</a:t>
            </a:r>
            <a:r>
              <a:rPr lang="en-US" sz="1200" b="1" dirty="0">
                <a:solidFill>
                  <a:srgbClr val="CDDFF7"/>
                </a:solidFill>
                <a:ea typeface="ＭＳ Ｐゴシック" pitchFamily="34" charset="-128"/>
              </a:rPr>
              <a:t> 2006</a:t>
            </a:r>
            <a:endParaRPr lang="en-US" sz="1000" b="1" dirty="0">
              <a:solidFill>
                <a:srgbClr val="CDDFF7"/>
              </a:solidFill>
              <a:ea typeface="ＭＳ Ｐゴシック" pitchFamily="34" charset="-128"/>
            </a:endParaRPr>
          </a:p>
        </p:txBody>
      </p:sp>
      <p:grpSp>
        <p:nvGrpSpPr>
          <p:cNvPr id="23562" name="Group 1041"/>
          <p:cNvGrpSpPr>
            <a:grpSpLocks/>
          </p:cNvGrpSpPr>
          <p:nvPr userDrawn="1"/>
        </p:nvGrpSpPr>
        <p:grpSpPr bwMode="auto">
          <a:xfrm>
            <a:off x="0" y="2"/>
            <a:ext cx="381000" cy="238125"/>
            <a:chOff x="162" y="3161"/>
            <a:chExt cx="1085" cy="908"/>
          </a:xfrm>
        </p:grpSpPr>
        <p:grpSp>
          <p:nvGrpSpPr>
            <p:cNvPr id="23563" name="Group 1042"/>
            <p:cNvGrpSpPr>
              <a:grpSpLocks/>
            </p:cNvGrpSpPr>
            <p:nvPr/>
          </p:nvGrpSpPr>
          <p:grpSpPr bwMode="auto">
            <a:xfrm>
              <a:off x="535" y="3161"/>
              <a:ext cx="337" cy="579"/>
              <a:chOff x="4704" y="1440"/>
              <a:chExt cx="672" cy="1157"/>
            </a:xfrm>
          </p:grpSpPr>
          <p:sp>
            <p:nvSpPr>
              <p:cNvPr id="228371" name="AutoShape 1043"/>
              <p:cNvSpPr>
                <a:spLocks noChangeArrowheads="1"/>
              </p:cNvSpPr>
              <p:nvPr/>
            </p:nvSpPr>
            <p:spPr bwMode="auto">
              <a:xfrm>
                <a:off x="4708" y="1440"/>
                <a:ext cx="667" cy="581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11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2" name="AutoShape 1044"/>
              <p:cNvSpPr>
                <a:spLocks noChangeArrowheads="1"/>
              </p:cNvSpPr>
              <p:nvPr/>
            </p:nvSpPr>
            <p:spPr bwMode="auto">
              <a:xfrm flipV="1">
                <a:off x="4708" y="2021"/>
                <a:ext cx="667" cy="1025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11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  <p:grpSp>
          <p:nvGrpSpPr>
            <p:cNvPr id="23564" name="Group 1045"/>
            <p:cNvGrpSpPr>
              <a:grpSpLocks/>
            </p:cNvGrpSpPr>
            <p:nvPr/>
          </p:nvGrpSpPr>
          <p:grpSpPr bwMode="auto">
            <a:xfrm rot="-7200000">
              <a:off x="284" y="3611"/>
              <a:ext cx="336" cy="580"/>
              <a:chOff x="4704" y="1440"/>
              <a:chExt cx="672" cy="1157"/>
            </a:xfrm>
          </p:grpSpPr>
          <p:sp>
            <p:nvSpPr>
              <p:cNvPr id="228374" name="AutoShape 1046"/>
              <p:cNvSpPr>
                <a:spLocks noChangeArrowheads="1"/>
              </p:cNvSpPr>
              <p:nvPr/>
            </p:nvSpPr>
            <p:spPr bwMode="auto">
              <a:xfrm>
                <a:off x="4743" y="1428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11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5" name="AutoShape 1047"/>
              <p:cNvSpPr>
                <a:spLocks noChangeArrowheads="1"/>
              </p:cNvSpPr>
              <p:nvPr/>
            </p:nvSpPr>
            <p:spPr bwMode="auto">
              <a:xfrm flipV="1">
                <a:off x="4716" y="2016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11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  <p:grpSp>
          <p:nvGrpSpPr>
            <p:cNvPr id="23565" name="Group 1048"/>
            <p:cNvGrpSpPr>
              <a:grpSpLocks/>
            </p:cNvGrpSpPr>
            <p:nvPr/>
          </p:nvGrpSpPr>
          <p:grpSpPr bwMode="auto">
            <a:xfrm rot="7200000" flipH="1">
              <a:off x="789" y="3611"/>
              <a:ext cx="336" cy="580"/>
              <a:chOff x="4704" y="1440"/>
              <a:chExt cx="672" cy="1157"/>
            </a:xfrm>
          </p:grpSpPr>
          <p:sp>
            <p:nvSpPr>
              <p:cNvPr id="228377" name="AutoShape 1049"/>
              <p:cNvSpPr>
                <a:spLocks noChangeArrowheads="1"/>
              </p:cNvSpPr>
              <p:nvPr/>
            </p:nvSpPr>
            <p:spPr bwMode="auto">
              <a:xfrm>
                <a:off x="4702" y="1507"/>
                <a:ext cx="672" cy="559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11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8" name="AutoShape 1050"/>
              <p:cNvSpPr>
                <a:spLocks noChangeArrowheads="1"/>
              </p:cNvSpPr>
              <p:nvPr/>
            </p:nvSpPr>
            <p:spPr bwMode="auto">
              <a:xfrm flipV="1">
                <a:off x="4703" y="2020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11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17182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5pPr>
      <a:lvl6pPr marL="457153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6pPr>
      <a:lvl7pPr marL="914305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7pPr>
      <a:lvl8pPr marL="1371458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8pPr>
      <a:lvl9pPr marL="1828610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•"/>
        <a:defRPr sz="3100">
          <a:solidFill>
            <a:schemeClr val="hlink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600">
          <a:solidFill>
            <a:schemeClr val="hlink"/>
          </a:solidFill>
          <a:latin typeface="+mn-lt"/>
        </a:defRPr>
      </a:lvl2pPr>
      <a:lvl3pPr marL="10842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2100">
          <a:solidFill>
            <a:schemeClr val="hlink"/>
          </a:solidFill>
          <a:latin typeface="+mn-lt"/>
        </a:defRPr>
      </a:lvl3pPr>
      <a:lvl4pPr marL="14271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–"/>
        <a:defRPr sz="2000">
          <a:solidFill>
            <a:schemeClr val="hlink"/>
          </a:solidFill>
          <a:latin typeface="Arial" charset="0"/>
        </a:defRPr>
      </a:lvl4pPr>
      <a:lvl5pPr marL="17700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5pPr>
      <a:lvl6pPr marL="2228619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6pPr>
      <a:lvl7pPr marL="2685772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7pPr>
      <a:lvl8pPr marL="3142924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8pPr>
      <a:lvl9pPr marL="3600077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5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8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8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42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1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oleObject" Target="../embeddings/oleObject14.bin"/><Relationship Id="rId3" Type="http://schemas.openxmlformats.org/officeDocument/2006/relationships/image" Target="../media/image67.png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6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0.png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69.png"/><Relationship Id="rId10" Type="http://schemas.openxmlformats.org/officeDocument/2006/relationships/image" Target="../media/image64.emf"/><Relationship Id="rId4" Type="http://schemas.openxmlformats.org/officeDocument/2006/relationships/image" Target="../media/image68.pn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6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64.emf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9.png"/><Relationship Id="rId11" Type="http://schemas.openxmlformats.org/officeDocument/2006/relationships/image" Target="../media/image63.emf"/><Relationship Id="rId5" Type="http://schemas.openxmlformats.org/officeDocument/2006/relationships/image" Target="../media/image68.png"/><Relationship Id="rId15" Type="http://schemas.openxmlformats.org/officeDocument/2006/relationships/image" Target="../media/image65.emf"/><Relationship Id="rId10" Type="http://schemas.openxmlformats.org/officeDocument/2006/relationships/oleObject" Target="../embeddings/oleObject16.bin"/><Relationship Id="rId4" Type="http://schemas.openxmlformats.org/officeDocument/2006/relationships/image" Target="../media/image72.png"/><Relationship Id="rId9" Type="http://schemas.openxmlformats.org/officeDocument/2006/relationships/image" Target="../media/image71.emf"/><Relationship Id="rId14" Type="http://schemas.openxmlformats.org/officeDocument/2006/relationships/oleObject" Target="../embeddings/oleObject18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microsoft.com/office/2007/relationships/media" Target="../media/media4.mov"/><Relationship Id="rId12" Type="http://schemas.openxmlformats.org/officeDocument/2006/relationships/image" Target="../media/image11.png"/><Relationship Id="rId2" Type="http://schemas.openxmlformats.org/officeDocument/2006/relationships/video" Target="../media/media1.mov"/><Relationship Id="rId16" Type="http://schemas.openxmlformats.org/officeDocument/2006/relationships/image" Target="../media/image15.png"/><Relationship Id="rId1" Type="http://schemas.microsoft.com/office/2007/relationships/media" Target="../media/media1.mov"/><Relationship Id="rId6" Type="http://schemas.openxmlformats.org/officeDocument/2006/relationships/video" Target="../media/media3.mp4"/><Relationship Id="rId11" Type="http://schemas.openxmlformats.org/officeDocument/2006/relationships/image" Target="../media/image10.png"/><Relationship Id="rId5" Type="http://schemas.microsoft.com/office/2007/relationships/media" Target="../media/media3.mp4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microsoft.com/office/2007/relationships/media" Target="../media/media4.mov"/><Relationship Id="rId12" Type="http://schemas.openxmlformats.org/officeDocument/2006/relationships/image" Target="../media/image11.png"/><Relationship Id="rId2" Type="http://schemas.openxmlformats.org/officeDocument/2006/relationships/video" Target="../media/media1.mov"/><Relationship Id="rId16" Type="http://schemas.openxmlformats.org/officeDocument/2006/relationships/image" Target="../media/image15.png"/><Relationship Id="rId1" Type="http://schemas.microsoft.com/office/2007/relationships/media" Target="../media/media1.mov"/><Relationship Id="rId6" Type="http://schemas.openxmlformats.org/officeDocument/2006/relationships/video" Target="../media/media3.mp4"/><Relationship Id="rId11" Type="http://schemas.openxmlformats.org/officeDocument/2006/relationships/image" Target="../media/image10.png"/><Relationship Id="rId5" Type="http://schemas.microsoft.com/office/2007/relationships/media" Target="../media/media3.mp4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23.xml"/><Relationship Id="rId1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112.jpe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106.wmf"/><Relationship Id="rId12" Type="http://schemas.openxmlformats.org/officeDocument/2006/relationships/image" Target="../media/image111.jpeg"/><Relationship Id="rId2" Type="http://schemas.openxmlformats.org/officeDocument/2006/relationships/vmlDrawing" Target="../drawings/vmlDrawing6.vml"/><Relationship Id="rId1" Type="http://schemas.openxmlformats.org/officeDocument/2006/relationships/themeOverride" Target="../theme/themeOverride1.x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108.wmf"/><Relationship Id="rId5" Type="http://schemas.openxmlformats.org/officeDocument/2006/relationships/image" Target="../media/image110.jpeg"/><Relationship Id="rId10" Type="http://schemas.openxmlformats.org/officeDocument/2006/relationships/oleObject" Target="../embeddings/oleObject21.bin"/><Relationship Id="rId4" Type="http://schemas.openxmlformats.org/officeDocument/2006/relationships/image" Target="../media/image109.png"/><Relationship Id="rId9" Type="http://schemas.openxmlformats.org/officeDocument/2006/relationships/image" Target="../media/image107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microsoft.com/office/2007/relationships/media" Target="../media/media4.mov"/><Relationship Id="rId12" Type="http://schemas.openxmlformats.org/officeDocument/2006/relationships/image" Target="../media/image11.png"/><Relationship Id="rId2" Type="http://schemas.openxmlformats.org/officeDocument/2006/relationships/video" Target="../media/media1.mov"/><Relationship Id="rId16" Type="http://schemas.openxmlformats.org/officeDocument/2006/relationships/image" Target="../media/image15.png"/><Relationship Id="rId1" Type="http://schemas.microsoft.com/office/2007/relationships/media" Target="../media/media1.mov"/><Relationship Id="rId6" Type="http://schemas.openxmlformats.org/officeDocument/2006/relationships/video" Target="../media/media3.mp4"/><Relationship Id="rId11" Type="http://schemas.openxmlformats.org/officeDocument/2006/relationships/image" Target="../media/image10.png"/><Relationship Id="rId5" Type="http://schemas.microsoft.com/office/2007/relationships/media" Target="../media/media3.mp4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5.jpeg"/><Relationship Id="rId3" Type="http://schemas.microsoft.com/office/2007/relationships/media" Target="../media/media4.mov"/><Relationship Id="rId7" Type="http://schemas.openxmlformats.org/officeDocument/2006/relationships/slideLayout" Target="../slideLayouts/slideLayout97.xml"/><Relationship Id="rId12" Type="http://schemas.openxmlformats.org/officeDocument/2006/relationships/image" Target="../media/image114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2.mp4"/><Relationship Id="rId11" Type="http://schemas.openxmlformats.org/officeDocument/2006/relationships/image" Target="../media/image10.png"/><Relationship Id="rId5" Type="http://schemas.microsoft.com/office/2007/relationships/media" Target="../media/media2.mp4"/><Relationship Id="rId1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video" Target="../media/media4.mov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microsoft.com/office/2007/relationships/media" Target="../media/media4.mov"/><Relationship Id="rId12" Type="http://schemas.openxmlformats.org/officeDocument/2006/relationships/image" Target="../media/image11.png"/><Relationship Id="rId2" Type="http://schemas.openxmlformats.org/officeDocument/2006/relationships/video" Target="../media/media1.mov"/><Relationship Id="rId16" Type="http://schemas.openxmlformats.org/officeDocument/2006/relationships/image" Target="../media/image15.png"/><Relationship Id="rId1" Type="http://schemas.microsoft.com/office/2007/relationships/media" Target="../media/media1.mov"/><Relationship Id="rId6" Type="http://schemas.openxmlformats.org/officeDocument/2006/relationships/video" Target="../media/media3.mp4"/><Relationship Id="rId11" Type="http://schemas.openxmlformats.org/officeDocument/2006/relationships/image" Target="../media/image10.png"/><Relationship Id="rId5" Type="http://schemas.microsoft.com/office/2007/relationships/media" Target="../media/media3.mp4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ChangeArrowheads="1"/>
          </p:cNvSpPr>
          <p:nvPr/>
        </p:nvSpPr>
        <p:spPr bwMode="auto">
          <a:xfrm>
            <a:off x="0" y="0"/>
            <a:ext cx="9220200" cy="5143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85699" name="Rectangle 3"/>
          <p:cNvSpPr>
            <a:spLocks noChangeArrowheads="1"/>
          </p:cNvSpPr>
          <p:nvPr/>
        </p:nvSpPr>
        <p:spPr bwMode="auto">
          <a:xfrm>
            <a:off x="685800" y="18288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FFFFFF"/>
                </a:solidFill>
              </a:rPr>
              <a:t>Camera Culture</a:t>
            </a:r>
          </a:p>
        </p:txBody>
      </p:sp>
      <p:sp>
        <p:nvSpPr>
          <p:cNvPr id="285700" name="Rectangle 4"/>
          <p:cNvSpPr>
            <a:spLocks noChangeArrowheads="1"/>
          </p:cNvSpPr>
          <p:nvPr/>
        </p:nvSpPr>
        <p:spPr bwMode="auto">
          <a:xfrm>
            <a:off x="1371600" y="3028950"/>
            <a:ext cx="64008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3200" smtClean="0">
                <a:solidFill>
                  <a:srgbClr val="FFFFFF"/>
                </a:solidFill>
              </a:rPr>
              <a:t>Ramesh  Raskar</a:t>
            </a:r>
          </a:p>
        </p:txBody>
      </p:sp>
      <p:pic>
        <p:nvPicPr>
          <p:cNvPr id="285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194"/>
            <a:ext cx="9144000" cy="448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02" name="Rectangle 6"/>
          <p:cNvSpPr>
            <a:spLocks noChangeArrowheads="1"/>
          </p:cNvSpPr>
          <p:nvPr/>
        </p:nvSpPr>
        <p:spPr bwMode="auto">
          <a:xfrm>
            <a:off x="990600" y="4229100"/>
            <a:ext cx="1524000" cy="171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85703" name="Text Box 7"/>
          <p:cNvSpPr txBox="1">
            <a:spLocks noChangeArrowheads="1"/>
          </p:cNvSpPr>
          <p:nvPr/>
        </p:nvSpPr>
        <p:spPr bwMode="auto">
          <a:xfrm>
            <a:off x="905026" y="4186585"/>
            <a:ext cx="29241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FFFF"/>
                </a:solidFill>
                <a:latin typeface="Berlin Sans FB" pitchFamily="34" charset="0"/>
              </a:rPr>
              <a:t>Camera Culture</a:t>
            </a:r>
          </a:p>
        </p:txBody>
      </p:sp>
      <p:sp>
        <p:nvSpPr>
          <p:cNvPr id="285704" name="Text Box 7"/>
          <p:cNvSpPr txBox="1">
            <a:spLocks noChangeArrowheads="1"/>
          </p:cNvSpPr>
          <p:nvPr/>
        </p:nvSpPr>
        <p:spPr bwMode="auto">
          <a:xfrm>
            <a:off x="925525" y="4636311"/>
            <a:ext cx="21130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Berlin Sans FB" pitchFamily="34" charset="0"/>
              </a:rPr>
              <a:t>MIT Media Lab</a:t>
            </a:r>
          </a:p>
        </p:txBody>
      </p:sp>
      <p:sp>
        <p:nvSpPr>
          <p:cNvPr id="285705" name="Text Box 7"/>
          <p:cNvSpPr txBox="1">
            <a:spLocks noChangeArrowheads="1"/>
          </p:cNvSpPr>
          <p:nvPr/>
        </p:nvSpPr>
        <p:spPr bwMode="auto">
          <a:xfrm>
            <a:off x="1588777" y="665047"/>
            <a:ext cx="7750840" cy="3139321"/>
          </a:xfrm>
          <a:prstGeom prst="rect">
            <a:avLst/>
          </a:prstGeom>
          <a:solidFill>
            <a:srgbClr val="0033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600" dirty="0" smtClean="0">
                <a:solidFill>
                  <a:srgbClr val="FFFFFF"/>
                </a:solidFill>
                <a:latin typeface="Berlin Sans FB" pitchFamily="34" charset="0"/>
              </a:rPr>
              <a:t>Compressive Displays </a:t>
            </a:r>
            <a:br>
              <a:rPr lang="en-US" sz="6600" dirty="0" smtClean="0">
                <a:solidFill>
                  <a:srgbClr val="FFFFFF"/>
                </a:solidFill>
                <a:latin typeface="Berlin Sans FB" pitchFamily="34" charset="0"/>
              </a:rPr>
            </a:br>
            <a:r>
              <a:rPr lang="en-US" sz="6600" dirty="0" smtClean="0">
                <a:solidFill>
                  <a:srgbClr val="FFFFFF"/>
                </a:solidFill>
                <a:latin typeface="Berlin Sans FB" pitchFamily="34" charset="0"/>
              </a:rPr>
              <a:t>in 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600" dirty="0" smtClean="0">
                <a:solidFill>
                  <a:srgbClr val="FFFFFF"/>
                </a:solidFill>
                <a:latin typeface="Berlin Sans FB" pitchFamily="34" charset="0"/>
              </a:rPr>
              <a:t>4D, 6D and 8D 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925515" y="3881751"/>
            <a:ext cx="6890028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Berlin Sans FB" pitchFamily="34" charset="0"/>
              </a:rPr>
              <a:t>Ramesh </a:t>
            </a:r>
            <a:r>
              <a:rPr lang="en-US" dirty="0" err="1" smtClean="0">
                <a:solidFill>
                  <a:srgbClr val="FFFFFF"/>
                </a:solidFill>
                <a:latin typeface="Berlin Sans FB" pitchFamily="34" charset="0"/>
              </a:rPr>
              <a:t>Raskar</a:t>
            </a:r>
            <a:r>
              <a:rPr lang="en-US" dirty="0" smtClean="0">
                <a:solidFill>
                  <a:srgbClr val="FFFFFF"/>
                </a:solidFill>
                <a:latin typeface="Berlin Sans FB" pitchFamily="34" charset="0"/>
              </a:rPr>
              <a:t>, Douglas </a:t>
            </a:r>
            <a:r>
              <a:rPr lang="en-US" dirty="0" err="1" smtClean="0">
                <a:solidFill>
                  <a:srgbClr val="FFFFFF"/>
                </a:solidFill>
                <a:latin typeface="Berlin Sans FB" pitchFamily="34" charset="0"/>
              </a:rPr>
              <a:t>Lanman</a:t>
            </a:r>
            <a:r>
              <a:rPr lang="en-US" dirty="0" smtClean="0">
                <a:solidFill>
                  <a:srgbClr val="FFFFFF"/>
                </a:solidFill>
                <a:latin typeface="Berlin Sans FB" pitchFamily="34" charset="0"/>
              </a:rPr>
              <a:t>, Gordon </a:t>
            </a:r>
            <a:r>
              <a:rPr lang="en-US" dirty="0" err="1" smtClean="0">
                <a:solidFill>
                  <a:srgbClr val="FFFFFF"/>
                </a:solidFill>
                <a:latin typeface="Berlin Sans FB" pitchFamily="34" charset="0"/>
              </a:rPr>
              <a:t>Wetzstein</a:t>
            </a:r>
            <a:endParaRPr lang="en-US" dirty="0" smtClean="0">
              <a:solidFill>
                <a:srgbClr val="FFFFFF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1249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514" name="Group 570"/>
          <p:cNvGrpSpPr>
            <a:grpSpLocks/>
          </p:cNvGrpSpPr>
          <p:nvPr/>
        </p:nvGrpSpPr>
        <p:grpSpPr bwMode="auto">
          <a:xfrm>
            <a:off x="2362215" y="2000264"/>
            <a:ext cx="4330713" cy="2201183"/>
            <a:chOff x="-180943" y="1225244"/>
            <a:chExt cx="4330770" cy="2934669"/>
          </a:xfrm>
        </p:grpSpPr>
        <p:grpSp>
          <p:nvGrpSpPr>
            <p:cNvPr id="320519" name="Group 41"/>
            <p:cNvGrpSpPr>
              <a:grpSpLocks/>
            </p:cNvGrpSpPr>
            <p:nvPr/>
          </p:nvGrpSpPr>
          <p:grpSpPr bwMode="auto">
            <a:xfrm>
              <a:off x="439418" y="1225244"/>
              <a:ext cx="1188713" cy="2434973"/>
              <a:chOff x="1031038" y="1142999"/>
              <a:chExt cx="2120377" cy="4343401"/>
            </a:xfrm>
          </p:grpSpPr>
          <p:cxnSp>
            <p:nvCxnSpPr>
              <p:cNvPr id="497" name="Straight Connector 496"/>
              <p:cNvCxnSpPr/>
              <p:nvPr/>
            </p:nvCxnSpPr>
            <p:spPr>
              <a:xfrm rot="5400000">
                <a:off x="-75304" y="3314746"/>
                <a:ext cx="4343492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Straight Connector 497"/>
              <p:cNvCxnSpPr/>
              <p:nvPr/>
            </p:nvCxnSpPr>
            <p:spPr>
              <a:xfrm rot="16200000" flipH="1">
                <a:off x="-364143" y="2538845"/>
                <a:ext cx="4343492" cy="1551802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/>
              <p:cNvCxnSpPr/>
              <p:nvPr/>
            </p:nvCxnSpPr>
            <p:spPr>
              <a:xfrm rot="5400000">
                <a:off x="205039" y="2538845"/>
                <a:ext cx="4343492" cy="155180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0520" name="Group 42"/>
            <p:cNvGrpSpPr>
              <a:grpSpLocks/>
            </p:cNvGrpSpPr>
            <p:nvPr/>
          </p:nvGrpSpPr>
          <p:grpSpPr bwMode="auto">
            <a:xfrm>
              <a:off x="1279983" y="1225244"/>
              <a:ext cx="1188713" cy="2434973"/>
              <a:chOff x="1031038" y="1142999"/>
              <a:chExt cx="2120377" cy="4343401"/>
            </a:xfrm>
          </p:grpSpPr>
          <p:cxnSp>
            <p:nvCxnSpPr>
              <p:cNvPr id="501" name="Straight Connector 500"/>
              <p:cNvCxnSpPr/>
              <p:nvPr/>
            </p:nvCxnSpPr>
            <p:spPr>
              <a:xfrm rot="5400000">
                <a:off x="-76672" y="3314746"/>
                <a:ext cx="4343492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Straight Connector 501"/>
              <p:cNvCxnSpPr/>
              <p:nvPr/>
            </p:nvCxnSpPr>
            <p:spPr>
              <a:xfrm rot="16200000" flipH="1">
                <a:off x="-365511" y="2538845"/>
                <a:ext cx="4343492" cy="1551802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/>
              <p:cNvCxnSpPr/>
              <p:nvPr/>
            </p:nvCxnSpPr>
            <p:spPr>
              <a:xfrm rot="5400000">
                <a:off x="203673" y="2538845"/>
                <a:ext cx="4343492" cy="155180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0521" name="Group 46"/>
            <p:cNvGrpSpPr>
              <a:grpSpLocks/>
            </p:cNvGrpSpPr>
            <p:nvPr/>
          </p:nvGrpSpPr>
          <p:grpSpPr bwMode="auto">
            <a:xfrm>
              <a:off x="2120549" y="1225244"/>
              <a:ext cx="1188713" cy="2434973"/>
              <a:chOff x="1031038" y="1142999"/>
              <a:chExt cx="2120377" cy="4343401"/>
            </a:xfrm>
          </p:grpSpPr>
          <p:cxnSp>
            <p:nvCxnSpPr>
              <p:cNvPr id="505" name="Straight Connector 504"/>
              <p:cNvCxnSpPr/>
              <p:nvPr/>
            </p:nvCxnSpPr>
            <p:spPr>
              <a:xfrm rot="5400000">
                <a:off x="-75209" y="3314746"/>
                <a:ext cx="4343492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/>
              <p:cNvCxnSpPr/>
              <p:nvPr/>
            </p:nvCxnSpPr>
            <p:spPr>
              <a:xfrm rot="16200000" flipH="1">
                <a:off x="-364048" y="2538845"/>
                <a:ext cx="4343492" cy="1551802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/>
              <p:nvPr/>
            </p:nvCxnSpPr>
            <p:spPr>
              <a:xfrm rot="5400000">
                <a:off x="205135" y="2538845"/>
                <a:ext cx="4343492" cy="155180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0522" name="Group 50"/>
            <p:cNvGrpSpPr>
              <a:grpSpLocks/>
            </p:cNvGrpSpPr>
            <p:nvPr/>
          </p:nvGrpSpPr>
          <p:grpSpPr bwMode="auto">
            <a:xfrm>
              <a:off x="2961114" y="1225244"/>
              <a:ext cx="1188713" cy="2434973"/>
              <a:chOff x="1031038" y="1142999"/>
              <a:chExt cx="2120377" cy="4343401"/>
            </a:xfrm>
          </p:grpSpPr>
          <p:cxnSp>
            <p:nvCxnSpPr>
              <p:cNvPr id="509" name="Straight Connector 508"/>
              <p:cNvCxnSpPr/>
              <p:nvPr/>
            </p:nvCxnSpPr>
            <p:spPr>
              <a:xfrm rot="5400000">
                <a:off x="-76576" y="3314746"/>
                <a:ext cx="4343492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/>
              <p:cNvCxnSpPr/>
              <p:nvPr/>
            </p:nvCxnSpPr>
            <p:spPr>
              <a:xfrm rot="16200000" flipH="1">
                <a:off x="-365415" y="2538845"/>
                <a:ext cx="4343492" cy="1551802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/>
              <p:cNvCxnSpPr/>
              <p:nvPr/>
            </p:nvCxnSpPr>
            <p:spPr>
              <a:xfrm rot="5400000">
                <a:off x="203767" y="2538845"/>
                <a:ext cx="4343492" cy="155180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2" name="Rectangle 3"/>
            <p:cNvSpPr/>
            <p:nvPr/>
          </p:nvSpPr>
          <p:spPr>
            <a:xfrm>
              <a:off x="544568" y="3660268"/>
              <a:ext cx="3503658" cy="857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13" name="Rectangle 4"/>
            <p:cNvSpPr/>
            <p:nvPr/>
          </p:nvSpPr>
          <p:spPr>
            <a:xfrm>
              <a:off x="436616" y="2849123"/>
              <a:ext cx="511182" cy="428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14" name="Rectangle 5"/>
            <p:cNvSpPr/>
            <p:nvPr/>
          </p:nvSpPr>
          <p:spPr>
            <a:xfrm>
              <a:off x="1120837" y="2849123"/>
              <a:ext cx="663584" cy="428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909697" y="3680905"/>
              <a:ext cx="246065" cy="4285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630294" y="3680905"/>
              <a:ext cx="246065" cy="4285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1190688" y="3680905"/>
              <a:ext cx="246066" cy="4285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1749495" y="3680905"/>
              <a:ext cx="246066" cy="4285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1470092" y="3680905"/>
              <a:ext cx="246066" cy="4285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2030487" y="3680905"/>
              <a:ext cx="246065" cy="4285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1" name="Rectangle 520"/>
            <p:cNvSpPr/>
            <p:nvPr/>
          </p:nvSpPr>
          <p:spPr>
            <a:xfrm>
              <a:off x="2589294" y="3680905"/>
              <a:ext cx="246065" cy="4285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2" name="Rectangle 521"/>
            <p:cNvSpPr/>
            <p:nvPr/>
          </p:nvSpPr>
          <p:spPr>
            <a:xfrm>
              <a:off x="2309891" y="3680905"/>
              <a:ext cx="246065" cy="4285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3" name="Rectangle 522"/>
            <p:cNvSpPr/>
            <p:nvPr/>
          </p:nvSpPr>
          <p:spPr>
            <a:xfrm>
              <a:off x="2868698" y="3680905"/>
              <a:ext cx="246065" cy="4285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4" name="Rectangle 523"/>
            <p:cNvSpPr/>
            <p:nvPr/>
          </p:nvSpPr>
          <p:spPr>
            <a:xfrm>
              <a:off x="3429093" y="3680905"/>
              <a:ext cx="246066" cy="4285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5" name="Rectangle 524"/>
            <p:cNvSpPr/>
            <p:nvPr/>
          </p:nvSpPr>
          <p:spPr>
            <a:xfrm>
              <a:off x="3149689" y="3680905"/>
              <a:ext cx="246066" cy="4285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6" name="Rectangle 525"/>
            <p:cNvSpPr/>
            <p:nvPr/>
          </p:nvSpPr>
          <p:spPr>
            <a:xfrm>
              <a:off x="3708496" y="3680905"/>
              <a:ext cx="246066" cy="4285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7" name="Rectangle 526"/>
            <p:cNvSpPr/>
            <p:nvPr/>
          </p:nvSpPr>
          <p:spPr>
            <a:xfrm>
              <a:off x="1957461" y="2849123"/>
              <a:ext cx="663584" cy="428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8" name="Rectangle 527"/>
            <p:cNvSpPr/>
            <p:nvPr/>
          </p:nvSpPr>
          <p:spPr>
            <a:xfrm>
              <a:off x="2794084" y="2849123"/>
              <a:ext cx="663584" cy="428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9" name="Rectangle 528"/>
            <p:cNvSpPr/>
            <p:nvPr/>
          </p:nvSpPr>
          <p:spPr>
            <a:xfrm>
              <a:off x="3630708" y="2849123"/>
              <a:ext cx="512769" cy="428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320541" name="TextBox 529"/>
            <p:cNvSpPr txBox="1">
              <a:spLocks noChangeArrowheads="1"/>
            </p:cNvSpPr>
            <p:nvPr/>
          </p:nvSpPr>
          <p:spPr bwMode="auto">
            <a:xfrm>
              <a:off x="-180943" y="1917878"/>
              <a:ext cx="984577" cy="875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baseline="-25000" dirty="0" smtClean="0">
                  <a:solidFill>
                    <a:srgbClr val="000000"/>
                  </a:solidFill>
                  <a:latin typeface="Arial" pitchFamily="34" charset="0"/>
                </a:rPr>
                <a:t>Parallax</a:t>
              </a:r>
              <a:r>
                <a:rPr lang="en-US" sz="2200" b="1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br>
                <a:rPr lang="en-US" sz="2200" b="1" dirty="0" smtClean="0">
                  <a:solidFill>
                    <a:srgbClr val="000000"/>
                  </a:solidFill>
                  <a:latin typeface="Arial" pitchFamily="34" charset="0"/>
                </a:rPr>
              </a:br>
              <a:r>
                <a:rPr lang="en-US" sz="2200" b="1" baseline="-25000" dirty="0" smtClean="0">
                  <a:solidFill>
                    <a:srgbClr val="000000"/>
                  </a:solidFill>
                  <a:latin typeface="Arial" pitchFamily="34" charset="0"/>
                </a:rPr>
                <a:t>barrier</a:t>
              </a:r>
            </a:p>
          </p:txBody>
        </p:sp>
        <p:sp>
          <p:nvSpPr>
            <p:cNvPr id="320542" name="TextBox 530"/>
            <p:cNvSpPr txBox="1">
              <a:spLocks noChangeArrowheads="1"/>
            </p:cNvSpPr>
            <p:nvPr/>
          </p:nvSpPr>
          <p:spPr bwMode="auto">
            <a:xfrm>
              <a:off x="317601" y="3735900"/>
              <a:ext cx="1274725" cy="42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baseline="-25000" smtClean="0">
                  <a:solidFill>
                    <a:srgbClr val="000000"/>
                  </a:solidFill>
                  <a:latin typeface="Arial" pitchFamily="34" charset="0"/>
                </a:rPr>
                <a:t>LCD display</a:t>
              </a:r>
            </a:p>
          </p:txBody>
        </p:sp>
      </p:grpSp>
      <p:sp>
        <p:nvSpPr>
          <p:cNvPr id="320515" name="TextBox 6"/>
          <p:cNvSpPr txBox="1">
            <a:spLocks noChangeArrowheads="1"/>
          </p:cNvSpPr>
          <p:nvPr/>
        </p:nvSpPr>
        <p:spPr bwMode="auto">
          <a:xfrm>
            <a:off x="0" y="987029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7F7F7F"/>
                </a:solidFill>
                <a:latin typeface="Helvetica" pitchFamily="34" charset="0"/>
                <a:cs typeface="Arial" pitchFamily="34" charset="0"/>
              </a:rPr>
              <a:t>3D Display: Light and Rank Deficient</a:t>
            </a:r>
            <a:endParaRPr lang="en-US" dirty="0" smtClean="0">
              <a:solidFill>
                <a:srgbClr val="7F7F7F"/>
              </a:solidFill>
              <a:latin typeface="Helvetica" pitchFamily="34" charset="0"/>
              <a:cs typeface="Arial" pitchFamily="34" charset="0"/>
            </a:endParaRPr>
          </a:p>
        </p:txBody>
      </p:sp>
      <p:sp>
        <p:nvSpPr>
          <p:cNvPr id="320517" name="TextBox 79"/>
          <p:cNvSpPr txBox="1">
            <a:spLocks noChangeArrowheads="1"/>
          </p:cNvSpPr>
          <p:nvPr/>
        </p:nvSpPr>
        <p:spPr bwMode="auto">
          <a:xfrm>
            <a:off x="1066383" y="3086100"/>
            <a:ext cx="667169" cy="31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baseline="-25000" smtClean="0">
                <a:solidFill>
                  <a:srgbClr val="000000"/>
                </a:solidFill>
                <a:latin typeface="Arial" pitchFamily="34" charset="0"/>
              </a:rPr>
              <a:t>Front</a:t>
            </a:r>
          </a:p>
        </p:txBody>
      </p:sp>
      <p:sp>
        <p:nvSpPr>
          <p:cNvPr id="320518" name="TextBox 80"/>
          <p:cNvSpPr txBox="1">
            <a:spLocks noChangeArrowheads="1"/>
          </p:cNvSpPr>
          <p:nvPr/>
        </p:nvSpPr>
        <p:spPr bwMode="auto">
          <a:xfrm>
            <a:off x="1100046" y="3771900"/>
            <a:ext cx="633507" cy="31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baseline="-25000" smtClean="0">
                <a:solidFill>
                  <a:srgbClr val="000000"/>
                </a:solidFill>
                <a:latin typeface="Arial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5883623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34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35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36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37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38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39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40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41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grpSp>
        <p:nvGrpSpPr>
          <p:cNvPr id="42" name="Group 93"/>
          <p:cNvGrpSpPr/>
          <p:nvPr/>
        </p:nvGrpSpPr>
        <p:grpSpPr>
          <a:xfrm>
            <a:off x="6119008" y="3923088"/>
            <a:ext cx="1437011" cy="713374"/>
            <a:chOff x="6716389" y="5623992"/>
            <a:chExt cx="2273863" cy="1128812"/>
          </a:xfrm>
        </p:grpSpPr>
        <p:sp>
          <p:nvSpPr>
            <p:cNvPr id="43" name="Rectangle 42"/>
            <p:cNvSpPr/>
            <p:nvPr/>
          </p:nvSpPr>
          <p:spPr>
            <a:xfrm>
              <a:off x="6716389" y="5623992"/>
              <a:ext cx="2273863" cy="1128812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4" name="Group 36"/>
            <p:cNvGrpSpPr/>
            <p:nvPr/>
          </p:nvGrpSpPr>
          <p:grpSpPr>
            <a:xfrm>
              <a:off x="7559559" y="5747539"/>
              <a:ext cx="582251" cy="503263"/>
              <a:chOff x="3635304" y="1352550"/>
              <a:chExt cx="1873393" cy="1619250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3635304" y="2338481"/>
                <a:ext cx="633319" cy="63331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soft" dir="t"/>
              </a:scene3d>
              <a:sp3d>
                <a:bevelT w="317500" h="317500"/>
              </a:sp3d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917733"/>
                  </a:solidFill>
                  <a:latin typeface="Arial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4255341" y="1845516"/>
                <a:ext cx="633319" cy="633319"/>
              </a:xfrm>
              <a:prstGeom prst="ellipse">
                <a:avLst/>
              </a:prstGeom>
              <a:solidFill>
                <a:srgbClr val="00FF00"/>
              </a:solidFill>
              <a:ln w="9525" cap="flat" cmpd="sng" algn="ctr">
                <a:solidFill>
                  <a:srgbClr val="00FF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soft" dir="t"/>
              </a:scene3d>
              <a:sp3d>
                <a:bevelT w="317500" h="317500"/>
              </a:sp3d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917733"/>
                  </a:solidFill>
                  <a:latin typeface="Arial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4875378" y="1352550"/>
                <a:ext cx="633319" cy="633319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soft" dir="t"/>
              </a:scene3d>
              <a:sp3d>
                <a:bevelT w="317500" h="317500"/>
              </a:sp3d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917733"/>
                  </a:solidFill>
                  <a:latin typeface="Arial"/>
                </a:endParaRPr>
              </a:p>
            </p:txBody>
          </p:sp>
        </p:grpSp>
        <p:cxnSp>
          <p:nvCxnSpPr>
            <p:cNvPr id="45" name="Straight Connector 44"/>
            <p:cNvCxnSpPr/>
            <p:nvPr/>
          </p:nvCxnSpPr>
          <p:spPr>
            <a:xfrm>
              <a:off x="6742321" y="5994447"/>
              <a:ext cx="2216728" cy="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46" name="Group 32"/>
            <p:cNvGrpSpPr/>
            <p:nvPr/>
          </p:nvGrpSpPr>
          <p:grpSpPr>
            <a:xfrm>
              <a:off x="7020203" y="5675306"/>
              <a:ext cx="1660965" cy="914163"/>
              <a:chOff x="1897380" y="1120139"/>
              <a:chExt cx="5344153" cy="2941319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 rot="16200000" flipH="1">
                <a:off x="1767202" y="1250317"/>
                <a:ext cx="2937509" cy="2677153"/>
              </a:xfrm>
              <a:prstGeom prst="line">
                <a:avLst/>
              </a:prstGeom>
              <a:noFill/>
              <a:ln w="38100" cap="flat" cmpd="sng" algn="ctr">
                <a:solidFill>
                  <a:srgbClr val="B0AD8A"/>
                </a:solidFill>
                <a:prstDash val="solid"/>
              </a:ln>
              <a:effectLst/>
            </p:spPr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4434202" y="1254127"/>
                <a:ext cx="2937509" cy="2677153"/>
              </a:xfrm>
              <a:prstGeom prst="line">
                <a:avLst/>
              </a:prstGeom>
              <a:noFill/>
              <a:ln w="38100" cap="flat" cmpd="sng" algn="ctr">
                <a:solidFill>
                  <a:srgbClr val="B0AD8A"/>
                </a:solidFill>
                <a:prstDash val="solid"/>
              </a:ln>
              <a:effectLst/>
            </p:spPr>
          </p:cxnSp>
        </p:grpSp>
        <p:sp>
          <p:nvSpPr>
            <p:cNvPr id="47" name="Oval 46"/>
            <p:cNvSpPr/>
            <p:nvPr/>
          </p:nvSpPr>
          <p:spPr>
            <a:xfrm>
              <a:off x="7786741" y="6584733"/>
              <a:ext cx="127888" cy="127888"/>
            </a:xfrm>
            <a:prstGeom prst="ellipse">
              <a:avLst/>
            </a:prstGeom>
            <a:gradFill flip="none" rotWithShape="1">
              <a:gsLst>
                <a:gs pos="0">
                  <a:srgbClr val="DADADA"/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 cap="flat" cmpd="sng" algn="ctr">
              <a:solidFill>
                <a:srgbClr val="DADA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917733"/>
                </a:solidFill>
                <a:latin typeface="Arial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7820442" y="6583644"/>
              <a:ext cx="60487" cy="20983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917733"/>
                </a:solidFill>
                <a:latin typeface="Arial"/>
              </a:endParaRPr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7836475" y="6583306"/>
              <a:ext cx="28420" cy="9859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917733"/>
                </a:solidFill>
                <a:latin typeface="Arial"/>
              </a:endParaRPr>
            </a:p>
          </p:txBody>
        </p:sp>
      </p:grp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Input 4D Light Field: Horizontal and Vertical Parallax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559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Douglas\Desktop\Active Projects\3ddisplay\Doug\Content-Adaptive Toolkit (v 1.1)\images\spheres\masks\pinhole\H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8038" y="925350"/>
            <a:ext cx="6048001" cy="3780000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Parallax Barrier: Front Layer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9820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Douglas\Desktop\Active Projects\3ddisplay\Doug\Content-Adaptive Toolkit (v 1.1)\images\spheres\masks\pinhole\W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8004" y="925354"/>
            <a:ext cx="6047996" cy="3779998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Parallax Barrier: Rear Layer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9910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1" name="Object 2"/>
          <p:cNvGraphicFramePr>
            <a:graphicFrameLocks noChangeAspect="1"/>
          </p:cNvGraphicFramePr>
          <p:nvPr/>
        </p:nvGraphicFramePr>
        <p:xfrm>
          <a:off x="619137" y="4419602"/>
          <a:ext cx="3495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Equation" r:id="rId3" imgW="1143000" imgH="203040" progId="Equation.3">
                  <p:embed/>
                </p:oleObj>
              </mc:Choice>
              <mc:Fallback>
                <p:oleObj name="Equation" r:id="rId3" imgW="11430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37" y="4419602"/>
                        <a:ext cx="3495675" cy="46672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" name="Rounded Rectangle 149"/>
          <p:cNvSpPr/>
          <p:nvPr/>
        </p:nvSpPr>
        <p:spPr>
          <a:xfrm>
            <a:off x="5457825" y="1813322"/>
            <a:ext cx="3151188" cy="2351484"/>
          </a:xfrm>
          <a:prstGeom prst="roundRect">
            <a:avLst>
              <a:gd name="adj" fmla="val 40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dirty="0">
                <a:solidFill>
                  <a:prstClr val="white"/>
                </a:solidFill>
              </a:rPr>
              <a:t>`</a:t>
            </a:r>
          </a:p>
        </p:txBody>
      </p:sp>
      <p:grpSp>
        <p:nvGrpSpPr>
          <p:cNvPr id="2" name="Group 482"/>
          <p:cNvGrpSpPr>
            <a:grpSpLocks/>
          </p:cNvGrpSpPr>
          <p:nvPr/>
        </p:nvGrpSpPr>
        <p:grpSpPr bwMode="auto">
          <a:xfrm>
            <a:off x="5710266" y="1855009"/>
            <a:ext cx="2454275" cy="2271713"/>
            <a:chOff x="5709817" y="2474033"/>
            <a:chExt cx="2454218" cy="3027606"/>
          </a:xfrm>
        </p:grpSpPr>
        <p:sp>
          <p:nvSpPr>
            <p:cNvPr id="152" name="Rounded Rectangle 151"/>
            <p:cNvSpPr/>
            <p:nvPr/>
          </p:nvSpPr>
          <p:spPr>
            <a:xfrm rot="5400000">
              <a:off x="5709849" y="247717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3" name="Rounded Rectangle 152"/>
            <p:cNvSpPr/>
            <p:nvPr/>
          </p:nvSpPr>
          <p:spPr>
            <a:xfrm rot="5400000">
              <a:off x="5709849" y="2669177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4" name="Rounded Rectangle 153"/>
            <p:cNvSpPr/>
            <p:nvPr/>
          </p:nvSpPr>
          <p:spPr>
            <a:xfrm rot="5400000">
              <a:off x="5709055" y="2860386"/>
              <a:ext cx="153919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5" name="Rounded Rectangle 154"/>
            <p:cNvSpPr/>
            <p:nvPr/>
          </p:nvSpPr>
          <p:spPr>
            <a:xfrm rot="5400000">
              <a:off x="5709849" y="305159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6" name="Rounded Rectangle 155"/>
            <p:cNvSpPr/>
            <p:nvPr/>
          </p:nvSpPr>
          <p:spPr>
            <a:xfrm rot="5400000">
              <a:off x="5709849" y="3243597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7" name="Rounded Rectangle 156"/>
            <p:cNvSpPr/>
            <p:nvPr/>
          </p:nvSpPr>
          <p:spPr>
            <a:xfrm rot="5400000">
              <a:off x="5709849" y="3434013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8" name="Rounded Rectangle 157"/>
            <p:cNvSpPr/>
            <p:nvPr/>
          </p:nvSpPr>
          <p:spPr>
            <a:xfrm rot="5400000">
              <a:off x="5709849" y="3626015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9" name="Rounded Rectangle 158"/>
            <p:cNvSpPr/>
            <p:nvPr/>
          </p:nvSpPr>
          <p:spPr>
            <a:xfrm rot="5400000">
              <a:off x="5709849" y="3818017"/>
              <a:ext cx="152332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0" name="Rounded Rectangle 159"/>
            <p:cNvSpPr/>
            <p:nvPr/>
          </p:nvSpPr>
          <p:spPr>
            <a:xfrm rot="5400000">
              <a:off x="5709849" y="4008433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1" name="Rounded Rectangle 160"/>
            <p:cNvSpPr/>
            <p:nvPr/>
          </p:nvSpPr>
          <p:spPr>
            <a:xfrm rot="5400000">
              <a:off x="5709849" y="4200435"/>
              <a:ext cx="152332" cy="15239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2" name="Rounded Rectangle 161"/>
            <p:cNvSpPr/>
            <p:nvPr/>
          </p:nvSpPr>
          <p:spPr>
            <a:xfrm rot="5400000">
              <a:off x="5709849" y="4392437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3" name="Rounded Rectangle 162"/>
            <p:cNvSpPr/>
            <p:nvPr/>
          </p:nvSpPr>
          <p:spPr>
            <a:xfrm rot="5400000">
              <a:off x="5709849" y="4582853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4" name="Rounded Rectangle 163"/>
            <p:cNvSpPr/>
            <p:nvPr/>
          </p:nvSpPr>
          <p:spPr>
            <a:xfrm rot="5400000">
              <a:off x="5709849" y="477485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5" name="Rounded Rectangle 164"/>
            <p:cNvSpPr/>
            <p:nvPr/>
          </p:nvSpPr>
          <p:spPr>
            <a:xfrm rot="5400000">
              <a:off x="5709849" y="4966857"/>
              <a:ext cx="152332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6" name="Rounded Rectangle 165"/>
            <p:cNvSpPr/>
            <p:nvPr/>
          </p:nvSpPr>
          <p:spPr>
            <a:xfrm rot="5400000">
              <a:off x="5709849" y="5157273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7" name="Rounded Rectangle 166"/>
            <p:cNvSpPr/>
            <p:nvPr/>
          </p:nvSpPr>
          <p:spPr>
            <a:xfrm rot="5400000">
              <a:off x="5709849" y="5349275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4" name="Rounded Rectangle 263"/>
            <p:cNvSpPr/>
            <p:nvPr/>
          </p:nvSpPr>
          <p:spPr>
            <a:xfrm rot="5400000">
              <a:off x="6479768" y="2474001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5" name="Rounded Rectangle 264"/>
            <p:cNvSpPr/>
            <p:nvPr/>
          </p:nvSpPr>
          <p:spPr>
            <a:xfrm rot="5400000">
              <a:off x="6479768" y="2666004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6" name="Rounded Rectangle 265"/>
            <p:cNvSpPr/>
            <p:nvPr/>
          </p:nvSpPr>
          <p:spPr>
            <a:xfrm rot="5400000">
              <a:off x="6479768" y="2856419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7" name="Rounded Rectangle 266"/>
            <p:cNvSpPr/>
            <p:nvPr/>
          </p:nvSpPr>
          <p:spPr>
            <a:xfrm rot="5400000">
              <a:off x="6479768" y="3048421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8" name="Rounded Rectangle 267"/>
            <p:cNvSpPr/>
            <p:nvPr/>
          </p:nvSpPr>
          <p:spPr>
            <a:xfrm rot="5400000">
              <a:off x="6479768" y="3240424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9" name="Rounded Rectangle 268"/>
            <p:cNvSpPr/>
            <p:nvPr/>
          </p:nvSpPr>
          <p:spPr>
            <a:xfrm rot="5400000">
              <a:off x="6479768" y="3430839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0" name="Rounded Rectangle 269"/>
            <p:cNvSpPr/>
            <p:nvPr/>
          </p:nvSpPr>
          <p:spPr>
            <a:xfrm rot="5400000">
              <a:off x="6479768" y="3622841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1" name="Rounded Rectangle 270"/>
            <p:cNvSpPr/>
            <p:nvPr/>
          </p:nvSpPr>
          <p:spPr>
            <a:xfrm rot="5400000">
              <a:off x="6479768" y="3814844"/>
              <a:ext cx="152332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2" name="Rounded Rectangle 271"/>
            <p:cNvSpPr/>
            <p:nvPr/>
          </p:nvSpPr>
          <p:spPr>
            <a:xfrm rot="5400000">
              <a:off x="6479768" y="4005259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3" name="Rounded Rectangle 272"/>
            <p:cNvSpPr/>
            <p:nvPr/>
          </p:nvSpPr>
          <p:spPr>
            <a:xfrm rot="5400000">
              <a:off x="6479768" y="4197261"/>
              <a:ext cx="152332" cy="15239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4" name="Rounded Rectangle 273"/>
            <p:cNvSpPr/>
            <p:nvPr/>
          </p:nvSpPr>
          <p:spPr>
            <a:xfrm rot="5400000">
              <a:off x="6479768" y="4389264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5" name="Rounded Rectangle 274"/>
            <p:cNvSpPr/>
            <p:nvPr/>
          </p:nvSpPr>
          <p:spPr>
            <a:xfrm rot="5400000">
              <a:off x="6479768" y="4579679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6" name="Rounded Rectangle 275"/>
            <p:cNvSpPr/>
            <p:nvPr/>
          </p:nvSpPr>
          <p:spPr>
            <a:xfrm rot="5400000">
              <a:off x="6479768" y="4771681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7" name="Rounded Rectangle 276"/>
            <p:cNvSpPr/>
            <p:nvPr/>
          </p:nvSpPr>
          <p:spPr>
            <a:xfrm rot="5400000">
              <a:off x="6478975" y="4962890"/>
              <a:ext cx="153920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8" name="Rounded Rectangle 277"/>
            <p:cNvSpPr/>
            <p:nvPr/>
          </p:nvSpPr>
          <p:spPr>
            <a:xfrm rot="5400000">
              <a:off x="6479768" y="5154099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9" name="Rounded Rectangle 278"/>
            <p:cNvSpPr/>
            <p:nvPr/>
          </p:nvSpPr>
          <p:spPr>
            <a:xfrm rot="5400000">
              <a:off x="6479768" y="5346101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28" name="Rounded Rectangle 327"/>
            <p:cNvSpPr/>
            <p:nvPr/>
          </p:nvSpPr>
          <p:spPr>
            <a:xfrm rot="5400000">
              <a:off x="7241750" y="247717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29" name="Rounded Rectangle 328"/>
            <p:cNvSpPr/>
            <p:nvPr/>
          </p:nvSpPr>
          <p:spPr>
            <a:xfrm rot="5400000">
              <a:off x="7241750" y="2669177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0" name="Rounded Rectangle 329"/>
            <p:cNvSpPr/>
            <p:nvPr/>
          </p:nvSpPr>
          <p:spPr>
            <a:xfrm rot="5400000">
              <a:off x="7240957" y="2860386"/>
              <a:ext cx="153919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1" name="Rounded Rectangle 330"/>
            <p:cNvSpPr/>
            <p:nvPr/>
          </p:nvSpPr>
          <p:spPr>
            <a:xfrm rot="5400000">
              <a:off x="7241750" y="305159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2" name="Rounded Rectangle 331"/>
            <p:cNvSpPr/>
            <p:nvPr/>
          </p:nvSpPr>
          <p:spPr>
            <a:xfrm rot="5400000">
              <a:off x="7241750" y="3243597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3" name="Rounded Rectangle 332"/>
            <p:cNvSpPr/>
            <p:nvPr/>
          </p:nvSpPr>
          <p:spPr>
            <a:xfrm rot="5400000">
              <a:off x="7241750" y="3434013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4" name="Rounded Rectangle 333"/>
            <p:cNvSpPr/>
            <p:nvPr/>
          </p:nvSpPr>
          <p:spPr>
            <a:xfrm rot="5400000">
              <a:off x="7241750" y="3626015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5" name="Rounded Rectangle 334"/>
            <p:cNvSpPr/>
            <p:nvPr/>
          </p:nvSpPr>
          <p:spPr>
            <a:xfrm rot="5400000">
              <a:off x="7241750" y="3818017"/>
              <a:ext cx="152332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6" name="Rounded Rectangle 335"/>
            <p:cNvSpPr/>
            <p:nvPr/>
          </p:nvSpPr>
          <p:spPr>
            <a:xfrm rot="5400000">
              <a:off x="7241750" y="4008433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7" name="Rounded Rectangle 336"/>
            <p:cNvSpPr/>
            <p:nvPr/>
          </p:nvSpPr>
          <p:spPr>
            <a:xfrm rot="5400000">
              <a:off x="7241750" y="4200435"/>
              <a:ext cx="152332" cy="15239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8" name="Rounded Rectangle 337"/>
            <p:cNvSpPr/>
            <p:nvPr/>
          </p:nvSpPr>
          <p:spPr>
            <a:xfrm rot="5400000">
              <a:off x="7241750" y="4392437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9" name="Rounded Rectangle 338"/>
            <p:cNvSpPr/>
            <p:nvPr/>
          </p:nvSpPr>
          <p:spPr>
            <a:xfrm rot="5400000">
              <a:off x="7241750" y="4582853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0" name="Rounded Rectangle 339"/>
            <p:cNvSpPr/>
            <p:nvPr/>
          </p:nvSpPr>
          <p:spPr>
            <a:xfrm rot="5400000">
              <a:off x="7241750" y="477485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1" name="Rounded Rectangle 340"/>
            <p:cNvSpPr/>
            <p:nvPr/>
          </p:nvSpPr>
          <p:spPr>
            <a:xfrm rot="5400000">
              <a:off x="7241750" y="4966857"/>
              <a:ext cx="152332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2" name="Rounded Rectangle 341"/>
            <p:cNvSpPr/>
            <p:nvPr/>
          </p:nvSpPr>
          <p:spPr>
            <a:xfrm rot="5400000">
              <a:off x="7241750" y="5157273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3" name="Rounded Rectangle 342"/>
            <p:cNvSpPr/>
            <p:nvPr/>
          </p:nvSpPr>
          <p:spPr>
            <a:xfrm rot="5400000">
              <a:off x="7241750" y="5349275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2" name="Rounded Rectangle 391"/>
            <p:cNvSpPr/>
            <p:nvPr/>
          </p:nvSpPr>
          <p:spPr>
            <a:xfrm rot="5400000">
              <a:off x="8011671" y="247717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3" name="Rounded Rectangle 392"/>
            <p:cNvSpPr/>
            <p:nvPr/>
          </p:nvSpPr>
          <p:spPr>
            <a:xfrm rot="5400000">
              <a:off x="8011671" y="2669177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4" name="Rounded Rectangle 393"/>
            <p:cNvSpPr/>
            <p:nvPr/>
          </p:nvSpPr>
          <p:spPr>
            <a:xfrm rot="5400000">
              <a:off x="8010877" y="2860386"/>
              <a:ext cx="153919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5" name="Rounded Rectangle 394"/>
            <p:cNvSpPr/>
            <p:nvPr/>
          </p:nvSpPr>
          <p:spPr>
            <a:xfrm rot="5400000">
              <a:off x="8011671" y="305159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6" name="Rounded Rectangle 395"/>
            <p:cNvSpPr/>
            <p:nvPr/>
          </p:nvSpPr>
          <p:spPr>
            <a:xfrm rot="5400000">
              <a:off x="8011671" y="3243597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7" name="Rounded Rectangle 396"/>
            <p:cNvSpPr/>
            <p:nvPr/>
          </p:nvSpPr>
          <p:spPr>
            <a:xfrm rot="5400000">
              <a:off x="8011671" y="3434013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8" name="Rounded Rectangle 397"/>
            <p:cNvSpPr/>
            <p:nvPr/>
          </p:nvSpPr>
          <p:spPr>
            <a:xfrm rot="5400000">
              <a:off x="8011671" y="3626015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9" name="Rounded Rectangle 398"/>
            <p:cNvSpPr/>
            <p:nvPr/>
          </p:nvSpPr>
          <p:spPr>
            <a:xfrm rot="5400000">
              <a:off x="8011671" y="3818017"/>
              <a:ext cx="152332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0" name="Rounded Rectangle 399"/>
            <p:cNvSpPr/>
            <p:nvPr/>
          </p:nvSpPr>
          <p:spPr>
            <a:xfrm rot="5400000">
              <a:off x="8011671" y="4008433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1" name="Rounded Rectangle 400"/>
            <p:cNvSpPr/>
            <p:nvPr/>
          </p:nvSpPr>
          <p:spPr>
            <a:xfrm rot="5400000">
              <a:off x="8011671" y="4200435"/>
              <a:ext cx="152332" cy="15239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2" name="Rounded Rectangle 401"/>
            <p:cNvSpPr/>
            <p:nvPr/>
          </p:nvSpPr>
          <p:spPr>
            <a:xfrm rot="5400000">
              <a:off x="8011671" y="4392437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3" name="Rounded Rectangle 402"/>
            <p:cNvSpPr/>
            <p:nvPr/>
          </p:nvSpPr>
          <p:spPr>
            <a:xfrm rot="5400000">
              <a:off x="8011671" y="4582853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4" name="Rounded Rectangle 403"/>
            <p:cNvSpPr/>
            <p:nvPr/>
          </p:nvSpPr>
          <p:spPr>
            <a:xfrm rot="5400000">
              <a:off x="8011671" y="477485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5" name="Rounded Rectangle 404"/>
            <p:cNvSpPr/>
            <p:nvPr/>
          </p:nvSpPr>
          <p:spPr>
            <a:xfrm rot="5400000">
              <a:off x="8011671" y="4966857"/>
              <a:ext cx="152332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6" name="Rounded Rectangle 405"/>
            <p:cNvSpPr/>
            <p:nvPr/>
          </p:nvSpPr>
          <p:spPr>
            <a:xfrm rot="5400000">
              <a:off x="8011671" y="5157273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7" name="Rounded Rectangle 406"/>
            <p:cNvSpPr/>
            <p:nvPr/>
          </p:nvSpPr>
          <p:spPr>
            <a:xfrm rot="5400000">
              <a:off x="8011671" y="5349275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485"/>
          <p:cNvGrpSpPr>
            <a:grpSpLocks/>
          </p:cNvGrpSpPr>
          <p:nvPr/>
        </p:nvGrpSpPr>
        <p:grpSpPr bwMode="auto">
          <a:xfrm>
            <a:off x="5511824" y="1855009"/>
            <a:ext cx="3038475" cy="2271713"/>
            <a:chOff x="5512278" y="2472683"/>
            <a:chExt cx="3037940" cy="3029040"/>
          </a:xfrm>
        </p:grpSpPr>
        <p:sp>
          <p:nvSpPr>
            <p:cNvPr id="216" name="Rounded Rectangle 215"/>
            <p:cNvSpPr/>
            <p:nvPr/>
          </p:nvSpPr>
          <p:spPr>
            <a:xfrm rot="5400000">
              <a:off x="5512262" y="24758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7" name="Rounded Rectangle 216"/>
            <p:cNvSpPr/>
            <p:nvPr/>
          </p:nvSpPr>
          <p:spPr>
            <a:xfrm rot="5400000">
              <a:off x="5512262" y="266796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8" name="Rounded Rectangle 217"/>
            <p:cNvSpPr/>
            <p:nvPr/>
          </p:nvSpPr>
          <p:spPr>
            <a:xfrm rot="5400000">
              <a:off x="5512262" y="28584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9" name="Rounded Rectangle 218"/>
            <p:cNvSpPr/>
            <p:nvPr/>
          </p:nvSpPr>
          <p:spPr>
            <a:xfrm rot="5400000">
              <a:off x="5512262" y="305056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0" name="Rounded Rectangle 219"/>
            <p:cNvSpPr/>
            <p:nvPr/>
          </p:nvSpPr>
          <p:spPr>
            <a:xfrm rot="5400000">
              <a:off x="5512262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1" name="Rounded Rectangle 220"/>
            <p:cNvSpPr/>
            <p:nvPr/>
          </p:nvSpPr>
          <p:spPr>
            <a:xfrm rot="5400000">
              <a:off x="5512262" y="343316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2" name="Rounded Rectangle 221"/>
            <p:cNvSpPr/>
            <p:nvPr/>
          </p:nvSpPr>
          <p:spPr>
            <a:xfrm rot="5400000">
              <a:off x="5512262" y="362525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3" name="Rounded Rectangle 222"/>
            <p:cNvSpPr/>
            <p:nvPr/>
          </p:nvSpPr>
          <p:spPr>
            <a:xfrm rot="5400000">
              <a:off x="5512262" y="381576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4" name="Rounded Rectangle 223"/>
            <p:cNvSpPr/>
            <p:nvPr/>
          </p:nvSpPr>
          <p:spPr>
            <a:xfrm rot="5400000">
              <a:off x="5512262" y="400785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5" name="Rounded Rectangle 224"/>
            <p:cNvSpPr/>
            <p:nvPr/>
          </p:nvSpPr>
          <p:spPr>
            <a:xfrm rot="5400000">
              <a:off x="5512262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6" name="Rounded Rectangle 225"/>
            <p:cNvSpPr/>
            <p:nvPr/>
          </p:nvSpPr>
          <p:spPr>
            <a:xfrm rot="5400000">
              <a:off x="5512262" y="439045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7" name="Rounded Rectangle 226"/>
            <p:cNvSpPr/>
            <p:nvPr/>
          </p:nvSpPr>
          <p:spPr>
            <a:xfrm rot="5400000">
              <a:off x="5512262" y="458254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8" name="Rounded Rectangle 227"/>
            <p:cNvSpPr/>
            <p:nvPr/>
          </p:nvSpPr>
          <p:spPr>
            <a:xfrm rot="5400000">
              <a:off x="5512262" y="47730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9" name="Rounded Rectangle 228"/>
            <p:cNvSpPr/>
            <p:nvPr/>
          </p:nvSpPr>
          <p:spPr>
            <a:xfrm rot="5400000">
              <a:off x="5512262" y="496514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0" name="Rounded Rectangle 229"/>
            <p:cNvSpPr/>
            <p:nvPr/>
          </p:nvSpPr>
          <p:spPr>
            <a:xfrm rot="5400000">
              <a:off x="5512262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1" name="Rounded Rectangle 230"/>
            <p:cNvSpPr/>
            <p:nvPr/>
          </p:nvSpPr>
          <p:spPr>
            <a:xfrm rot="5400000">
              <a:off x="5512262" y="534774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2" name="Rounded Rectangle 231"/>
            <p:cNvSpPr/>
            <p:nvPr/>
          </p:nvSpPr>
          <p:spPr>
            <a:xfrm rot="5400000">
              <a:off x="5905893" y="247746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3" name="Rounded Rectangle 232"/>
            <p:cNvSpPr/>
            <p:nvPr/>
          </p:nvSpPr>
          <p:spPr>
            <a:xfrm rot="5400000">
              <a:off x="5905893" y="26695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4" name="Rounded Rectangle 233"/>
            <p:cNvSpPr/>
            <p:nvPr/>
          </p:nvSpPr>
          <p:spPr>
            <a:xfrm rot="5400000">
              <a:off x="5905893" y="286006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5" name="Rounded Rectangle 234"/>
            <p:cNvSpPr/>
            <p:nvPr/>
          </p:nvSpPr>
          <p:spPr>
            <a:xfrm rot="5400000">
              <a:off x="5905893" y="305215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6" name="Rounded Rectangle 235"/>
            <p:cNvSpPr/>
            <p:nvPr/>
          </p:nvSpPr>
          <p:spPr>
            <a:xfrm rot="5400000">
              <a:off x="5905893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7" name="Rounded Rectangle 236"/>
            <p:cNvSpPr/>
            <p:nvPr/>
          </p:nvSpPr>
          <p:spPr>
            <a:xfrm rot="5400000">
              <a:off x="5905893" y="343475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8" name="Rounded Rectangle 237"/>
            <p:cNvSpPr/>
            <p:nvPr/>
          </p:nvSpPr>
          <p:spPr>
            <a:xfrm rot="5400000">
              <a:off x="5905893" y="362684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9" name="Rounded Rectangle 238"/>
            <p:cNvSpPr/>
            <p:nvPr/>
          </p:nvSpPr>
          <p:spPr>
            <a:xfrm rot="5400000">
              <a:off x="5905893" y="381735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0" name="Rounded Rectangle 239"/>
            <p:cNvSpPr/>
            <p:nvPr/>
          </p:nvSpPr>
          <p:spPr>
            <a:xfrm rot="5400000">
              <a:off x="5905893" y="400944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1" name="Rounded Rectangle 240"/>
            <p:cNvSpPr/>
            <p:nvPr/>
          </p:nvSpPr>
          <p:spPr>
            <a:xfrm rot="5400000">
              <a:off x="5905893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2" name="Rounded Rectangle 241"/>
            <p:cNvSpPr/>
            <p:nvPr/>
          </p:nvSpPr>
          <p:spPr>
            <a:xfrm rot="5400000">
              <a:off x="5905893" y="439204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3" name="Rounded Rectangle 242"/>
            <p:cNvSpPr/>
            <p:nvPr/>
          </p:nvSpPr>
          <p:spPr>
            <a:xfrm rot="5400000">
              <a:off x="5905893" y="458413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4" name="Rounded Rectangle 243"/>
            <p:cNvSpPr/>
            <p:nvPr/>
          </p:nvSpPr>
          <p:spPr>
            <a:xfrm rot="5400000">
              <a:off x="5905893" y="477464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5" name="Rounded Rectangle 244"/>
            <p:cNvSpPr/>
            <p:nvPr/>
          </p:nvSpPr>
          <p:spPr>
            <a:xfrm rot="5400000">
              <a:off x="5905893" y="496673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6" name="Rounded Rectangle 245"/>
            <p:cNvSpPr/>
            <p:nvPr/>
          </p:nvSpPr>
          <p:spPr>
            <a:xfrm rot="5400000">
              <a:off x="5905893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7" name="Rounded Rectangle 246"/>
            <p:cNvSpPr/>
            <p:nvPr/>
          </p:nvSpPr>
          <p:spPr>
            <a:xfrm rot="5400000">
              <a:off x="5905893" y="534933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8" name="Rounded Rectangle 247"/>
            <p:cNvSpPr/>
            <p:nvPr/>
          </p:nvSpPr>
          <p:spPr>
            <a:xfrm rot="5400000">
              <a:off x="6096359" y="24758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9" name="Rounded Rectangle 248"/>
            <p:cNvSpPr/>
            <p:nvPr/>
          </p:nvSpPr>
          <p:spPr>
            <a:xfrm rot="5400000">
              <a:off x="6096359" y="266796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0" name="Rounded Rectangle 249"/>
            <p:cNvSpPr/>
            <p:nvPr/>
          </p:nvSpPr>
          <p:spPr>
            <a:xfrm rot="5400000">
              <a:off x="6096359" y="28584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1" name="Rounded Rectangle 250"/>
            <p:cNvSpPr/>
            <p:nvPr/>
          </p:nvSpPr>
          <p:spPr>
            <a:xfrm rot="5400000">
              <a:off x="6096359" y="305056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2" name="Rounded Rectangle 251"/>
            <p:cNvSpPr/>
            <p:nvPr/>
          </p:nvSpPr>
          <p:spPr>
            <a:xfrm rot="5400000">
              <a:off x="6096359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3" name="Rounded Rectangle 252"/>
            <p:cNvSpPr/>
            <p:nvPr/>
          </p:nvSpPr>
          <p:spPr>
            <a:xfrm rot="5400000">
              <a:off x="6096359" y="343316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4" name="Rounded Rectangle 253"/>
            <p:cNvSpPr/>
            <p:nvPr/>
          </p:nvSpPr>
          <p:spPr>
            <a:xfrm rot="5400000">
              <a:off x="6096359" y="362525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5" name="Rounded Rectangle 254"/>
            <p:cNvSpPr/>
            <p:nvPr/>
          </p:nvSpPr>
          <p:spPr>
            <a:xfrm rot="5400000">
              <a:off x="6096359" y="381576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6" name="Rounded Rectangle 255"/>
            <p:cNvSpPr/>
            <p:nvPr/>
          </p:nvSpPr>
          <p:spPr>
            <a:xfrm rot="5400000">
              <a:off x="6096359" y="400785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7" name="Rounded Rectangle 256"/>
            <p:cNvSpPr/>
            <p:nvPr/>
          </p:nvSpPr>
          <p:spPr>
            <a:xfrm rot="5400000">
              <a:off x="6096359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8" name="Rounded Rectangle 257"/>
            <p:cNvSpPr/>
            <p:nvPr/>
          </p:nvSpPr>
          <p:spPr>
            <a:xfrm rot="5400000">
              <a:off x="6096359" y="439045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9" name="Rounded Rectangle 258"/>
            <p:cNvSpPr/>
            <p:nvPr/>
          </p:nvSpPr>
          <p:spPr>
            <a:xfrm rot="5400000">
              <a:off x="6096359" y="458254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60" name="Rounded Rectangle 259"/>
            <p:cNvSpPr/>
            <p:nvPr/>
          </p:nvSpPr>
          <p:spPr>
            <a:xfrm rot="5400000">
              <a:off x="6096359" y="47730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61" name="Rounded Rectangle 260"/>
            <p:cNvSpPr/>
            <p:nvPr/>
          </p:nvSpPr>
          <p:spPr>
            <a:xfrm rot="5400000">
              <a:off x="6096359" y="496514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62" name="Rounded Rectangle 261"/>
            <p:cNvSpPr/>
            <p:nvPr/>
          </p:nvSpPr>
          <p:spPr>
            <a:xfrm rot="5400000">
              <a:off x="6096359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63" name="Rounded Rectangle 262"/>
            <p:cNvSpPr/>
            <p:nvPr/>
          </p:nvSpPr>
          <p:spPr>
            <a:xfrm rot="5400000">
              <a:off x="6096359" y="534774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80" name="Rounded Rectangle 279"/>
            <p:cNvSpPr/>
            <p:nvPr/>
          </p:nvSpPr>
          <p:spPr>
            <a:xfrm rot="5400000">
              <a:off x="6291588" y="247269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1" name="Rounded Rectangle 280"/>
            <p:cNvSpPr/>
            <p:nvPr/>
          </p:nvSpPr>
          <p:spPr>
            <a:xfrm rot="5400000">
              <a:off x="6291588" y="266479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2" name="Rounded Rectangle 281"/>
            <p:cNvSpPr/>
            <p:nvPr/>
          </p:nvSpPr>
          <p:spPr>
            <a:xfrm rot="5400000">
              <a:off x="6291588" y="285529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3" name="Rounded Rectangle 282"/>
            <p:cNvSpPr/>
            <p:nvPr/>
          </p:nvSpPr>
          <p:spPr>
            <a:xfrm rot="5400000">
              <a:off x="6291588" y="304739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4" name="Rounded Rectangle 283"/>
            <p:cNvSpPr/>
            <p:nvPr/>
          </p:nvSpPr>
          <p:spPr>
            <a:xfrm rot="5400000">
              <a:off x="6291588" y="3237896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5" name="Rounded Rectangle 284"/>
            <p:cNvSpPr/>
            <p:nvPr/>
          </p:nvSpPr>
          <p:spPr>
            <a:xfrm rot="5400000">
              <a:off x="6291588" y="342999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6" name="Rounded Rectangle 285"/>
            <p:cNvSpPr/>
            <p:nvPr/>
          </p:nvSpPr>
          <p:spPr>
            <a:xfrm rot="5400000">
              <a:off x="6291588" y="362208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7" name="Rounded Rectangle 286"/>
            <p:cNvSpPr/>
            <p:nvPr/>
          </p:nvSpPr>
          <p:spPr>
            <a:xfrm rot="5400000">
              <a:off x="6291588" y="381258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8" name="Rounded Rectangle 287"/>
            <p:cNvSpPr/>
            <p:nvPr/>
          </p:nvSpPr>
          <p:spPr>
            <a:xfrm rot="5400000">
              <a:off x="6291588" y="400468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9" name="Rounded Rectangle 288"/>
            <p:cNvSpPr/>
            <p:nvPr/>
          </p:nvSpPr>
          <p:spPr>
            <a:xfrm rot="5400000">
              <a:off x="6291588" y="419518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0" name="Rounded Rectangle 289"/>
            <p:cNvSpPr/>
            <p:nvPr/>
          </p:nvSpPr>
          <p:spPr>
            <a:xfrm rot="5400000">
              <a:off x="6291588" y="438728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1" name="Rounded Rectangle 290"/>
            <p:cNvSpPr/>
            <p:nvPr/>
          </p:nvSpPr>
          <p:spPr>
            <a:xfrm rot="5400000">
              <a:off x="6291588" y="45793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2" name="Rounded Rectangle 291"/>
            <p:cNvSpPr/>
            <p:nvPr/>
          </p:nvSpPr>
          <p:spPr>
            <a:xfrm rot="5400000">
              <a:off x="6291588" y="476988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3" name="Rounded Rectangle 292"/>
            <p:cNvSpPr/>
            <p:nvPr/>
          </p:nvSpPr>
          <p:spPr>
            <a:xfrm rot="5400000">
              <a:off x="6291588" y="49619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4" name="Rounded Rectangle 293"/>
            <p:cNvSpPr/>
            <p:nvPr/>
          </p:nvSpPr>
          <p:spPr>
            <a:xfrm rot="5400000">
              <a:off x="6291588" y="515247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5" name="Rounded Rectangle 294"/>
            <p:cNvSpPr/>
            <p:nvPr/>
          </p:nvSpPr>
          <p:spPr>
            <a:xfrm rot="5400000">
              <a:off x="6291588" y="534457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6" name="Rounded Rectangle 295"/>
            <p:cNvSpPr/>
            <p:nvPr/>
          </p:nvSpPr>
          <p:spPr>
            <a:xfrm rot="5400000">
              <a:off x="6667759" y="247428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97" name="Rounded Rectangle 296"/>
            <p:cNvSpPr/>
            <p:nvPr/>
          </p:nvSpPr>
          <p:spPr>
            <a:xfrm rot="5400000">
              <a:off x="6667759" y="266479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98" name="Rounded Rectangle 297"/>
            <p:cNvSpPr/>
            <p:nvPr/>
          </p:nvSpPr>
          <p:spPr>
            <a:xfrm rot="5400000">
              <a:off x="6667759" y="285688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99" name="Rounded Rectangle 298"/>
            <p:cNvSpPr/>
            <p:nvPr/>
          </p:nvSpPr>
          <p:spPr>
            <a:xfrm rot="5400000">
              <a:off x="6667759" y="304897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0" name="Rounded Rectangle 299"/>
            <p:cNvSpPr/>
            <p:nvPr/>
          </p:nvSpPr>
          <p:spPr>
            <a:xfrm rot="5400000">
              <a:off x="6667759" y="3239484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1" name="Rounded Rectangle 300"/>
            <p:cNvSpPr/>
            <p:nvPr/>
          </p:nvSpPr>
          <p:spPr>
            <a:xfrm rot="5400000">
              <a:off x="6667759" y="343157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2" name="Rounded Rectangle 301"/>
            <p:cNvSpPr/>
            <p:nvPr/>
          </p:nvSpPr>
          <p:spPr>
            <a:xfrm rot="5400000">
              <a:off x="6667759" y="362208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3" name="Rounded Rectangle 302"/>
            <p:cNvSpPr/>
            <p:nvPr/>
          </p:nvSpPr>
          <p:spPr>
            <a:xfrm rot="5400000">
              <a:off x="6667759" y="381417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4" name="Rounded Rectangle 303"/>
            <p:cNvSpPr/>
            <p:nvPr/>
          </p:nvSpPr>
          <p:spPr>
            <a:xfrm rot="5400000">
              <a:off x="6667759" y="400626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5" name="Rounded Rectangle 304"/>
            <p:cNvSpPr/>
            <p:nvPr/>
          </p:nvSpPr>
          <p:spPr>
            <a:xfrm rot="5400000">
              <a:off x="6667759" y="419677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6" name="Rounded Rectangle 305"/>
            <p:cNvSpPr/>
            <p:nvPr/>
          </p:nvSpPr>
          <p:spPr>
            <a:xfrm rot="5400000">
              <a:off x="6667759" y="438886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7" name="Rounded Rectangle 306"/>
            <p:cNvSpPr/>
            <p:nvPr/>
          </p:nvSpPr>
          <p:spPr>
            <a:xfrm rot="5400000">
              <a:off x="6667759" y="45793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8" name="Rounded Rectangle 307"/>
            <p:cNvSpPr/>
            <p:nvPr/>
          </p:nvSpPr>
          <p:spPr>
            <a:xfrm rot="5400000">
              <a:off x="6667759" y="477146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9" name="Rounded Rectangle 308"/>
            <p:cNvSpPr/>
            <p:nvPr/>
          </p:nvSpPr>
          <p:spPr>
            <a:xfrm rot="5400000">
              <a:off x="6667759" y="496356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0" name="Rounded Rectangle 309"/>
            <p:cNvSpPr/>
            <p:nvPr/>
          </p:nvSpPr>
          <p:spPr>
            <a:xfrm rot="5400000">
              <a:off x="6667759" y="515406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1" name="Rounded Rectangle 310"/>
            <p:cNvSpPr/>
            <p:nvPr/>
          </p:nvSpPr>
          <p:spPr>
            <a:xfrm rot="5400000">
              <a:off x="6667759" y="534615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2" name="Rounded Rectangle 311"/>
            <p:cNvSpPr/>
            <p:nvPr/>
          </p:nvSpPr>
          <p:spPr>
            <a:xfrm rot="5400000">
              <a:off x="6858225" y="247269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3" name="Rounded Rectangle 312"/>
            <p:cNvSpPr/>
            <p:nvPr/>
          </p:nvSpPr>
          <p:spPr>
            <a:xfrm rot="5400000">
              <a:off x="6858225" y="266479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4" name="Rounded Rectangle 313"/>
            <p:cNvSpPr/>
            <p:nvPr/>
          </p:nvSpPr>
          <p:spPr>
            <a:xfrm rot="5400000">
              <a:off x="6858225" y="285529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5" name="Rounded Rectangle 314"/>
            <p:cNvSpPr/>
            <p:nvPr/>
          </p:nvSpPr>
          <p:spPr>
            <a:xfrm rot="5400000">
              <a:off x="6858225" y="304739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6" name="Rounded Rectangle 315"/>
            <p:cNvSpPr/>
            <p:nvPr/>
          </p:nvSpPr>
          <p:spPr>
            <a:xfrm rot="5400000">
              <a:off x="6858225" y="3237896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7" name="Rounded Rectangle 316"/>
            <p:cNvSpPr/>
            <p:nvPr/>
          </p:nvSpPr>
          <p:spPr>
            <a:xfrm rot="5400000">
              <a:off x="6858225" y="342999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8" name="Rounded Rectangle 317"/>
            <p:cNvSpPr/>
            <p:nvPr/>
          </p:nvSpPr>
          <p:spPr>
            <a:xfrm rot="5400000">
              <a:off x="6858225" y="362208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9" name="Rounded Rectangle 318"/>
            <p:cNvSpPr/>
            <p:nvPr/>
          </p:nvSpPr>
          <p:spPr>
            <a:xfrm rot="5400000">
              <a:off x="6858225" y="381258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0" name="Rounded Rectangle 319"/>
            <p:cNvSpPr/>
            <p:nvPr/>
          </p:nvSpPr>
          <p:spPr>
            <a:xfrm rot="5400000">
              <a:off x="6858225" y="400468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1" name="Rounded Rectangle 320"/>
            <p:cNvSpPr/>
            <p:nvPr/>
          </p:nvSpPr>
          <p:spPr>
            <a:xfrm rot="5400000">
              <a:off x="6858225" y="419518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2" name="Rounded Rectangle 321"/>
            <p:cNvSpPr/>
            <p:nvPr/>
          </p:nvSpPr>
          <p:spPr>
            <a:xfrm rot="5400000">
              <a:off x="6858225" y="438728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3" name="Rounded Rectangle 322"/>
            <p:cNvSpPr/>
            <p:nvPr/>
          </p:nvSpPr>
          <p:spPr>
            <a:xfrm rot="5400000">
              <a:off x="6858225" y="45793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4" name="Rounded Rectangle 323"/>
            <p:cNvSpPr/>
            <p:nvPr/>
          </p:nvSpPr>
          <p:spPr>
            <a:xfrm rot="5400000">
              <a:off x="6858225" y="476988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5" name="Rounded Rectangle 324"/>
            <p:cNvSpPr/>
            <p:nvPr/>
          </p:nvSpPr>
          <p:spPr>
            <a:xfrm rot="5400000">
              <a:off x="6858225" y="49619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6" name="Rounded Rectangle 325"/>
            <p:cNvSpPr/>
            <p:nvPr/>
          </p:nvSpPr>
          <p:spPr>
            <a:xfrm rot="5400000">
              <a:off x="6858225" y="515247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7" name="Rounded Rectangle 326"/>
            <p:cNvSpPr/>
            <p:nvPr/>
          </p:nvSpPr>
          <p:spPr>
            <a:xfrm rot="5400000">
              <a:off x="6858225" y="534457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44" name="Rounded Rectangle 343"/>
            <p:cNvSpPr/>
            <p:nvPr/>
          </p:nvSpPr>
          <p:spPr>
            <a:xfrm rot="5400000">
              <a:off x="7051866" y="24758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5" name="Rounded Rectangle 344"/>
            <p:cNvSpPr/>
            <p:nvPr/>
          </p:nvSpPr>
          <p:spPr>
            <a:xfrm rot="5400000">
              <a:off x="7051866" y="266796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6" name="Rounded Rectangle 345"/>
            <p:cNvSpPr/>
            <p:nvPr/>
          </p:nvSpPr>
          <p:spPr>
            <a:xfrm rot="5400000">
              <a:off x="7051866" y="28584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7" name="Rounded Rectangle 346"/>
            <p:cNvSpPr/>
            <p:nvPr/>
          </p:nvSpPr>
          <p:spPr>
            <a:xfrm rot="5400000">
              <a:off x="7051866" y="305056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8" name="Rounded Rectangle 347"/>
            <p:cNvSpPr/>
            <p:nvPr/>
          </p:nvSpPr>
          <p:spPr>
            <a:xfrm rot="5400000">
              <a:off x="7051866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9" name="Rounded Rectangle 348"/>
            <p:cNvSpPr/>
            <p:nvPr/>
          </p:nvSpPr>
          <p:spPr>
            <a:xfrm rot="5400000">
              <a:off x="7051866" y="343316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0" name="Rounded Rectangle 349"/>
            <p:cNvSpPr/>
            <p:nvPr/>
          </p:nvSpPr>
          <p:spPr>
            <a:xfrm rot="5400000">
              <a:off x="7051866" y="362525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1" name="Rounded Rectangle 350"/>
            <p:cNvSpPr/>
            <p:nvPr/>
          </p:nvSpPr>
          <p:spPr>
            <a:xfrm rot="5400000">
              <a:off x="7051866" y="381576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2" name="Rounded Rectangle 351"/>
            <p:cNvSpPr/>
            <p:nvPr/>
          </p:nvSpPr>
          <p:spPr>
            <a:xfrm rot="5400000">
              <a:off x="7051866" y="400785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3" name="Rounded Rectangle 352"/>
            <p:cNvSpPr/>
            <p:nvPr/>
          </p:nvSpPr>
          <p:spPr>
            <a:xfrm rot="5400000">
              <a:off x="7051866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4" name="Rounded Rectangle 353"/>
            <p:cNvSpPr/>
            <p:nvPr/>
          </p:nvSpPr>
          <p:spPr>
            <a:xfrm rot="5400000">
              <a:off x="7051866" y="439045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5" name="Rounded Rectangle 354"/>
            <p:cNvSpPr/>
            <p:nvPr/>
          </p:nvSpPr>
          <p:spPr>
            <a:xfrm rot="5400000">
              <a:off x="7051866" y="458254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6" name="Rounded Rectangle 355"/>
            <p:cNvSpPr/>
            <p:nvPr/>
          </p:nvSpPr>
          <p:spPr>
            <a:xfrm rot="5400000">
              <a:off x="7051866" y="47730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7" name="Rounded Rectangle 356"/>
            <p:cNvSpPr/>
            <p:nvPr/>
          </p:nvSpPr>
          <p:spPr>
            <a:xfrm rot="5400000">
              <a:off x="7051866" y="496514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8" name="Rounded Rectangle 357"/>
            <p:cNvSpPr/>
            <p:nvPr/>
          </p:nvSpPr>
          <p:spPr>
            <a:xfrm rot="5400000">
              <a:off x="7051866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9" name="Rounded Rectangle 358"/>
            <p:cNvSpPr/>
            <p:nvPr/>
          </p:nvSpPr>
          <p:spPr>
            <a:xfrm rot="5400000">
              <a:off x="7051866" y="534774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60" name="Rounded Rectangle 359"/>
            <p:cNvSpPr/>
            <p:nvPr/>
          </p:nvSpPr>
          <p:spPr>
            <a:xfrm rot="5400000">
              <a:off x="7435974" y="247746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1" name="Rounded Rectangle 360"/>
            <p:cNvSpPr/>
            <p:nvPr/>
          </p:nvSpPr>
          <p:spPr>
            <a:xfrm rot="5400000">
              <a:off x="7435974" y="26695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2" name="Rounded Rectangle 361"/>
            <p:cNvSpPr/>
            <p:nvPr/>
          </p:nvSpPr>
          <p:spPr>
            <a:xfrm rot="5400000">
              <a:off x="7435974" y="286006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3" name="Rounded Rectangle 362"/>
            <p:cNvSpPr/>
            <p:nvPr/>
          </p:nvSpPr>
          <p:spPr>
            <a:xfrm rot="5400000">
              <a:off x="7435974" y="305215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4" name="Rounded Rectangle 363"/>
            <p:cNvSpPr/>
            <p:nvPr/>
          </p:nvSpPr>
          <p:spPr>
            <a:xfrm rot="5400000">
              <a:off x="7435974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5" name="Rounded Rectangle 364"/>
            <p:cNvSpPr/>
            <p:nvPr/>
          </p:nvSpPr>
          <p:spPr>
            <a:xfrm rot="5400000">
              <a:off x="7435974" y="343475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6" name="Rounded Rectangle 365"/>
            <p:cNvSpPr/>
            <p:nvPr/>
          </p:nvSpPr>
          <p:spPr>
            <a:xfrm rot="5400000">
              <a:off x="7435974" y="362684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7" name="Rounded Rectangle 366"/>
            <p:cNvSpPr/>
            <p:nvPr/>
          </p:nvSpPr>
          <p:spPr>
            <a:xfrm rot="5400000">
              <a:off x="7435974" y="381735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8" name="Rounded Rectangle 367"/>
            <p:cNvSpPr/>
            <p:nvPr/>
          </p:nvSpPr>
          <p:spPr>
            <a:xfrm rot="5400000">
              <a:off x="7435974" y="400944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9" name="Rounded Rectangle 368"/>
            <p:cNvSpPr/>
            <p:nvPr/>
          </p:nvSpPr>
          <p:spPr>
            <a:xfrm rot="5400000">
              <a:off x="7435974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0" name="Rounded Rectangle 369"/>
            <p:cNvSpPr/>
            <p:nvPr/>
          </p:nvSpPr>
          <p:spPr>
            <a:xfrm rot="5400000">
              <a:off x="7435974" y="439204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1" name="Rounded Rectangle 370"/>
            <p:cNvSpPr/>
            <p:nvPr/>
          </p:nvSpPr>
          <p:spPr>
            <a:xfrm rot="5400000">
              <a:off x="7435974" y="458413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2" name="Rounded Rectangle 371"/>
            <p:cNvSpPr/>
            <p:nvPr/>
          </p:nvSpPr>
          <p:spPr>
            <a:xfrm rot="5400000">
              <a:off x="7435974" y="477464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3" name="Rounded Rectangle 372"/>
            <p:cNvSpPr/>
            <p:nvPr/>
          </p:nvSpPr>
          <p:spPr>
            <a:xfrm rot="5400000">
              <a:off x="7435974" y="496673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4" name="Rounded Rectangle 373"/>
            <p:cNvSpPr/>
            <p:nvPr/>
          </p:nvSpPr>
          <p:spPr>
            <a:xfrm rot="5400000">
              <a:off x="7435974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5" name="Rounded Rectangle 374"/>
            <p:cNvSpPr/>
            <p:nvPr/>
          </p:nvSpPr>
          <p:spPr>
            <a:xfrm rot="5400000">
              <a:off x="7435974" y="534933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6" name="Rounded Rectangle 375"/>
            <p:cNvSpPr/>
            <p:nvPr/>
          </p:nvSpPr>
          <p:spPr>
            <a:xfrm rot="5400000">
              <a:off x="7626440" y="24758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7" name="Rounded Rectangle 376"/>
            <p:cNvSpPr/>
            <p:nvPr/>
          </p:nvSpPr>
          <p:spPr>
            <a:xfrm rot="5400000">
              <a:off x="7626440" y="266796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8" name="Rounded Rectangle 377"/>
            <p:cNvSpPr/>
            <p:nvPr/>
          </p:nvSpPr>
          <p:spPr>
            <a:xfrm rot="5400000">
              <a:off x="7626440" y="28584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9" name="Rounded Rectangle 378"/>
            <p:cNvSpPr/>
            <p:nvPr/>
          </p:nvSpPr>
          <p:spPr>
            <a:xfrm rot="5400000">
              <a:off x="7626440" y="305056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0" name="Rounded Rectangle 379"/>
            <p:cNvSpPr/>
            <p:nvPr/>
          </p:nvSpPr>
          <p:spPr>
            <a:xfrm rot="5400000">
              <a:off x="7626440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1" name="Rounded Rectangle 380"/>
            <p:cNvSpPr/>
            <p:nvPr/>
          </p:nvSpPr>
          <p:spPr>
            <a:xfrm rot="5400000">
              <a:off x="7626440" y="343316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2" name="Rounded Rectangle 381"/>
            <p:cNvSpPr/>
            <p:nvPr/>
          </p:nvSpPr>
          <p:spPr>
            <a:xfrm rot="5400000">
              <a:off x="7626440" y="362525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3" name="Rounded Rectangle 382"/>
            <p:cNvSpPr/>
            <p:nvPr/>
          </p:nvSpPr>
          <p:spPr>
            <a:xfrm rot="5400000">
              <a:off x="7626440" y="381576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4" name="Rounded Rectangle 383"/>
            <p:cNvSpPr/>
            <p:nvPr/>
          </p:nvSpPr>
          <p:spPr>
            <a:xfrm rot="5400000">
              <a:off x="7626440" y="400785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5" name="Rounded Rectangle 384"/>
            <p:cNvSpPr/>
            <p:nvPr/>
          </p:nvSpPr>
          <p:spPr>
            <a:xfrm rot="5400000">
              <a:off x="7626440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6" name="Rounded Rectangle 385"/>
            <p:cNvSpPr/>
            <p:nvPr/>
          </p:nvSpPr>
          <p:spPr>
            <a:xfrm rot="5400000">
              <a:off x="7626440" y="439045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7" name="Rounded Rectangle 386"/>
            <p:cNvSpPr/>
            <p:nvPr/>
          </p:nvSpPr>
          <p:spPr>
            <a:xfrm rot="5400000">
              <a:off x="7626440" y="458254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8" name="Rounded Rectangle 387"/>
            <p:cNvSpPr/>
            <p:nvPr/>
          </p:nvSpPr>
          <p:spPr>
            <a:xfrm rot="5400000">
              <a:off x="7626440" y="47730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9" name="Rounded Rectangle 388"/>
            <p:cNvSpPr/>
            <p:nvPr/>
          </p:nvSpPr>
          <p:spPr>
            <a:xfrm rot="5400000">
              <a:off x="7626440" y="496514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90" name="Rounded Rectangle 389"/>
            <p:cNvSpPr/>
            <p:nvPr/>
          </p:nvSpPr>
          <p:spPr>
            <a:xfrm rot="5400000">
              <a:off x="7626440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91" name="Rounded Rectangle 390"/>
            <p:cNvSpPr/>
            <p:nvPr/>
          </p:nvSpPr>
          <p:spPr>
            <a:xfrm rot="5400000">
              <a:off x="7626440" y="534774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08" name="Rounded Rectangle 407"/>
            <p:cNvSpPr/>
            <p:nvPr/>
          </p:nvSpPr>
          <p:spPr>
            <a:xfrm rot="5400000">
              <a:off x="7813732" y="24758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9" name="Rounded Rectangle 408"/>
            <p:cNvSpPr/>
            <p:nvPr/>
          </p:nvSpPr>
          <p:spPr>
            <a:xfrm rot="5400000">
              <a:off x="7813732" y="266796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0" name="Rounded Rectangle 409"/>
            <p:cNvSpPr/>
            <p:nvPr/>
          </p:nvSpPr>
          <p:spPr>
            <a:xfrm rot="5400000">
              <a:off x="7813732" y="28584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1" name="Rounded Rectangle 410"/>
            <p:cNvSpPr/>
            <p:nvPr/>
          </p:nvSpPr>
          <p:spPr>
            <a:xfrm rot="5400000">
              <a:off x="7813732" y="305056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2" name="Rounded Rectangle 411"/>
            <p:cNvSpPr/>
            <p:nvPr/>
          </p:nvSpPr>
          <p:spPr>
            <a:xfrm rot="5400000">
              <a:off x="7813732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3" name="Rounded Rectangle 412"/>
            <p:cNvSpPr/>
            <p:nvPr/>
          </p:nvSpPr>
          <p:spPr>
            <a:xfrm rot="5400000">
              <a:off x="7813732" y="343316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4" name="Rounded Rectangle 413"/>
            <p:cNvSpPr/>
            <p:nvPr/>
          </p:nvSpPr>
          <p:spPr>
            <a:xfrm rot="5400000">
              <a:off x="7813732" y="362525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5" name="Rounded Rectangle 414"/>
            <p:cNvSpPr/>
            <p:nvPr/>
          </p:nvSpPr>
          <p:spPr>
            <a:xfrm rot="5400000">
              <a:off x="7813732" y="381576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6" name="Rounded Rectangle 415"/>
            <p:cNvSpPr/>
            <p:nvPr/>
          </p:nvSpPr>
          <p:spPr>
            <a:xfrm rot="5400000">
              <a:off x="7813732" y="400785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7" name="Rounded Rectangle 416"/>
            <p:cNvSpPr/>
            <p:nvPr/>
          </p:nvSpPr>
          <p:spPr>
            <a:xfrm rot="5400000">
              <a:off x="7813732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8" name="Rounded Rectangle 417"/>
            <p:cNvSpPr/>
            <p:nvPr/>
          </p:nvSpPr>
          <p:spPr>
            <a:xfrm rot="5400000">
              <a:off x="7813732" y="439045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9" name="Rounded Rectangle 418"/>
            <p:cNvSpPr/>
            <p:nvPr/>
          </p:nvSpPr>
          <p:spPr>
            <a:xfrm rot="5400000">
              <a:off x="7813732" y="458254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0" name="Rounded Rectangle 419"/>
            <p:cNvSpPr/>
            <p:nvPr/>
          </p:nvSpPr>
          <p:spPr>
            <a:xfrm rot="5400000">
              <a:off x="7813732" y="47730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1" name="Rounded Rectangle 420"/>
            <p:cNvSpPr/>
            <p:nvPr/>
          </p:nvSpPr>
          <p:spPr>
            <a:xfrm rot="5400000">
              <a:off x="7813732" y="496514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2" name="Rounded Rectangle 421"/>
            <p:cNvSpPr/>
            <p:nvPr/>
          </p:nvSpPr>
          <p:spPr>
            <a:xfrm rot="5400000">
              <a:off x="7813732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3" name="Rounded Rectangle 422"/>
            <p:cNvSpPr/>
            <p:nvPr/>
          </p:nvSpPr>
          <p:spPr>
            <a:xfrm rot="5400000">
              <a:off x="7813732" y="534774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4" name="Rounded Rectangle 423"/>
            <p:cNvSpPr/>
            <p:nvPr/>
          </p:nvSpPr>
          <p:spPr>
            <a:xfrm rot="5400000">
              <a:off x="8207363" y="247746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25" name="Rounded Rectangle 424"/>
            <p:cNvSpPr/>
            <p:nvPr/>
          </p:nvSpPr>
          <p:spPr>
            <a:xfrm rot="5400000">
              <a:off x="8207363" y="26695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26" name="Rounded Rectangle 425"/>
            <p:cNvSpPr/>
            <p:nvPr/>
          </p:nvSpPr>
          <p:spPr>
            <a:xfrm rot="5400000">
              <a:off x="8207363" y="286006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27" name="Rounded Rectangle 426"/>
            <p:cNvSpPr/>
            <p:nvPr/>
          </p:nvSpPr>
          <p:spPr>
            <a:xfrm rot="5400000">
              <a:off x="8207363" y="305215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28" name="Rounded Rectangle 427"/>
            <p:cNvSpPr/>
            <p:nvPr/>
          </p:nvSpPr>
          <p:spPr>
            <a:xfrm rot="5400000">
              <a:off x="8207363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29" name="Rounded Rectangle 428"/>
            <p:cNvSpPr/>
            <p:nvPr/>
          </p:nvSpPr>
          <p:spPr>
            <a:xfrm rot="5400000">
              <a:off x="8207363" y="343475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0" name="Rounded Rectangle 429"/>
            <p:cNvSpPr/>
            <p:nvPr/>
          </p:nvSpPr>
          <p:spPr>
            <a:xfrm rot="5400000">
              <a:off x="8207363" y="362684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1" name="Rounded Rectangle 430"/>
            <p:cNvSpPr/>
            <p:nvPr/>
          </p:nvSpPr>
          <p:spPr>
            <a:xfrm rot="5400000">
              <a:off x="8207363" y="381735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2" name="Rounded Rectangle 431"/>
            <p:cNvSpPr/>
            <p:nvPr/>
          </p:nvSpPr>
          <p:spPr>
            <a:xfrm rot="5400000">
              <a:off x="8207363" y="400944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3" name="Rounded Rectangle 432"/>
            <p:cNvSpPr/>
            <p:nvPr/>
          </p:nvSpPr>
          <p:spPr>
            <a:xfrm rot="5400000">
              <a:off x="8207363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4" name="Rounded Rectangle 433"/>
            <p:cNvSpPr/>
            <p:nvPr/>
          </p:nvSpPr>
          <p:spPr>
            <a:xfrm rot="5400000">
              <a:off x="8207363" y="439204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5" name="Rounded Rectangle 434"/>
            <p:cNvSpPr/>
            <p:nvPr/>
          </p:nvSpPr>
          <p:spPr>
            <a:xfrm rot="5400000">
              <a:off x="8207363" y="458413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6" name="Rounded Rectangle 435"/>
            <p:cNvSpPr/>
            <p:nvPr/>
          </p:nvSpPr>
          <p:spPr>
            <a:xfrm rot="5400000">
              <a:off x="8207363" y="477464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7" name="Rounded Rectangle 436"/>
            <p:cNvSpPr/>
            <p:nvPr/>
          </p:nvSpPr>
          <p:spPr>
            <a:xfrm rot="5400000">
              <a:off x="8207363" y="496673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8" name="Rounded Rectangle 437"/>
            <p:cNvSpPr/>
            <p:nvPr/>
          </p:nvSpPr>
          <p:spPr>
            <a:xfrm rot="5400000">
              <a:off x="8207363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9" name="Rounded Rectangle 438"/>
            <p:cNvSpPr/>
            <p:nvPr/>
          </p:nvSpPr>
          <p:spPr>
            <a:xfrm rot="5400000">
              <a:off x="8207363" y="534933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0" name="Rounded Rectangle 439"/>
            <p:cNvSpPr/>
            <p:nvPr/>
          </p:nvSpPr>
          <p:spPr>
            <a:xfrm rot="5400000">
              <a:off x="8397829" y="24758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1" name="Rounded Rectangle 440"/>
            <p:cNvSpPr/>
            <p:nvPr/>
          </p:nvSpPr>
          <p:spPr>
            <a:xfrm rot="5400000">
              <a:off x="8397829" y="266796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2" name="Rounded Rectangle 441"/>
            <p:cNvSpPr/>
            <p:nvPr/>
          </p:nvSpPr>
          <p:spPr>
            <a:xfrm rot="5400000">
              <a:off x="8397829" y="28584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3" name="Rounded Rectangle 442"/>
            <p:cNvSpPr/>
            <p:nvPr/>
          </p:nvSpPr>
          <p:spPr>
            <a:xfrm rot="5400000">
              <a:off x="8397829" y="305056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4" name="Rounded Rectangle 443"/>
            <p:cNvSpPr/>
            <p:nvPr/>
          </p:nvSpPr>
          <p:spPr>
            <a:xfrm rot="5400000">
              <a:off x="8397829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5" name="Rounded Rectangle 444"/>
            <p:cNvSpPr/>
            <p:nvPr/>
          </p:nvSpPr>
          <p:spPr>
            <a:xfrm rot="5400000">
              <a:off x="8397829" y="343316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6" name="Rounded Rectangle 445"/>
            <p:cNvSpPr/>
            <p:nvPr/>
          </p:nvSpPr>
          <p:spPr>
            <a:xfrm rot="5400000">
              <a:off x="8397829" y="362525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7" name="Rounded Rectangle 446"/>
            <p:cNvSpPr/>
            <p:nvPr/>
          </p:nvSpPr>
          <p:spPr>
            <a:xfrm rot="5400000">
              <a:off x="8397829" y="381576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8" name="Rounded Rectangle 447"/>
            <p:cNvSpPr/>
            <p:nvPr/>
          </p:nvSpPr>
          <p:spPr>
            <a:xfrm rot="5400000">
              <a:off x="8397829" y="400785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9" name="Rounded Rectangle 448"/>
            <p:cNvSpPr/>
            <p:nvPr/>
          </p:nvSpPr>
          <p:spPr>
            <a:xfrm rot="5400000">
              <a:off x="8397829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50" name="Rounded Rectangle 449"/>
            <p:cNvSpPr/>
            <p:nvPr/>
          </p:nvSpPr>
          <p:spPr>
            <a:xfrm rot="5400000">
              <a:off x="8397829" y="439045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51" name="Rounded Rectangle 450"/>
            <p:cNvSpPr/>
            <p:nvPr/>
          </p:nvSpPr>
          <p:spPr>
            <a:xfrm rot="5400000">
              <a:off x="8397829" y="458254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52" name="Rounded Rectangle 451"/>
            <p:cNvSpPr/>
            <p:nvPr/>
          </p:nvSpPr>
          <p:spPr>
            <a:xfrm rot="5400000">
              <a:off x="8397829" y="47730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53" name="Rounded Rectangle 452"/>
            <p:cNvSpPr/>
            <p:nvPr/>
          </p:nvSpPr>
          <p:spPr>
            <a:xfrm rot="5400000">
              <a:off x="8397829" y="496514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54" name="Rounded Rectangle 453"/>
            <p:cNvSpPr/>
            <p:nvPr/>
          </p:nvSpPr>
          <p:spPr>
            <a:xfrm rot="5400000">
              <a:off x="8397829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55" name="Rounded Rectangle 454"/>
            <p:cNvSpPr/>
            <p:nvPr/>
          </p:nvSpPr>
          <p:spPr>
            <a:xfrm rot="5400000">
              <a:off x="8397829" y="534774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480"/>
          <p:cNvGrpSpPr>
            <a:grpSpLocks/>
          </p:cNvGrpSpPr>
          <p:nvPr/>
        </p:nvGrpSpPr>
        <p:grpSpPr bwMode="auto">
          <a:xfrm>
            <a:off x="4800600" y="1699023"/>
            <a:ext cx="554038" cy="2475310"/>
            <a:chOff x="4800600" y="2264794"/>
            <a:chExt cx="554604" cy="3300455"/>
          </a:xfrm>
        </p:grpSpPr>
        <p:sp>
          <p:nvSpPr>
            <p:cNvPr id="114" name="Rectangle 113"/>
            <p:cNvSpPr/>
            <p:nvPr/>
          </p:nvSpPr>
          <p:spPr>
            <a:xfrm rot="5400000">
              <a:off x="3656432" y="3866476"/>
              <a:ext cx="3148052" cy="2494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115" name="Rounded Rectangle 114"/>
            <p:cNvSpPr/>
            <p:nvPr/>
          </p:nvSpPr>
          <p:spPr>
            <a:xfrm rot="5400000">
              <a:off x="5156640" y="2477445"/>
              <a:ext cx="152402" cy="15255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6" name="Rounded Rectangle 115"/>
            <p:cNvSpPr/>
            <p:nvPr/>
          </p:nvSpPr>
          <p:spPr>
            <a:xfrm rot="5400000">
              <a:off x="5156640" y="2669534"/>
              <a:ext cx="152402" cy="15255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7" name="Rounded Rectangle 116"/>
            <p:cNvSpPr/>
            <p:nvPr/>
          </p:nvSpPr>
          <p:spPr>
            <a:xfrm rot="5400000">
              <a:off x="5156640" y="2860037"/>
              <a:ext cx="152402" cy="15255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8" name="Rounded Rectangle 117"/>
            <p:cNvSpPr/>
            <p:nvPr/>
          </p:nvSpPr>
          <p:spPr>
            <a:xfrm rot="5400000">
              <a:off x="5156640" y="3052127"/>
              <a:ext cx="152402" cy="15255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9" name="Rounded Rectangle 118"/>
            <p:cNvSpPr/>
            <p:nvPr/>
          </p:nvSpPr>
          <p:spPr>
            <a:xfrm rot="5400000">
              <a:off x="5156640" y="3242630"/>
              <a:ext cx="152402" cy="15255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0" name="Rounded Rectangle 119"/>
            <p:cNvSpPr/>
            <p:nvPr/>
          </p:nvSpPr>
          <p:spPr>
            <a:xfrm rot="5400000">
              <a:off x="5156640" y="3434719"/>
              <a:ext cx="152402" cy="15255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1" name="Rounded Rectangle 120"/>
            <p:cNvSpPr/>
            <p:nvPr/>
          </p:nvSpPr>
          <p:spPr>
            <a:xfrm rot="5400000">
              <a:off x="5156640" y="3626809"/>
              <a:ext cx="152402" cy="15255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 rot="5400000">
              <a:off x="5156640" y="3817312"/>
              <a:ext cx="152402" cy="15255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3" name="Rounded Rectangle 122"/>
            <p:cNvSpPr/>
            <p:nvPr/>
          </p:nvSpPr>
          <p:spPr>
            <a:xfrm rot="5400000">
              <a:off x="5156640" y="4009401"/>
              <a:ext cx="152402" cy="15255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4" name="Rounded Rectangle 123"/>
            <p:cNvSpPr/>
            <p:nvPr/>
          </p:nvSpPr>
          <p:spPr>
            <a:xfrm rot="5400000">
              <a:off x="5156640" y="4199904"/>
              <a:ext cx="152402" cy="15255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 rot="5400000">
              <a:off x="5156640" y="4391994"/>
              <a:ext cx="152402" cy="15255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6" name="Rounded Rectangle 125"/>
            <p:cNvSpPr/>
            <p:nvPr/>
          </p:nvSpPr>
          <p:spPr>
            <a:xfrm rot="5400000">
              <a:off x="5156640" y="4584084"/>
              <a:ext cx="152402" cy="15255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7" name="Rounded Rectangle 126"/>
            <p:cNvSpPr/>
            <p:nvPr/>
          </p:nvSpPr>
          <p:spPr>
            <a:xfrm rot="5400000">
              <a:off x="5156640" y="4774586"/>
              <a:ext cx="152402" cy="15255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8" name="Rounded Rectangle 127"/>
            <p:cNvSpPr/>
            <p:nvPr/>
          </p:nvSpPr>
          <p:spPr>
            <a:xfrm rot="5400000">
              <a:off x="5156640" y="4966677"/>
              <a:ext cx="152402" cy="15255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9" name="Rounded Rectangle 128"/>
            <p:cNvSpPr/>
            <p:nvPr/>
          </p:nvSpPr>
          <p:spPr>
            <a:xfrm rot="5400000">
              <a:off x="5156640" y="5157179"/>
              <a:ext cx="152402" cy="15255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0" name="Rounded Rectangle 129"/>
            <p:cNvSpPr/>
            <p:nvPr/>
          </p:nvSpPr>
          <p:spPr>
            <a:xfrm rot="5400000">
              <a:off x="5156640" y="5349268"/>
              <a:ext cx="152402" cy="15255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32" name="TextBox 456"/>
            <p:cNvSpPr txBox="1">
              <a:spLocks noChangeArrowheads="1"/>
            </p:cNvSpPr>
            <p:nvPr/>
          </p:nvSpPr>
          <p:spPr bwMode="auto">
            <a:xfrm>
              <a:off x="4800600" y="2264794"/>
              <a:ext cx="260274" cy="615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Calibri" pitchFamily="34" charset="0"/>
                </a:rPr>
                <a:t>i</a:t>
              </a:r>
            </a:p>
          </p:txBody>
        </p:sp>
        <p:cxnSp>
          <p:nvCxnSpPr>
            <p:cNvPr id="463" name="Straight Arrow Connector 462"/>
            <p:cNvCxnSpPr>
              <a:stCxn id="1132" idx="2"/>
            </p:cNvCxnSpPr>
            <p:nvPr/>
          </p:nvCxnSpPr>
          <p:spPr>
            <a:xfrm>
              <a:off x="4930737" y="2880355"/>
              <a:ext cx="1761" cy="216299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81"/>
          <p:cNvGrpSpPr>
            <a:grpSpLocks/>
          </p:cNvGrpSpPr>
          <p:nvPr/>
        </p:nvGrpSpPr>
        <p:grpSpPr bwMode="auto">
          <a:xfrm>
            <a:off x="5462588" y="1164440"/>
            <a:ext cx="3148012" cy="550069"/>
            <a:chOff x="5462546" y="1553116"/>
            <a:chExt cx="3148054" cy="732882"/>
          </a:xfrm>
        </p:grpSpPr>
        <p:grpSp>
          <p:nvGrpSpPr>
            <p:cNvPr id="1095" name="Group 131"/>
            <p:cNvGrpSpPr>
              <a:grpSpLocks/>
            </p:cNvGrpSpPr>
            <p:nvPr/>
          </p:nvGrpSpPr>
          <p:grpSpPr bwMode="auto">
            <a:xfrm>
              <a:off x="5462546" y="2036194"/>
              <a:ext cx="3148054" cy="249804"/>
              <a:chOff x="669898" y="3331597"/>
              <a:chExt cx="3148054" cy="249804"/>
            </a:xfrm>
          </p:grpSpPr>
          <p:sp>
            <p:nvSpPr>
              <p:cNvPr id="133" name="Rectangle 132"/>
              <p:cNvSpPr/>
              <p:nvPr/>
            </p:nvSpPr>
            <p:spPr>
              <a:xfrm>
                <a:off x="669898" y="3332348"/>
                <a:ext cx="3148054" cy="24905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Rounded Rectangle 133"/>
              <p:cNvSpPr/>
              <p:nvPr/>
            </p:nvSpPr>
            <p:spPr>
              <a:xfrm>
                <a:off x="730224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Rounded Rectangle 134"/>
              <p:cNvSpPr/>
              <p:nvPr/>
            </p:nvSpPr>
            <p:spPr>
              <a:xfrm>
                <a:off x="922313" y="3378351"/>
                <a:ext cx="152402" cy="152287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Rounded Rectangle 135"/>
              <p:cNvSpPr/>
              <p:nvPr/>
            </p:nvSpPr>
            <p:spPr>
              <a:xfrm>
                <a:off x="1112816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Rounded Rectangle 136"/>
              <p:cNvSpPr/>
              <p:nvPr/>
            </p:nvSpPr>
            <p:spPr>
              <a:xfrm>
                <a:off x="1304906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Rounded Rectangle 137"/>
              <p:cNvSpPr/>
              <p:nvPr/>
            </p:nvSpPr>
            <p:spPr>
              <a:xfrm>
                <a:off x="1495409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Rounded Rectangle 138"/>
              <p:cNvSpPr/>
              <p:nvPr/>
            </p:nvSpPr>
            <p:spPr>
              <a:xfrm>
                <a:off x="1687499" y="3378351"/>
                <a:ext cx="152402" cy="152287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Rounded Rectangle 139"/>
              <p:cNvSpPr/>
              <p:nvPr/>
            </p:nvSpPr>
            <p:spPr>
              <a:xfrm>
                <a:off x="1879589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Rounded Rectangle 140"/>
              <p:cNvSpPr/>
              <p:nvPr/>
            </p:nvSpPr>
            <p:spPr>
              <a:xfrm>
                <a:off x="2070092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ounded Rectangle 141"/>
              <p:cNvSpPr/>
              <p:nvPr/>
            </p:nvSpPr>
            <p:spPr>
              <a:xfrm>
                <a:off x="2262181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Rounded Rectangle 142"/>
              <p:cNvSpPr/>
              <p:nvPr/>
            </p:nvSpPr>
            <p:spPr>
              <a:xfrm>
                <a:off x="2452684" y="3378351"/>
                <a:ext cx="152402" cy="152287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Rounded Rectangle 143"/>
              <p:cNvSpPr/>
              <p:nvPr/>
            </p:nvSpPr>
            <p:spPr>
              <a:xfrm>
                <a:off x="2644774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Rounded Rectangle 144"/>
              <p:cNvSpPr/>
              <p:nvPr/>
            </p:nvSpPr>
            <p:spPr>
              <a:xfrm>
                <a:off x="2836864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Rounded Rectangle 145"/>
              <p:cNvSpPr/>
              <p:nvPr/>
            </p:nvSpPr>
            <p:spPr>
              <a:xfrm>
                <a:off x="3027366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Rounded Rectangle 146"/>
              <p:cNvSpPr/>
              <p:nvPr/>
            </p:nvSpPr>
            <p:spPr>
              <a:xfrm>
                <a:off x="3219457" y="3378351"/>
                <a:ext cx="152402" cy="152287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ounded Rectangle 147"/>
              <p:cNvSpPr/>
              <p:nvPr/>
            </p:nvSpPr>
            <p:spPr>
              <a:xfrm>
                <a:off x="3409960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9" name="Rounded Rectangle 148"/>
              <p:cNvSpPr/>
              <p:nvPr/>
            </p:nvSpPr>
            <p:spPr>
              <a:xfrm>
                <a:off x="3602049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96" name="TextBox 457"/>
            <p:cNvSpPr txBox="1">
              <a:spLocks noChangeArrowheads="1"/>
            </p:cNvSpPr>
            <p:nvPr/>
          </p:nvSpPr>
          <p:spPr bwMode="auto">
            <a:xfrm>
              <a:off x="5486400" y="1553116"/>
              <a:ext cx="332146" cy="615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</a:p>
          </p:txBody>
        </p:sp>
        <p:cxnSp>
          <p:nvCxnSpPr>
            <p:cNvPr id="464" name="Straight Arrow Connector 463"/>
            <p:cNvCxnSpPr/>
            <p:nvPr/>
          </p:nvCxnSpPr>
          <p:spPr>
            <a:xfrm rot="10800000" flipH="1">
              <a:off x="5789575" y="1813273"/>
              <a:ext cx="371480" cy="1587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52" name="Object 3"/>
          <p:cNvGraphicFramePr>
            <a:graphicFrameLocks noChangeAspect="1"/>
          </p:cNvGraphicFramePr>
          <p:nvPr/>
        </p:nvGraphicFramePr>
        <p:xfrm>
          <a:off x="5792788" y="4419602"/>
          <a:ext cx="2019300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Equation" r:id="rId5" imgW="660240" imgH="203040" progId="Equation.3">
                  <p:embed/>
                </p:oleObj>
              </mc:Choice>
              <mc:Fallback>
                <p:oleObj name="Equation" r:id="rId5" imgW="660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2788" y="4419602"/>
                        <a:ext cx="2019300" cy="46672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464"/>
          <p:cNvGrpSpPr>
            <a:grpSpLocks/>
          </p:cNvGrpSpPr>
          <p:nvPr/>
        </p:nvGrpSpPr>
        <p:grpSpPr bwMode="auto">
          <a:xfrm>
            <a:off x="838231" y="3507562"/>
            <a:ext cx="3148013" cy="706576"/>
            <a:chOff x="838200" y="4677525"/>
            <a:chExt cx="3148054" cy="940527"/>
          </a:xfrm>
        </p:grpSpPr>
        <p:sp>
          <p:nvSpPr>
            <p:cNvPr id="88" name="Rectangle 87"/>
            <p:cNvSpPr/>
            <p:nvPr/>
          </p:nvSpPr>
          <p:spPr>
            <a:xfrm>
              <a:off x="838200" y="4677525"/>
              <a:ext cx="3148054" cy="25040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1094" name="TextBox 455"/>
            <p:cNvSpPr txBox="1">
              <a:spLocks noChangeArrowheads="1"/>
            </p:cNvSpPr>
            <p:nvPr/>
          </p:nvSpPr>
          <p:spPr bwMode="auto">
            <a:xfrm>
              <a:off x="1769775" y="5003528"/>
              <a:ext cx="1284921" cy="614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Calibri" pitchFamily="34" charset="0"/>
                </a:rPr>
                <a:t>light box</a:t>
              </a:r>
            </a:p>
          </p:txBody>
        </p:sp>
      </p:grpSp>
      <p:sp>
        <p:nvSpPr>
          <p:cNvPr id="1034" name="Rectangle 458"/>
          <p:cNvSpPr>
            <a:spLocks noChangeArrowheads="1"/>
          </p:cNvSpPr>
          <p:nvPr/>
        </p:nvSpPr>
        <p:spPr bwMode="auto">
          <a:xfrm>
            <a:off x="190500" y="63104"/>
            <a:ext cx="876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Light Field of Barriers: Rank 1</a:t>
            </a:r>
          </a:p>
        </p:txBody>
      </p:sp>
      <p:grpSp>
        <p:nvGrpSpPr>
          <p:cNvPr id="8" name="Group 477"/>
          <p:cNvGrpSpPr>
            <a:grpSpLocks/>
          </p:cNvGrpSpPr>
          <p:nvPr/>
        </p:nvGrpSpPr>
        <p:grpSpPr bwMode="auto">
          <a:xfrm>
            <a:off x="152414" y="2113374"/>
            <a:ext cx="3833813" cy="689297"/>
            <a:chOff x="152400" y="2817880"/>
            <a:chExt cx="3833854" cy="919061"/>
          </a:xfrm>
        </p:grpSpPr>
        <p:grpSp>
          <p:nvGrpSpPr>
            <p:cNvPr id="1070" name="Group 474"/>
            <p:cNvGrpSpPr>
              <a:grpSpLocks/>
            </p:cNvGrpSpPr>
            <p:nvPr/>
          </p:nvGrpSpPr>
          <p:grpSpPr bwMode="auto">
            <a:xfrm>
              <a:off x="152400" y="3121389"/>
              <a:ext cx="3833854" cy="615552"/>
              <a:chOff x="152400" y="3121389"/>
              <a:chExt cx="3833854" cy="615552"/>
            </a:xfrm>
          </p:grpSpPr>
          <p:grpSp>
            <p:nvGrpSpPr>
              <p:cNvPr id="1074" name="Group 471"/>
              <p:cNvGrpSpPr>
                <a:grpSpLocks/>
              </p:cNvGrpSpPr>
              <p:nvPr/>
            </p:nvGrpSpPr>
            <p:grpSpPr bwMode="auto">
              <a:xfrm>
                <a:off x="838200" y="3229726"/>
                <a:ext cx="3148054" cy="249804"/>
                <a:chOff x="838200" y="3229726"/>
                <a:chExt cx="3148054" cy="249804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838207" y="3229042"/>
                  <a:ext cx="3148047" cy="2508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Rounded Rectangle 15"/>
                <p:cNvSpPr/>
                <p:nvPr/>
              </p:nvSpPr>
              <p:spPr>
                <a:xfrm>
                  <a:off x="898533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Rounded Rectangle 16"/>
                <p:cNvSpPr/>
                <p:nvPr/>
              </p:nvSpPr>
              <p:spPr>
                <a:xfrm>
                  <a:off x="1090623" y="3276667"/>
                  <a:ext cx="152402" cy="152399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Rounded Rectangle 17"/>
                <p:cNvSpPr/>
                <p:nvPr/>
              </p:nvSpPr>
              <p:spPr>
                <a:xfrm>
                  <a:off x="1281125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Rounded Rectangle 18"/>
                <p:cNvSpPr/>
                <p:nvPr/>
              </p:nvSpPr>
              <p:spPr>
                <a:xfrm>
                  <a:off x="1473214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Rounded Rectangle 19"/>
                <p:cNvSpPr/>
                <p:nvPr/>
              </p:nvSpPr>
              <p:spPr>
                <a:xfrm>
                  <a:off x="1663716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Rounded Rectangle 21"/>
                <p:cNvSpPr/>
                <p:nvPr/>
              </p:nvSpPr>
              <p:spPr>
                <a:xfrm>
                  <a:off x="1855806" y="3276667"/>
                  <a:ext cx="152402" cy="152399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Rounded Rectangle 22"/>
                <p:cNvSpPr/>
                <p:nvPr/>
              </p:nvSpPr>
              <p:spPr>
                <a:xfrm>
                  <a:off x="2047895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2238397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>
                  <a:off x="2430487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Rounded Rectangle 25"/>
                <p:cNvSpPr/>
                <p:nvPr/>
              </p:nvSpPr>
              <p:spPr>
                <a:xfrm>
                  <a:off x="2620989" y="3276667"/>
                  <a:ext cx="152402" cy="152399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Rounded Rectangle 26"/>
                <p:cNvSpPr/>
                <p:nvPr/>
              </p:nvSpPr>
              <p:spPr>
                <a:xfrm>
                  <a:off x="2813078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Rounded Rectangle 27"/>
                <p:cNvSpPr/>
                <p:nvPr/>
              </p:nvSpPr>
              <p:spPr>
                <a:xfrm>
                  <a:off x="3005168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Rounded Rectangle 28"/>
                <p:cNvSpPr/>
                <p:nvPr/>
              </p:nvSpPr>
              <p:spPr>
                <a:xfrm>
                  <a:off x="3195670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Rounded Rectangle 29"/>
                <p:cNvSpPr/>
                <p:nvPr/>
              </p:nvSpPr>
              <p:spPr>
                <a:xfrm>
                  <a:off x="3387760" y="3276667"/>
                  <a:ext cx="152402" cy="152399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Rounded Rectangle 30"/>
                <p:cNvSpPr/>
                <p:nvPr/>
              </p:nvSpPr>
              <p:spPr>
                <a:xfrm>
                  <a:off x="3578262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Rounded Rectangle 66"/>
                <p:cNvSpPr/>
                <p:nvPr/>
              </p:nvSpPr>
              <p:spPr>
                <a:xfrm>
                  <a:off x="3770352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75" name="TextBox 110"/>
              <p:cNvSpPr txBox="1">
                <a:spLocks noChangeArrowheads="1"/>
              </p:cNvSpPr>
              <p:nvPr/>
            </p:nvSpPr>
            <p:spPr bwMode="auto">
              <a:xfrm>
                <a:off x="152400" y="3121389"/>
                <a:ext cx="676795" cy="615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0000"/>
                    </a:solidFill>
                    <a:latin typeface="Calibri" pitchFamily="34" charset="0"/>
                  </a:rPr>
                  <a:t>g[k]</a:t>
                </a:r>
              </a:p>
            </p:txBody>
          </p:sp>
        </p:grpSp>
        <p:grpSp>
          <p:nvGrpSpPr>
            <p:cNvPr id="1071" name="Group 475"/>
            <p:cNvGrpSpPr>
              <a:grpSpLocks/>
            </p:cNvGrpSpPr>
            <p:nvPr/>
          </p:nvGrpSpPr>
          <p:grpSpPr bwMode="auto">
            <a:xfrm>
              <a:off x="821703" y="2817880"/>
              <a:ext cx="675324" cy="615552"/>
              <a:chOff x="821703" y="2817880"/>
              <a:chExt cx="675324" cy="615552"/>
            </a:xfrm>
          </p:grpSpPr>
          <p:sp>
            <p:nvSpPr>
              <p:cNvPr id="1072" name="TextBox 465"/>
              <p:cNvSpPr txBox="1">
                <a:spLocks noChangeArrowheads="1"/>
              </p:cNvSpPr>
              <p:nvPr/>
            </p:nvSpPr>
            <p:spPr bwMode="auto">
              <a:xfrm>
                <a:off x="821703" y="2817880"/>
                <a:ext cx="332145" cy="615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0000"/>
                    </a:solidFill>
                    <a:latin typeface="Calibri" pitchFamily="34" charset="0"/>
                  </a:rPr>
                  <a:t>k</a:t>
                </a:r>
              </a:p>
            </p:txBody>
          </p:sp>
          <p:cxnSp>
            <p:nvCxnSpPr>
              <p:cNvPr id="467" name="Straight Arrow Connector 466"/>
              <p:cNvCxnSpPr/>
              <p:nvPr/>
            </p:nvCxnSpPr>
            <p:spPr>
              <a:xfrm rot="10800000" flipH="1">
                <a:off x="1125548" y="3078229"/>
                <a:ext cx="371479" cy="1587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478"/>
          <p:cNvGrpSpPr>
            <a:grpSpLocks/>
          </p:cNvGrpSpPr>
          <p:nvPr/>
        </p:nvGrpSpPr>
        <p:grpSpPr bwMode="auto">
          <a:xfrm>
            <a:off x="212725" y="2687265"/>
            <a:ext cx="3773488" cy="678449"/>
            <a:chOff x="212513" y="3583023"/>
            <a:chExt cx="3773741" cy="904254"/>
          </a:xfrm>
        </p:grpSpPr>
        <p:grpSp>
          <p:nvGrpSpPr>
            <p:cNvPr id="1047" name="Group 473"/>
            <p:cNvGrpSpPr>
              <a:grpSpLocks/>
            </p:cNvGrpSpPr>
            <p:nvPr/>
          </p:nvGrpSpPr>
          <p:grpSpPr bwMode="auto">
            <a:xfrm>
              <a:off x="212513" y="3871959"/>
              <a:ext cx="3773741" cy="615318"/>
              <a:chOff x="212513" y="3871959"/>
              <a:chExt cx="3773741" cy="615318"/>
            </a:xfrm>
          </p:grpSpPr>
          <p:grpSp>
            <p:nvGrpSpPr>
              <p:cNvPr id="1051" name="Group 472"/>
              <p:cNvGrpSpPr>
                <a:grpSpLocks/>
              </p:cNvGrpSpPr>
              <p:nvPr/>
            </p:nvGrpSpPr>
            <p:grpSpPr bwMode="auto">
              <a:xfrm>
                <a:off x="838200" y="3991725"/>
                <a:ext cx="3148054" cy="249804"/>
                <a:chOff x="838200" y="3991725"/>
                <a:chExt cx="3148054" cy="249804"/>
              </a:xfrm>
            </p:grpSpPr>
            <p:sp>
              <p:nvSpPr>
                <p:cNvPr id="70" name="Rectangle 69"/>
                <p:cNvSpPr/>
                <p:nvPr/>
              </p:nvSpPr>
              <p:spPr>
                <a:xfrm>
                  <a:off x="838030" y="3979747"/>
                  <a:ext cx="3148224" cy="26183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Rounded Rectangle 70"/>
                <p:cNvSpPr/>
                <p:nvPr/>
              </p:nvSpPr>
              <p:spPr>
                <a:xfrm>
                  <a:off x="898359" y="4038461"/>
                  <a:ext cx="152410" cy="152342"/>
                </a:xfrm>
                <a:prstGeom prst="roundRect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Rounded Rectangle 71"/>
                <p:cNvSpPr/>
                <p:nvPr/>
              </p:nvSpPr>
              <p:spPr>
                <a:xfrm>
                  <a:off x="1090460" y="4038461"/>
                  <a:ext cx="152410" cy="152342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" name="Rounded Rectangle 72"/>
                <p:cNvSpPr/>
                <p:nvPr/>
              </p:nvSpPr>
              <p:spPr>
                <a:xfrm>
                  <a:off x="1280973" y="4038461"/>
                  <a:ext cx="152410" cy="152342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Rounded Rectangle 73"/>
                <p:cNvSpPr/>
                <p:nvPr/>
              </p:nvSpPr>
              <p:spPr>
                <a:xfrm>
                  <a:off x="1473073" y="4038461"/>
                  <a:ext cx="152410" cy="152342"/>
                </a:xfrm>
                <a:prstGeom prst="roundRect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Rounded Rectangle 74"/>
                <p:cNvSpPr/>
                <p:nvPr/>
              </p:nvSpPr>
              <p:spPr>
                <a:xfrm>
                  <a:off x="1663585" y="4038461"/>
                  <a:ext cx="152410" cy="152342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" name="Rounded Rectangle 75"/>
                <p:cNvSpPr/>
                <p:nvPr/>
              </p:nvSpPr>
              <p:spPr>
                <a:xfrm>
                  <a:off x="1855686" y="4038461"/>
                  <a:ext cx="152410" cy="152342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Rounded Rectangle 76"/>
                <p:cNvSpPr/>
                <p:nvPr/>
              </p:nvSpPr>
              <p:spPr>
                <a:xfrm>
                  <a:off x="2047786" y="4038461"/>
                  <a:ext cx="152410" cy="152342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Rounded Rectangle 77"/>
                <p:cNvSpPr/>
                <p:nvPr/>
              </p:nvSpPr>
              <p:spPr>
                <a:xfrm>
                  <a:off x="2238299" y="4038461"/>
                  <a:ext cx="152410" cy="152342"/>
                </a:xfrm>
                <a:prstGeom prst="roundRect">
                  <a:avLst/>
                </a:prstGeom>
                <a:solidFill>
                  <a:schemeClr val="accent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ounded Rectangle 78"/>
                <p:cNvSpPr/>
                <p:nvPr/>
              </p:nvSpPr>
              <p:spPr>
                <a:xfrm>
                  <a:off x="2430400" y="4038461"/>
                  <a:ext cx="152410" cy="152342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ounded Rectangle 79"/>
                <p:cNvSpPr/>
                <p:nvPr/>
              </p:nvSpPr>
              <p:spPr>
                <a:xfrm>
                  <a:off x="2620912" y="4038461"/>
                  <a:ext cx="152410" cy="152342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ounded Rectangle 80"/>
                <p:cNvSpPr/>
                <p:nvPr/>
              </p:nvSpPr>
              <p:spPr>
                <a:xfrm>
                  <a:off x="2813012" y="4038461"/>
                  <a:ext cx="152410" cy="152342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ounded Rectangle 81"/>
                <p:cNvSpPr/>
                <p:nvPr/>
              </p:nvSpPr>
              <p:spPr>
                <a:xfrm>
                  <a:off x="3005113" y="4038461"/>
                  <a:ext cx="152410" cy="152342"/>
                </a:xfrm>
                <a:prstGeom prst="roundRect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ounded Rectangle 82"/>
                <p:cNvSpPr/>
                <p:nvPr/>
              </p:nvSpPr>
              <p:spPr>
                <a:xfrm>
                  <a:off x="3195626" y="4038461"/>
                  <a:ext cx="152410" cy="152342"/>
                </a:xfrm>
                <a:prstGeom prst="roundRect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" name="Rounded Rectangle 83"/>
                <p:cNvSpPr/>
                <p:nvPr/>
              </p:nvSpPr>
              <p:spPr>
                <a:xfrm>
                  <a:off x="3387726" y="4038461"/>
                  <a:ext cx="152410" cy="152342"/>
                </a:xfrm>
                <a:prstGeom prst="roundRect">
                  <a:avLst/>
                </a:prstGeom>
                <a:solidFill>
                  <a:schemeClr val="accent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ounded Rectangle 84"/>
                <p:cNvSpPr/>
                <p:nvPr/>
              </p:nvSpPr>
              <p:spPr>
                <a:xfrm>
                  <a:off x="3578239" y="4038461"/>
                  <a:ext cx="152410" cy="152342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ounded Rectangle 85"/>
                <p:cNvSpPr/>
                <p:nvPr/>
              </p:nvSpPr>
              <p:spPr>
                <a:xfrm>
                  <a:off x="3770340" y="4038461"/>
                  <a:ext cx="152410" cy="152342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52" name="TextBox 109"/>
              <p:cNvSpPr txBox="1">
                <a:spLocks noChangeArrowheads="1"/>
              </p:cNvSpPr>
              <p:nvPr/>
            </p:nvSpPr>
            <p:spPr bwMode="auto">
              <a:xfrm>
                <a:off x="212513" y="3871959"/>
                <a:ext cx="556600" cy="615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0000"/>
                    </a:solidFill>
                    <a:latin typeface="Calibri" pitchFamily="34" charset="0"/>
                  </a:rPr>
                  <a:t>f[i]</a:t>
                </a:r>
              </a:p>
            </p:txBody>
          </p:sp>
        </p:grpSp>
        <p:grpSp>
          <p:nvGrpSpPr>
            <p:cNvPr id="1048" name="Group 476"/>
            <p:cNvGrpSpPr>
              <a:grpSpLocks/>
            </p:cNvGrpSpPr>
            <p:nvPr/>
          </p:nvGrpSpPr>
          <p:grpSpPr bwMode="auto">
            <a:xfrm>
              <a:off x="857770" y="3583023"/>
              <a:ext cx="639117" cy="615318"/>
              <a:chOff x="857770" y="3583023"/>
              <a:chExt cx="639117" cy="615318"/>
            </a:xfrm>
          </p:grpSpPr>
          <p:sp>
            <p:nvSpPr>
              <p:cNvPr id="1049" name="TextBox 467"/>
              <p:cNvSpPr txBox="1">
                <a:spLocks noChangeArrowheads="1"/>
              </p:cNvSpPr>
              <p:nvPr/>
            </p:nvSpPr>
            <p:spPr bwMode="auto">
              <a:xfrm>
                <a:off x="857770" y="3583023"/>
                <a:ext cx="260025" cy="615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0000"/>
                    </a:solidFill>
                    <a:latin typeface="Calibri" pitchFamily="34" charset="0"/>
                  </a:rPr>
                  <a:t>i</a:t>
                </a:r>
              </a:p>
            </p:txBody>
          </p:sp>
          <p:cxnSp>
            <p:nvCxnSpPr>
              <p:cNvPr id="469" name="Straight Arrow Connector 468"/>
              <p:cNvCxnSpPr/>
              <p:nvPr/>
            </p:nvCxnSpPr>
            <p:spPr>
              <a:xfrm rot="10800000" flipH="1">
                <a:off x="1125387" y="3843274"/>
                <a:ext cx="371500" cy="1586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2" name="TextBox 111"/>
          <p:cNvSpPr txBox="1">
            <a:spLocks noChangeArrowheads="1"/>
          </p:cNvSpPr>
          <p:nvPr/>
        </p:nvSpPr>
        <p:spPr bwMode="auto">
          <a:xfrm>
            <a:off x="1806606" y="1318038"/>
            <a:ext cx="816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L[i,k]</a:t>
            </a:r>
          </a:p>
        </p:txBody>
      </p:sp>
      <p:grpSp>
        <p:nvGrpSpPr>
          <p:cNvPr id="64" name="Group 461"/>
          <p:cNvGrpSpPr>
            <a:grpSpLocks/>
          </p:cNvGrpSpPr>
          <p:nvPr/>
        </p:nvGrpSpPr>
        <p:grpSpPr bwMode="auto">
          <a:xfrm>
            <a:off x="1660525" y="2458641"/>
            <a:ext cx="344488" cy="685800"/>
            <a:chOff x="1816698" y="3429005"/>
            <a:chExt cx="343850" cy="914399"/>
          </a:xfrm>
        </p:grpSpPr>
        <p:sp>
          <p:nvSpPr>
            <p:cNvPr id="460" name="Rounded Rectangle 459"/>
            <p:cNvSpPr/>
            <p:nvPr/>
          </p:nvSpPr>
          <p:spPr>
            <a:xfrm>
              <a:off x="2008430" y="3429005"/>
              <a:ext cx="152118" cy="152400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61" name="Rounded Rectangle 460"/>
            <p:cNvSpPr/>
            <p:nvPr/>
          </p:nvSpPr>
          <p:spPr>
            <a:xfrm>
              <a:off x="1816698" y="4191004"/>
              <a:ext cx="152118" cy="152400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06" name="Straight Arrow Connector 105"/>
          <p:cNvCxnSpPr/>
          <p:nvPr/>
        </p:nvCxnSpPr>
        <p:spPr>
          <a:xfrm rot="5400000" flipH="1" flipV="1">
            <a:off x="959644" y="2284810"/>
            <a:ext cx="1885950" cy="557212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0" name="TextBox 479"/>
          <p:cNvSpPr txBox="1">
            <a:spLocks noChangeArrowheads="1"/>
          </p:cNvSpPr>
          <p:nvPr/>
        </p:nvSpPr>
        <p:spPr bwMode="auto">
          <a:xfrm>
            <a:off x="6335713" y="2688446"/>
            <a:ext cx="139653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600" b="1" smtClean="0">
                <a:solidFill>
                  <a:srgbClr val="000000"/>
                </a:solidFill>
                <a:latin typeface="Calibri" pitchFamily="34" charset="0"/>
              </a:rPr>
              <a:t>L[i,k]</a:t>
            </a:r>
          </a:p>
        </p:txBody>
      </p:sp>
      <p:grpSp>
        <p:nvGrpSpPr>
          <p:cNvPr id="65" name="Group 490"/>
          <p:cNvGrpSpPr>
            <a:grpSpLocks/>
          </p:cNvGrpSpPr>
          <p:nvPr/>
        </p:nvGrpSpPr>
        <p:grpSpPr bwMode="auto">
          <a:xfrm>
            <a:off x="5154613" y="1563292"/>
            <a:ext cx="1479550" cy="985838"/>
            <a:chOff x="5155253" y="2084227"/>
            <a:chExt cx="1478145" cy="1313977"/>
          </a:xfrm>
        </p:grpSpPr>
        <p:sp>
          <p:nvSpPr>
            <p:cNvPr id="488" name="Rounded Rectangle 487"/>
            <p:cNvSpPr/>
            <p:nvPr/>
          </p:nvSpPr>
          <p:spPr>
            <a:xfrm>
              <a:off x="6479556" y="2084227"/>
              <a:ext cx="152255" cy="152345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89" name="Rounded Rectangle 488"/>
            <p:cNvSpPr/>
            <p:nvPr/>
          </p:nvSpPr>
          <p:spPr>
            <a:xfrm>
              <a:off x="5155253" y="3245859"/>
              <a:ext cx="152255" cy="152345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90" name="Rounded Rectangle 489"/>
            <p:cNvSpPr/>
            <p:nvPr/>
          </p:nvSpPr>
          <p:spPr>
            <a:xfrm>
              <a:off x="6481143" y="3244271"/>
              <a:ext cx="152255" cy="152345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2505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12" grpId="0"/>
      <p:bldP spid="480" grpId="0"/>
      <p:bldP spid="48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19336" y="2156403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Compressive Display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5393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4" name="Group 185"/>
          <p:cNvGrpSpPr>
            <a:grpSpLocks/>
          </p:cNvGrpSpPr>
          <p:nvPr/>
        </p:nvGrpSpPr>
        <p:grpSpPr bwMode="auto">
          <a:xfrm>
            <a:off x="838231" y="2993247"/>
            <a:ext cx="3148013" cy="188119"/>
            <a:chOff x="942975" y="3784331"/>
            <a:chExt cx="3148054" cy="249804"/>
          </a:xfrm>
        </p:grpSpPr>
        <p:sp>
          <p:nvSpPr>
            <p:cNvPr id="22" name="Rectangle 21"/>
            <p:cNvSpPr/>
            <p:nvPr/>
          </p:nvSpPr>
          <p:spPr>
            <a:xfrm>
              <a:off x="942975" y="3784331"/>
              <a:ext cx="3148054" cy="24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003301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195391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385894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577983" y="3831762"/>
              <a:ext cx="152402" cy="15178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768486" y="3831762"/>
              <a:ext cx="152402" cy="15178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960576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152666" y="3831762"/>
              <a:ext cx="152402" cy="15178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343168" y="3831762"/>
              <a:ext cx="152402" cy="15178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535259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2725761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2917851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109941" y="3831762"/>
              <a:ext cx="152402" cy="15178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300444" y="3831762"/>
              <a:ext cx="152402" cy="15178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3492533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683036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875126" y="3831762"/>
              <a:ext cx="152402" cy="15178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838231" y="3507597"/>
            <a:ext cx="3148013" cy="1881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2056" name="TextBox 40"/>
          <p:cNvSpPr txBox="1">
            <a:spLocks noChangeArrowheads="1"/>
          </p:cNvSpPr>
          <p:nvPr/>
        </p:nvSpPr>
        <p:spPr bwMode="auto">
          <a:xfrm>
            <a:off x="212736" y="2903950"/>
            <a:ext cx="556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f[i]</a:t>
            </a:r>
          </a:p>
        </p:txBody>
      </p:sp>
      <p:sp>
        <p:nvSpPr>
          <p:cNvPr id="2057" name="TextBox 41"/>
          <p:cNvSpPr txBox="1">
            <a:spLocks noChangeArrowheads="1"/>
          </p:cNvSpPr>
          <p:nvPr/>
        </p:nvSpPr>
        <p:spPr bwMode="auto">
          <a:xfrm>
            <a:off x="152401" y="2340784"/>
            <a:ext cx="676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g[k]</a:t>
            </a:r>
          </a:p>
        </p:txBody>
      </p:sp>
      <p:sp>
        <p:nvSpPr>
          <p:cNvPr id="2058" name="TextBox 42"/>
          <p:cNvSpPr txBox="1">
            <a:spLocks noChangeArrowheads="1"/>
          </p:cNvSpPr>
          <p:nvPr/>
        </p:nvSpPr>
        <p:spPr bwMode="auto">
          <a:xfrm>
            <a:off x="1806606" y="1318038"/>
            <a:ext cx="816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L[i,k]</a:t>
            </a:r>
          </a:p>
        </p:txBody>
      </p:sp>
      <p:sp>
        <p:nvSpPr>
          <p:cNvPr id="2059" name="TextBox 43"/>
          <p:cNvSpPr txBox="1">
            <a:spLocks noChangeArrowheads="1"/>
          </p:cNvSpPr>
          <p:nvPr/>
        </p:nvSpPr>
        <p:spPr bwMode="auto">
          <a:xfrm>
            <a:off x="1770064" y="3752866"/>
            <a:ext cx="1284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light box</a:t>
            </a:r>
          </a:p>
        </p:txBody>
      </p:sp>
      <p:grpSp>
        <p:nvGrpSpPr>
          <p:cNvPr id="2060" name="Group 67"/>
          <p:cNvGrpSpPr>
            <a:grpSpLocks/>
          </p:cNvGrpSpPr>
          <p:nvPr/>
        </p:nvGrpSpPr>
        <p:grpSpPr bwMode="auto">
          <a:xfrm>
            <a:off x="838231" y="2430066"/>
            <a:ext cx="3148013" cy="186928"/>
            <a:chOff x="669898" y="3331597"/>
            <a:chExt cx="3148054" cy="249804"/>
          </a:xfrm>
        </p:grpSpPr>
        <p:sp>
          <p:nvSpPr>
            <p:cNvPr id="128" name="Rectangle 127"/>
            <p:cNvSpPr/>
            <p:nvPr/>
          </p:nvSpPr>
          <p:spPr>
            <a:xfrm>
              <a:off x="669898" y="3331597"/>
              <a:ext cx="3148054" cy="24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129" name="Rounded Rectangle 128"/>
            <p:cNvSpPr/>
            <p:nvPr/>
          </p:nvSpPr>
          <p:spPr>
            <a:xfrm>
              <a:off x="730224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0" name="Rounded Rectangle 129"/>
            <p:cNvSpPr/>
            <p:nvPr/>
          </p:nvSpPr>
          <p:spPr>
            <a:xfrm>
              <a:off x="922314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1112817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1304906" y="3377739"/>
              <a:ext cx="152402" cy="15274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1495409" y="3377739"/>
              <a:ext cx="152402" cy="15274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4" name="Rounded Rectangle 133"/>
            <p:cNvSpPr/>
            <p:nvPr/>
          </p:nvSpPr>
          <p:spPr>
            <a:xfrm>
              <a:off x="1687499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1879589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6" name="Rounded Rectangle 135"/>
            <p:cNvSpPr/>
            <p:nvPr/>
          </p:nvSpPr>
          <p:spPr>
            <a:xfrm>
              <a:off x="2070091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2262182" y="3377739"/>
              <a:ext cx="152402" cy="15274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2452684" y="3377739"/>
              <a:ext cx="152402" cy="152747"/>
            </a:xfrm>
            <a:prstGeom prst="roundRec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2644774" y="3377739"/>
              <a:ext cx="152402" cy="15274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0" name="Rounded Rectangle 139"/>
            <p:cNvSpPr/>
            <p:nvPr/>
          </p:nvSpPr>
          <p:spPr>
            <a:xfrm>
              <a:off x="2836864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3027367" y="3377739"/>
              <a:ext cx="152402" cy="15274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3219456" y="3377739"/>
              <a:ext cx="152402" cy="152747"/>
            </a:xfrm>
            <a:prstGeom prst="roundRec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3409959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3602049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 rot="5400000">
            <a:off x="4049516" y="2869208"/>
            <a:ext cx="2361009" cy="249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 rot="5400000">
            <a:off x="5175250" y="1839516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 rot="5400000">
            <a:off x="5175250" y="1982391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 rot="5400000">
            <a:off x="5175250" y="2126456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 rot="5400000">
            <a:off x="5175250" y="2269331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 rot="5400000">
            <a:off x="5175250" y="2413397"/>
            <a:ext cx="114300" cy="152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 rot="5400000">
            <a:off x="5175250" y="2557463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 rot="5400000">
            <a:off x="5175250" y="2700338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 rot="5400000">
            <a:off x="5175250" y="2844404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 rot="5400000">
            <a:off x="5175250" y="29872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 rot="5400000">
            <a:off x="5175250" y="3131344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 rot="5400000">
            <a:off x="5175250" y="3275410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 rot="5400000">
            <a:off x="5175250" y="3418285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 rot="5400000">
            <a:off x="5175250" y="3562350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 rot="5400000">
            <a:off x="5175250" y="3705225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 rot="5400000">
            <a:off x="5175250" y="3849291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 rot="5400000">
            <a:off x="5175250" y="399335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5462588" y="1527573"/>
            <a:ext cx="3148012" cy="186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5522913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5715000" y="15621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5905500" y="1562100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6097588" y="15621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6288088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6484938" y="1562100"/>
            <a:ext cx="152400" cy="114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6672263" y="15621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6862763" y="1562100"/>
            <a:ext cx="152400" cy="1143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7054850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7245350" y="1562100"/>
            <a:ext cx="152400" cy="1143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8F8F8">
                  <a:lumMod val="25000"/>
                </a:srgbClr>
              </a:solidFill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7437438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7629525" y="15621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7820025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8012113" y="15621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8202613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2" name="Rounded Rectangle 161"/>
          <p:cNvSpPr/>
          <p:nvPr/>
        </p:nvSpPr>
        <p:spPr>
          <a:xfrm>
            <a:off x="8394700" y="15621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0" name="Rounded Rectangle 449"/>
          <p:cNvSpPr/>
          <p:nvPr/>
        </p:nvSpPr>
        <p:spPr>
          <a:xfrm>
            <a:off x="5457825" y="1813322"/>
            <a:ext cx="3151188" cy="2351484"/>
          </a:xfrm>
          <a:prstGeom prst="roundRect">
            <a:avLst>
              <a:gd name="adj" fmla="val 40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dirty="0">
                <a:solidFill>
                  <a:prstClr val="white"/>
                </a:solidFill>
              </a:rPr>
              <a:t>`</a:t>
            </a: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3732213" y="4420791"/>
          <a:ext cx="15938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" name="Equation" r:id="rId3" imgW="520560" imgH="215640" progId="Equation.3">
                  <p:embed/>
                </p:oleObj>
              </mc:Choice>
              <mc:Fallback>
                <p:oleObj name="Equation" r:id="rId3" imgW="5205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2213" y="4420791"/>
                        <a:ext cx="1593850" cy="4953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6781804" y="1028702"/>
          <a:ext cx="50482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Equation" r:id="rId5" imgW="164880" imgH="177480" progId="Equation.3">
                  <p:embed/>
                </p:oleObj>
              </mc:Choice>
              <mc:Fallback>
                <p:oleObj name="Equation" r:id="rId5" imgW="1648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4" y="1028702"/>
                        <a:ext cx="504825" cy="40957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6" name="Rectangle 447"/>
          <p:cNvSpPr>
            <a:spLocks noChangeArrowheads="1"/>
          </p:cNvSpPr>
          <p:nvPr/>
        </p:nvSpPr>
        <p:spPr bwMode="auto">
          <a:xfrm>
            <a:off x="190500" y="63104"/>
            <a:ext cx="876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Dual LCD: Content-Adaptive </a:t>
            </a:r>
            <a:r>
              <a:rPr lang="en-US" sz="3200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Parallax Barriers</a:t>
            </a:r>
          </a:p>
        </p:txBody>
      </p:sp>
      <p:grpSp>
        <p:nvGrpSpPr>
          <p:cNvPr id="2097" name="Group 475"/>
          <p:cNvGrpSpPr>
            <a:grpSpLocks/>
          </p:cNvGrpSpPr>
          <p:nvPr/>
        </p:nvGrpSpPr>
        <p:grpSpPr bwMode="auto">
          <a:xfrm>
            <a:off x="822325" y="2113374"/>
            <a:ext cx="674688" cy="461665"/>
            <a:chOff x="821703" y="2817880"/>
            <a:chExt cx="674710" cy="615157"/>
          </a:xfrm>
        </p:grpSpPr>
        <p:sp>
          <p:nvSpPr>
            <p:cNvPr id="2105" name="TextBox 713"/>
            <p:cNvSpPr txBox="1">
              <a:spLocks noChangeArrowheads="1"/>
            </p:cNvSpPr>
            <p:nvPr/>
          </p:nvSpPr>
          <p:spPr bwMode="auto">
            <a:xfrm>
              <a:off x="821703" y="2817880"/>
              <a:ext cx="332153" cy="615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</a:p>
          </p:txBody>
        </p:sp>
        <p:cxnSp>
          <p:nvCxnSpPr>
            <p:cNvPr id="715" name="Straight Arrow Connector 714"/>
            <p:cNvCxnSpPr/>
            <p:nvPr/>
          </p:nvCxnSpPr>
          <p:spPr>
            <a:xfrm rot="10800000" flipH="1">
              <a:off x="1124926" y="3078063"/>
              <a:ext cx="371487" cy="1586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8" name="Group 476"/>
          <p:cNvGrpSpPr>
            <a:grpSpLocks/>
          </p:cNvGrpSpPr>
          <p:nvPr/>
        </p:nvGrpSpPr>
        <p:grpSpPr bwMode="auto">
          <a:xfrm>
            <a:off x="857269" y="2687243"/>
            <a:ext cx="639763" cy="461665"/>
            <a:chOff x="857770" y="3583023"/>
            <a:chExt cx="638643" cy="615157"/>
          </a:xfrm>
        </p:grpSpPr>
        <p:sp>
          <p:nvSpPr>
            <p:cNvPr id="2103" name="TextBox 716"/>
            <p:cNvSpPr txBox="1">
              <a:spLocks noChangeArrowheads="1"/>
            </p:cNvSpPr>
            <p:nvPr/>
          </p:nvSpPr>
          <p:spPr bwMode="auto">
            <a:xfrm>
              <a:off x="857770" y="3583023"/>
              <a:ext cx="259553" cy="615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Calibri" pitchFamily="34" charset="0"/>
                </a:rPr>
                <a:t>i</a:t>
              </a:r>
            </a:p>
          </p:txBody>
        </p:sp>
        <p:cxnSp>
          <p:nvCxnSpPr>
            <p:cNvPr id="718" name="Straight Arrow Connector 717"/>
            <p:cNvCxnSpPr/>
            <p:nvPr/>
          </p:nvCxnSpPr>
          <p:spPr>
            <a:xfrm rot="10800000" flipH="1">
              <a:off x="1125588" y="3843206"/>
              <a:ext cx="370825" cy="1586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718"/>
          <p:cNvGrpSpPr>
            <a:grpSpLocks/>
          </p:cNvGrpSpPr>
          <p:nvPr/>
        </p:nvGrpSpPr>
        <p:grpSpPr bwMode="auto">
          <a:xfrm>
            <a:off x="1668481" y="2458641"/>
            <a:ext cx="344487" cy="685800"/>
            <a:chOff x="1816698" y="3429005"/>
            <a:chExt cx="343850" cy="914399"/>
          </a:xfrm>
        </p:grpSpPr>
        <p:sp>
          <p:nvSpPr>
            <p:cNvPr id="720" name="Rounded Rectangle 719"/>
            <p:cNvSpPr/>
            <p:nvPr/>
          </p:nvSpPr>
          <p:spPr>
            <a:xfrm>
              <a:off x="2008430" y="3429005"/>
              <a:ext cx="152118" cy="152400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1" name="Rounded Rectangle 720"/>
            <p:cNvSpPr/>
            <p:nvPr/>
          </p:nvSpPr>
          <p:spPr>
            <a:xfrm>
              <a:off x="1816698" y="4191004"/>
              <a:ext cx="152118" cy="152400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39" name="Straight Arrow Connector 38"/>
          <p:cNvCxnSpPr/>
          <p:nvPr/>
        </p:nvCxnSpPr>
        <p:spPr>
          <a:xfrm rot="5400000" flipH="1" flipV="1">
            <a:off x="959644" y="2284810"/>
            <a:ext cx="1885950" cy="557212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5" name="Object 4"/>
          <p:cNvGraphicFramePr>
            <a:graphicFrameLocks noChangeAspect="1"/>
          </p:cNvGraphicFramePr>
          <p:nvPr/>
        </p:nvGraphicFramePr>
        <p:xfrm>
          <a:off x="4419601" y="2800350"/>
          <a:ext cx="504825" cy="379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Equation" r:id="rId7" imgW="164880" imgH="164880" progId="Equation.3">
                  <p:embed/>
                </p:oleObj>
              </mc:Choice>
              <mc:Fallback>
                <p:oleObj name="Equation" r:id="rId7" imgW="1648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1" y="2800350"/>
                        <a:ext cx="504825" cy="37981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" name="Object 5"/>
          <p:cNvGraphicFramePr>
            <a:graphicFrameLocks noChangeAspect="1"/>
          </p:cNvGraphicFramePr>
          <p:nvPr/>
        </p:nvGraphicFramePr>
        <p:xfrm>
          <a:off x="6735763" y="2643188"/>
          <a:ext cx="4667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" name="Equation" r:id="rId9" imgW="152280" imgH="203040" progId="Equation.3">
                  <p:embed/>
                </p:oleObj>
              </mc:Choice>
              <mc:Fallback>
                <p:oleObj name="Equation" r:id="rId9" imgW="152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5763" y="2643188"/>
                        <a:ext cx="466725" cy="46672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6154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roup 185"/>
          <p:cNvGrpSpPr>
            <a:grpSpLocks/>
          </p:cNvGrpSpPr>
          <p:nvPr/>
        </p:nvGrpSpPr>
        <p:grpSpPr bwMode="auto">
          <a:xfrm>
            <a:off x="838231" y="2993247"/>
            <a:ext cx="3148013" cy="188119"/>
            <a:chOff x="942975" y="3784331"/>
            <a:chExt cx="3148054" cy="249804"/>
          </a:xfrm>
        </p:grpSpPr>
        <p:sp>
          <p:nvSpPr>
            <p:cNvPr id="22" name="Rectangle 21"/>
            <p:cNvSpPr/>
            <p:nvPr/>
          </p:nvSpPr>
          <p:spPr>
            <a:xfrm>
              <a:off x="942975" y="3784331"/>
              <a:ext cx="3148054" cy="24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003301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195391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385894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577983" y="3831762"/>
              <a:ext cx="152402" cy="15178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768486" y="3831762"/>
              <a:ext cx="152402" cy="15178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960576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152666" y="3831762"/>
              <a:ext cx="152402" cy="15178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343168" y="3831762"/>
              <a:ext cx="152402" cy="15178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535259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2725761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2917851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109941" y="3831762"/>
              <a:ext cx="152402" cy="15178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300444" y="3831762"/>
              <a:ext cx="152402" cy="15178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3492533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683036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875126" y="3831762"/>
              <a:ext cx="152402" cy="15178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838231" y="3507597"/>
            <a:ext cx="3148013" cy="1881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3080" name="TextBox 40"/>
          <p:cNvSpPr txBox="1">
            <a:spLocks noChangeArrowheads="1"/>
          </p:cNvSpPr>
          <p:nvPr/>
        </p:nvSpPr>
        <p:spPr bwMode="auto">
          <a:xfrm>
            <a:off x="212736" y="2903950"/>
            <a:ext cx="556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f[i]</a:t>
            </a:r>
          </a:p>
        </p:txBody>
      </p:sp>
      <p:sp>
        <p:nvSpPr>
          <p:cNvPr id="3081" name="TextBox 41"/>
          <p:cNvSpPr txBox="1">
            <a:spLocks noChangeArrowheads="1"/>
          </p:cNvSpPr>
          <p:nvPr/>
        </p:nvSpPr>
        <p:spPr bwMode="auto">
          <a:xfrm>
            <a:off x="152401" y="2340784"/>
            <a:ext cx="676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g[k]</a:t>
            </a:r>
          </a:p>
        </p:txBody>
      </p:sp>
      <p:sp>
        <p:nvSpPr>
          <p:cNvPr id="3082" name="TextBox 42"/>
          <p:cNvSpPr txBox="1">
            <a:spLocks noChangeArrowheads="1"/>
          </p:cNvSpPr>
          <p:nvPr/>
        </p:nvSpPr>
        <p:spPr bwMode="auto">
          <a:xfrm>
            <a:off x="1806606" y="1318038"/>
            <a:ext cx="816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L[i,k]</a:t>
            </a:r>
          </a:p>
        </p:txBody>
      </p:sp>
      <p:sp>
        <p:nvSpPr>
          <p:cNvPr id="3083" name="TextBox 43"/>
          <p:cNvSpPr txBox="1">
            <a:spLocks noChangeArrowheads="1"/>
          </p:cNvSpPr>
          <p:nvPr/>
        </p:nvSpPr>
        <p:spPr bwMode="auto">
          <a:xfrm>
            <a:off x="1770064" y="3752866"/>
            <a:ext cx="1284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light box</a:t>
            </a:r>
          </a:p>
        </p:txBody>
      </p:sp>
      <p:grpSp>
        <p:nvGrpSpPr>
          <p:cNvPr id="3084" name="Group 67"/>
          <p:cNvGrpSpPr>
            <a:grpSpLocks/>
          </p:cNvGrpSpPr>
          <p:nvPr/>
        </p:nvGrpSpPr>
        <p:grpSpPr bwMode="auto">
          <a:xfrm>
            <a:off x="838231" y="2430066"/>
            <a:ext cx="3148013" cy="186928"/>
            <a:chOff x="669898" y="3331597"/>
            <a:chExt cx="3148054" cy="249804"/>
          </a:xfrm>
        </p:grpSpPr>
        <p:sp>
          <p:nvSpPr>
            <p:cNvPr id="128" name="Rectangle 127"/>
            <p:cNvSpPr/>
            <p:nvPr/>
          </p:nvSpPr>
          <p:spPr>
            <a:xfrm>
              <a:off x="669898" y="3331597"/>
              <a:ext cx="3148054" cy="24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129" name="Rounded Rectangle 128"/>
            <p:cNvSpPr/>
            <p:nvPr/>
          </p:nvSpPr>
          <p:spPr>
            <a:xfrm>
              <a:off x="730224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0" name="Rounded Rectangle 129"/>
            <p:cNvSpPr/>
            <p:nvPr/>
          </p:nvSpPr>
          <p:spPr>
            <a:xfrm>
              <a:off x="922314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1112817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1304906" y="3377739"/>
              <a:ext cx="152402" cy="15274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1495409" y="3377739"/>
              <a:ext cx="152402" cy="15274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4" name="Rounded Rectangle 133"/>
            <p:cNvSpPr/>
            <p:nvPr/>
          </p:nvSpPr>
          <p:spPr>
            <a:xfrm>
              <a:off x="1687499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1879589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6" name="Rounded Rectangle 135"/>
            <p:cNvSpPr/>
            <p:nvPr/>
          </p:nvSpPr>
          <p:spPr>
            <a:xfrm>
              <a:off x="2070091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2262182" y="3377739"/>
              <a:ext cx="152402" cy="15274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2452684" y="3377739"/>
              <a:ext cx="152402" cy="152747"/>
            </a:xfrm>
            <a:prstGeom prst="roundRec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2644774" y="3377739"/>
              <a:ext cx="152402" cy="15274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0" name="Rounded Rectangle 139"/>
            <p:cNvSpPr/>
            <p:nvPr/>
          </p:nvSpPr>
          <p:spPr>
            <a:xfrm>
              <a:off x="2836864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3027367" y="3377739"/>
              <a:ext cx="152402" cy="15274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3219456" y="3377739"/>
              <a:ext cx="152402" cy="152747"/>
            </a:xfrm>
            <a:prstGeom prst="roundRec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3409959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3602049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462588" y="1298973"/>
            <a:ext cx="3148012" cy="186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22913" y="13335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15000" y="13335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905500" y="1333500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97588" y="13335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88088" y="13335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84938" y="13335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72263" y="13335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862763" y="1333500"/>
            <a:ext cx="152400" cy="1143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054850" y="1333500"/>
            <a:ext cx="152400" cy="1143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245350" y="13335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437438" y="1333500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629525" y="13335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820025" y="13335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12113" y="13335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202613" y="13335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394700" y="13335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 rot="5400000">
            <a:off x="4049516" y="2869208"/>
            <a:ext cx="2361009" cy="249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 rot="5400000">
            <a:off x="5175250" y="1839516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 rot="5400000">
            <a:off x="5175250" y="1982391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 rot="5400000">
            <a:off x="5175250" y="2126456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 rot="5400000">
            <a:off x="5175250" y="2269331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 rot="5400000">
            <a:off x="5175250" y="2413397"/>
            <a:ext cx="114300" cy="152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 rot="5400000">
            <a:off x="5175250" y="2557463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 rot="5400000">
            <a:off x="5175250" y="2700338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 rot="5400000">
            <a:off x="5175250" y="2844404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 rot="5400000">
            <a:off x="5175250" y="29872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 rot="5400000">
            <a:off x="5175250" y="3131344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 rot="5400000">
            <a:off x="5175250" y="3275410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 rot="5400000">
            <a:off x="5175250" y="3418285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 rot="5400000">
            <a:off x="5175250" y="3562350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 rot="5400000">
            <a:off x="5175250" y="3705225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 rot="5400000">
            <a:off x="5175250" y="3849291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 rot="5400000">
            <a:off x="5175250" y="399335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5462588" y="1527573"/>
            <a:ext cx="3148012" cy="186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5522913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5715000" y="15621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5905500" y="1562100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6097588" y="15621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6288088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6484938" y="1562100"/>
            <a:ext cx="152400" cy="114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6672263" y="15621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6862763" y="1562100"/>
            <a:ext cx="152400" cy="1143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7054850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7245350" y="1562100"/>
            <a:ext cx="152400" cy="1143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8F8F8">
                  <a:lumMod val="25000"/>
                </a:srgbClr>
              </a:solidFill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7437438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7629525" y="15621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7820025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8012113" y="15621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8202613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2" name="Rounded Rectangle 161"/>
          <p:cNvSpPr/>
          <p:nvPr/>
        </p:nvSpPr>
        <p:spPr>
          <a:xfrm>
            <a:off x="8394700" y="15621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3" name="Rectangle 162"/>
          <p:cNvSpPr/>
          <p:nvPr/>
        </p:nvSpPr>
        <p:spPr>
          <a:xfrm rot="5400000">
            <a:off x="3735199" y="2869208"/>
            <a:ext cx="2361009" cy="249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164" name="Rounded Rectangle 163"/>
          <p:cNvSpPr/>
          <p:nvPr/>
        </p:nvSpPr>
        <p:spPr>
          <a:xfrm rot="5400000">
            <a:off x="4860925" y="1839516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5" name="Rounded Rectangle 164"/>
          <p:cNvSpPr/>
          <p:nvPr/>
        </p:nvSpPr>
        <p:spPr>
          <a:xfrm rot="5400000">
            <a:off x="4860925" y="1982391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6" name="Rounded Rectangle 165"/>
          <p:cNvSpPr/>
          <p:nvPr/>
        </p:nvSpPr>
        <p:spPr>
          <a:xfrm rot="5400000">
            <a:off x="4860925" y="2126456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7" name="Rounded Rectangle 166"/>
          <p:cNvSpPr/>
          <p:nvPr/>
        </p:nvSpPr>
        <p:spPr>
          <a:xfrm rot="5400000">
            <a:off x="4860925" y="2269331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8" name="Rounded Rectangle 167"/>
          <p:cNvSpPr/>
          <p:nvPr/>
        </p:nvSpPr>
        <p:spPr>
          <a:xfrm rot="5400000">
            <a:off x="4860925" y="24133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9" name="Rounded Rectangle 168"/>
          <p:cNvSpPr/>
          <p:nvPr/>
        </p:nvSpPr>
        <p:spPr>
          <a:xfrm rot="5400000">
            <a:off x="4860925" y="2557463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0" name="Rounded Rectangle 169"/>
          <p:cNvSpPr/>
          <p:nvPr/>
        </p:nvSpPr>
        <p:spPr>
          <a:xfrm rot="5400000">
            <a:off x="4860925" y="2700338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1" name="Rounded Rectangle 170"/>
          <p:cNvSpPr/>
          <p:nvPr/>
        </p:nvSpPr>
        <p:spPr>
          <a:xfrm rot="5400000">
            <a:off x="4860925" y="2844404"/>
            <a:ext cx="114300" cy="152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2" name="Rounded Rectangle 171"/>
          <p:cNvSpPr/>
          <p:nvPr/>
        </p:nvSpPr>
        <p:spPr>
          <a:xfrm rot="5400000">
            <a:off x="4860925" y="29872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3" name="Rounded Rectangle 172"/>
          <p:cNvSpPr/>
          <p:nvPr/>
        </p:nvSpPr>
        <p:spPr>
          <a:xfrm rot="5400000">
            <a:off x="4860925" y="313134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4" name="Rounded Rectangle 173"/>
          <p:cNvSpPr/>
          <p:nvPr/>
        </p:nvSpPr>
        <p:spPr>
          <a:xfrm rot="5400000">
            <a:off x="4860925" y="3275410"/>
            <a:ext cx="114300" cy="152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5" name="Rounded Rectangle 174"/>
          <p:cNvSpPr/>
          <p:nvPr/>
        </p:nvSpPr>
        <p:spPr>
          <a:xfrm rot="5400000">
            <a:off x="4860925" y="3418285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6" name="Rounded Rectangle 175"/>
          <p:cNvSpPr/>
          <p:nvPr/>
        </p:nvSpPr>
        <p:spPr>
          <a:xfrm rot="5400000">
            <a:off x="4860925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7" name="Rounded Rectangle 176"/>
          <p:cNvSpPr/>
          <p:nvPr/>
        </p:nvSpPr>
        <p:spPr>
          <a:xfrm rot="5400000">
            <a:off x="4860925" y="3705225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8" name="Rounded Rectangle 177"/>
          <p:cNvSpPr/>
          <p:nvPr/>
        </p:nvSpPr>
        <p:spPr>
          <a:xfrm rot="5400000">
            <a:off x="4860925" y="3849291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9" name="Rounded Rectangle 178"/>
          <p:cNvSpPr/>
          <p:nvPr/>
        </p:nvSpPr>
        <p:spPr>
          <a:xfrm rot="5400000">
            <a:off x="4860925" y="3993356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6" name="Rectangle 245"/>
          <p:cNvSpPr/>
          <p:nvPr/>
        </p:nvSpPr>
        <p:spPr>
          <a:xfrm>
            <a:off x="5462588" y="1060863"/>
            <a:ext cx="3148012" cy="188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247" name="Rounded Rectangle 246"/>
          <p:cNvSpPr/>
          <p:nvPr/>
        </p:nvSpPr>
        <p:spPr>
          <a:xfrm>
            <a:off x="5522913" y="1096566"/>
            <a:ext cx="152400" cy="114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8" name="Rounded Rectangle 247"/>
          <p:cNvSpPr/>
          <p:nvPr/>
        </p:nvSpPr>
        <p:spPr>
          <a:xfrm>
            <a:off x="5715000" y="1096566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9" name="Rounded Rectangle 248"/>
          <p:cNvSpPr/>
          <p:nvPr/>
        </p:nvSpPr>
        <p:spPr>
          <a:xfrm>
            <a:off x="5905500" y="1096566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0" name="Rounded Rectangle 249"/>
          <p:cNvSpPr/>
          <p:nvPr/>
        </p:nvSpPr>
        <p:spPr>
          <a:xfrm>
            <a:off x="6097588" y="1096566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1" name="Rounded Rectangle 250"/>
          <p:cNvSpPr/>
          <p:nvPr/>
        </p:nvSpPr>
        <p:spPr>
          <a:xfrm>
            <a:off x="6288088" y="1096566"/>
            <a:ext cx="152400" cy="1143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2" name="Rounded Rectangle 251"/>
          <p:cNvSpPr/>
          <p:nvPr/>
        </p:nvSpPr>
        <p:spPr>
          <a:xfrm>
            <a:off x="6480175" y="1096566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3" name="Rounded Rectangle 252"/>
          <p:cNvSpPr/>
          <p:nvPr/>
        </p:nvSpPr>
        <p:spPr>
          <a:xfrm>
            <a:off x="6672263" y="1096566"/>
            <a:ext cx="152400" cy="1143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4" name="Rounded Rectangle 253"/>
          <p:cNvSpPr/>
          <p:nvPr/>
        </p:nvSpPr>
        <p:spPr>
          <a:xfrm>
            <a:off x="6862763" y="1096566"/>
            <a:ext cx="152400" cy="114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5" name="Rounded Rectangle 254"/>
          <p:cNvSpPr/>
          <p:nvPr/>
        </p:nvSpPr>
        <p:spPr>
          <a:xfrm>
            <a:off x="7054850" y="1096566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6" name="Rounded Rectangle 255"/>
          <p:cNvSpPr/>
          <p:nvPr/>
        </p:nvSpPr>
        <p:spPr>
          <a:xfrm>
            <a:off x="7245350" y="1096566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7" name="Rounded Rectangle 256"/>
          <p:cNvSpPr/>
          <p:nvPr/>
        </p:nvSpPr>
        <p:spPr>
          <a:xfrm>
            <a:off x="7437438" y="1096566"/>
            <a:ext cx="152400" cy="1143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8" name="Rounded Rectangle 257"/>
          <p:cNvSpPr/>
          <p:nvPr/>
        </p:nvSpPr>
        <p:spPr>
          <a:xfrm>
            <a:off x="7629525" y="1096566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9" name="Rounded Rectangle 258"/>
          <p:cNvSpPr/>
          <p:nvPr/>
        </p:nvSpPr>
        <p:spPr>
          <a:xfrm>
            <a:off x="7820025" y="1096566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0" name="Rounded Rectangle 259"/>
          <p:cNvSpPr/>
          <p:nvPr/>
        </p:nvSpPr>
        <p:spPr>
          <a:xfrm>
            <a:off x="8012113" y="1096566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1" name="Rounded Rectangle 260"/>
          <p:cNvSpPr/>
          <p:nvPr/>
        </p:nvSpPr>
        <p:spPr>
          <a:xfrm>
            <a:off x="8202613" y="1096566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2" name="Rounded Rectangle 261"/>
          <p:cNvSpPr/>
          <p:nvPr/>
        </p:nvSpPr>
        <p:spPr>
          <a:xfrm>
            <a:off x="8394700" y="1096566"/>
            <a:ext cx="152400" cy="114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3" name="Rectangle 262"/>
          <p:cNvSpPr/>
          <p:nvPr/>
        </p:nvSpPr>
        <p:spPr>
          <a:xfrm rot="5400000">
            <a:off x="3409763" y="2869216"/>
            <a:ext cx="2361009" cy="249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264" name="Rounded Rectangle 263"/>
          <p:cNvSpPr/>
          <p:nvPr/>
        </p:nvSpPr>
        <p:spPr>
          <a:xfrm rot="5400000">
            <a:off x="4535488" y="183951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5" name="Rounded Rectangle 264"/>
          <p:cNvSpPr/>
          <p:nvPr/>
        </p:nvSpPr>
        <p:spPr>
          <a:xfrm rot="5400000">
            <a:off x="4535488" y="1982391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6" name="Rounded Rectangle 265"/>
          <p:cNvSpPr/>
          <p:nvPr/>
        </p:nvSpPr>
        <p:spPr>
          <a:xfrm rot="5400000">
            <a:off x="4535488" y="212645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7" name="Rounded Rectangle 266"/>
          <p:cNvSpPr/>
          <p:nvPr/>
        </p:nvSpPr>
        <p:spPr>
          <a:xfrm rot="5400000">
            <a:off x="4535488" y="2269331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8" name="Rounded Rectangle 267"/>
          <p:cNvSpPr/>
          <p:nvPr/>
        </p:nvSpPr>
        <p:spPr>
          <a:xfrm rot="5400000">
            <a:off x="4535488" y="24133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9" name="Rounded Rectangle 268"/>
          <p:cNvSpPr/>
          <p:nvPr/>
        </p:nvSpPr>
        <p:spPr>
          <a:xfrm rot="5400000">
            <a:off x="4535488" y="2557463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0" name="Rounded Rectangle 269"/>
          <p:cNvSpPr/>
          <p:nvPr/>
        </p:nvSpPr>
        <p:spPr>
          <a:xfrm rot="5400000">
            <a:off x="4535488" y="2700338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1" name="Rounded Rectangle 270"/>
          <p:cNvSpPr/>
          <p:nvPr/>
        </p:nvSpPr>
        <p:spPr>
          <a:xfrm rot="5400000">
            <a:off x="4535488" y="2844404"/>
            <a:ext cx="114300" cy="152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2" name="Rounded Rectangle 271"/>
          <p:cNvSpPr/>
          <p:nvPr/>
        </p:nvSpPr>
        <p:spPr>
          <a:xfrm rot="5400000">
            <a:off x="4535488" y="2987279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3" name="Rounded Rectangle 272"/>
          <p:cNvSpPr/>
          <p:nvPr/>
        </p:nvSpPr>
        <p:spPr>
          <a:xfrm rot="5400000">
            <a:off x="4535488" y="313134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4" name="Rounded Rectangle 273"/>
          <p:cNvSpPr/>
          <p:nvPr/>
        </p:nvSpPr>
        <p:spPr>
          <a:xfrm rot="5400000">
            <a:off x="4535488" y="3275410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5" name="Rounded Rectangle 274"/>
          <p:cNvSpPr/>
          <p:nvPr/>
        </p:nvSpPr>
        <p:spPr>
          <a:xfrm rot="5400000">
            <a:off x="4535488" y="3418285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6" name="Rounded Rectangle 275"/>
          <p:cNvSpPr/>
          <p:nvPr/>
        </p:nvSpPr>
        <p:spPr>
          <a:xfrm rot="5400000">
            <a:off x="4535488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7" name="Rounded Rectangle 276"/>
          <p:cNvSpPr/>
          <p:nvPr/>
        </p:nvSpPr>
        <p:spPr>
          <a:xfrm rot="5400000">
            <a:off x="4535488" y="3705225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8" name="Rounded Rectangle 277"/>
          <p:cNvSpPr/>
          <p:nvPr/>
        </p:nvSpPr>
        <p:spPr>
          <a:xfrm rot="5400000">
            <a:off x="4535488" y="3849291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9" name="Rounded Rectangle 278"/>
          <p:cNvSpPr/>
          <p:nvPr/>
        </p:nvSpPr>
        <p:spPr>
          <a:xfrm rot="5400000">
            <a:off x="4535488" y="399335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6" name="Rectangle 345"/>
          <p:cNvSpPr/>
          <p:nvPr/>
        </p:nvSpPr>
        <p:spPr>
          <a:xfrm>
            <a:off x="5464179" y="832263"/>
            <a:ext cx="3148013" cy="188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347" name="Rounded Rectangle 346"/>
          <p:cNvSpPr/>
          <p:nvPr/>
        </p:nvSpPr>
        <p:spPr>
          <a:xfrm>
            <a:off x="5524500" y="867966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8" name="Rounded Rectangle 347"/>
          <p:cNvSpPr/>
          <p:nvPr/>
        </p:nvSpPr>
        <p:spPr>
          <a:xfrm>
            <a:off x="5715000" y="867966"/>
            <a:ext cx="152400" cy="1143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9" name="Rounded Rectangle 348"/>
          <p:cNvSpPr/>
          <p:nvPr/>
        </p:nvSpPr>
        <p:spPr>
          <a:xfrm>
            <a:off x="5907088" y="867966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0" name="Rounded Rectangle 349"/>
          <p:cNvSpPr/>
          <p:nvPr/>
        </p:nvSpPr>
        <p:spPr>
          <a:xfrm>
            <a:off x="6097588" y="867966"/>
            <a:ext cx="152400" cy="1143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1" name="Rounded Rectangle 350"/>
          <p:cNvSpPr/>
          <p:nvPr/>
        </p:nvSpPr>
        <p:spPr>
          <a:xfrm>
            <a:off x="6289675" y="867966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2" name="Rounded Rectangle 351"/>
          <p:cNvSpPr/>
          <p:nvPr/>
        </p:nvSpPr>
        <p:spPr>
          <a:xfrm>
            <a:off x="6484938" y="867966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3" name="Rounded Rectangle 352"/>
          <p:cNvSpPr/>
          <p:nvPr/>
        </p:nvSpPr>
        <p:spPr>
          <a:xfrm>
            <a:off x="6672263" y="867966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4" name="Rounded Rectangle 353"/>
          <p:cNvSpPr/>
          <p:nvPr/>
        </p:nvSpPr>
        <p:spPr>
          <a:xfrm>
            <a:off x="6864350" y="867966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5" name="Rounded Rectangle 354"/>
          <p:cNvSpPr/>
          <p:nvPr/>
        </p:nvSpPr>
        <p:spPr>
          <a:xfrm>
            <a:off x="7054850" y="867966"/>
            <a:ext cx="152400" cy="114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6" name="Rounded Rectangle 355"/>
          <p:cNvSpPr/>
          <p:nvPr/>
        </p:nvSpPr>
        <p:spPr>
          <a:xfrm>
            <a:off x="7246938" y="867966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7" name="Rounded Rectangle 356"/>
          <p:cNvSpPr/>
          <p:nvPr/>
        </p:nvSpPr>
        <p:spPr>
          <a:xfrm>
            <a:off x="7439025" y="867966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8" name="Rounded Rectangle 357"/>
          <p:cNvSpPr/>
          <p:nvPr/>
        </p:nvSpPr>
        <p:spPr>
          <a:xfrm>
            <a:off x="7629525" y="867966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9" name="Rounded Rectangle 358"/>
          <p:cNvSpPr/>
          <p:nvPr/>
        </p:nvSpPr>
        <p:spPr>
          <a:xfrm>
            <a:off x="7821613" y="867966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0" name="Rounded Rectangle 359"/>
          <p:cNvSpPr/>
          <p:nvPr/>
        </p:nvSpPr>
        <p:spPr>
          <a:xfrm>
            <a:off x="8012113" y="867966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1" name="Rounded Rectangle 360"/>
          <p:cNvSpPr/>
          <p:nvPr/>
        </p:nvSpPr>
        <p:spPr>
          <a:xfrm>
            <a:off x="8204200" y="867966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2" name="Rounded Rectangle 361"/>
          <p:cNvSpPr/>
          <p:nvPr/>
        </p:nvSpPr>
        <p:spPr>
          <a:xfrm>
            <a:off x="8396288" y="867966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4" name="Rectangle 363"/>
          <p:cNvSpPr/>
          <p:nvPr/>
        </p:nvSpPr>
        <p:spPr>
          <a:xfrm rot="5400000">
            <a:off x="3093855" y="2869208"/>
            <a:ext cx="2361009" cy="249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365" name="Rounded Rectangle 364"/>
          <p:cNvSpPr/>
          <p:nvPr/>
        </p:nvSpPr>
        <p:spPr>
          <a:xfrm rot="5400000">
            <a:off x="4217988" y="1839516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6" name="Rounded Rectangle 365"/>
          <p:cNvSpPr/>
          <p:nvPr/>
        </p:nvSpPr>
        <p:spPr>
          <a:xfrm rot="5400000">
            <a:off x="4217988" y="1982391"/>
            <a:ext cx="114300" cy="152400"/>
          </a:xfrm>
          <a:prstGeom prst="roundRect">
            <a:avLst/>
          </a:prstGeom>
          <a:solidFill>
            <a:schemeClr val="bg2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7" name="Rounded Rectangle 366"/>
          <p:cNvSpPr/>
          <p:nvPr/>
        </p:nvSpPr>
        <p:spPr>
          <a:xfrm rot="5400000">
            <a:off x="4217988" y="2126456"/>
            <a:ext cx="114300" cy="152400"/>
          </a:xfrm>
          <a:prstGeom prst="roundRect">
            <a:avLst/>
          </a:prstGeom>
          <a:solidFill>
            <a:schemeClr val="bg2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8" name="Rounded Rectangle 367"/>
          <p:cNvSpPr/>
          <p:nvPr/>
        </p:nvSpPr>
        <p:spPr>
          <a:xfrm rot="5400000">
            <a:off x="4217988" y="2269331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9" name="Rounded Rectangle 368"/>
          <p:cNvSpPr/>
          <p:nvPr/>
        </p:nvSpPr>
        <p:spPr>
          <a:xfrm rot="5400000">
            <a:off x="4217988" y="24133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0" name="Rounded Rectangle 369"/>
          <p:cNvSpPr/>
          <p:nvPr/>
        </p:nvSpPr>
        <p:spPr>
          <a:xfrm rot="5400000">
            <a:off x="4217988" y="2557463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1" name="Rounded Rectangle 370"/>
          <p:cNvSpPr/>
          <p:nvPr/>
        </p:nvSpPr>
        <p:spPr>
          <a:xfrm rot="5400000">
            <a:off x="4217988" y="2700338"/>
            <a:ext cx="114300" cy="152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2" name="Rounded Rectangle 371"/>
          <p:cNvSpPr/>
          <p:nvPr/>
        </p:nvSpPr>
        <p:spPr>
          <a:xfrm rot="5400000">
            <a:off x="4217988" y="284440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3" name="Rounded Rectangle 372"/>
          <p:cNvSpPr/>
          <p:nvPr/>
        </p:nvSpPr>
        <p:spPr>
          <a:xfrm rot="5400000">
            <a:off x="4217988" y="2987279"/>
            <a:ext cx="114300" cy="152400"/>
          </a:xfrm>
          <a:prstGeom prst="roundRect">
            <a:avLst/>
          </a:prstGeom>
          <a:solidFill>
            <a:schemeClr val="bg2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4" name="Rounded Rectangle 373"/>
          <p:cNvSpPr/>
          <p:nvPr/>
        </p:nvSpPr>
        <p:spPr>
          <a:xfrm rot="5400000">
            <a:off x="4217988" y="3131344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5" name="Rounded Rectangle 374"/>
          <p:cNvSpPr/>
          <p:nvPr/>
        </p:nvSpPr>
        <p:spPr>
          <a:xfrm rot="5400000">
            <a:off x="4217988" y="3275410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6" name="Rounded Rectangle 375"/>
          <p:cNvSpPr/>
          <p:nvPr/>
        </p:nvSpPr>
        <p:spPr>
          <a:xfrm rot="5400000">
            <a:off x="4217988" y="3418285"/>
            <a:ext cx="114300" cy="152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7" name="Rounded Rectangle 376"/>
          <p:cNvSpPr/>
          <p:nvPr/>
        </p:nvSpPr>
        <p:spPr>
          <a:xfrm rot="5400000">
            <a:off x="4217988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8" name="Rounded Rectangle 377"/>
          <p:cNvSpPr/>
          <p:nvPr/>
        </p:nvSpPr>
        <p:spPr>
          <a:xfrm rot="5400000">
            <a:off x="4217988" y="3705225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9" name="Rounded Rectangle 378"/>
          <p:cNvSpPr/>
          <p:nvPr/>
        </p:nvSpPr>
        <p:spPr>
          <a:xfrm rot="5400000">
            <a:off x="4217988" y="3849291"/>
            <a:ext cx="114300" cy="152400"/>
          </a:xfrm>
          <a:prstGeom prst="roundRect">
            <a:avLst/>
          </a:prstGeom>
          <a:solidFill>
            <a:schemeClr val="bg2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0" name="Rounded Rectangle 379"/>
          <p:cNvSpPr/>
          <p:nvPr/>
        </p:nvSpPr>
        <p:spPr>
          <a:xfrm rot="5400000">
            <a:off x="4217988" y="3993356"/>
            <a:ext cx="114300" cy="152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0" name="Rounded Rectangle 449"/>
          <p:cNvSpPr/>
          <p:nvPr/>
        </p:nvSpPr>
        <p:spPr>
          <a:xfrm>
            <a:off x="5457825" y="1813322"/>
            <a:ext cx="3151188" cy="2351484"/>
          </a:xfrm>
          <a:prstGeom prst="roundRect">
            <a:avLst>
              <a:gd name="adj" fmla="val 40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dirty="0">
                <a:solidFill>
                  <a:prstClr val="white"/>
                </a:solidFill>
              </a:rPr>
              <a:t>`</a:t>
            </a:r>
          </a:p>
        </p:txBody>
      </p:sp>
      <p:sp>
        <p:nvSpPr>
          <p:cNvPr id="451" name="Rounded Rectangle 450"/>
          <p:cNvSpPr/>
          <p:nvPr/>
        </p:nvSpPr>
        <p:spPr>
          <a:xfrm rot="5400000">
            <a:off x="5729288" y="1839516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2" name="Rounded Rectangle 451"/>
          <p:cNvSpPr/>
          <p:nvPr/>
        </p:nvSpPr>
        <p:spPr>
          <a:xfrm rot="5400000">
            <a:off x="5729288" y="1982391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3" name="Rounded Rectangle 452"/>
          <p:cNvSpPr/>
          <p:nvPr/>
        </p:nvSpPr>
        <p:spPr>
          <a:xfrm rot="5400000">
            <a:off x="5729288" y="2126456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4" name="Rounded Rectangle 453"/>
          <p:cNvSpPr/>
          <p:nvPr/>
        </p:nvSpPr>
        <p:spPr>
          <a:xfrm rot="5400000">
            <a:off x="5729288" y="2269331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5" name="Rounded Rectangle 454"/>
          <p:cNvSpPr/>
          <p:nvPr/>
        </p:nvSpPr>
        <p:spPr>
          <a:xfrm rot="5400000">
            <a:off x="5729288" y="24133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6" name="Rounded Rectangle 455"/>
          <p:cNvSpPr/>
          <p:nvPr/>
        </p:nvSpPr>
        <p:spPr>
          <a:xfrm rot="5400000">
            <a:off x="5729288" y="2557463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7" name="Rounded Rectangle 456"/>
          <p:cNvSpPr/>
          <p:nvPr/>
        </p:nvSpPr>
        <p:spPr>
          <a:xfrm rot="5400000">
            <a:off x="5729288" y="2700338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8" name="Rounded Rectangle 457"/>
          <p:cNvSpPr/>
          <p:nvPr/>
        </p:nvSpPr>
        <p:spPr>
          <a:xfrm rot="5400000">
            <a:off x="5729288" y="2844404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9" name="Rounded Rectangle 458"/>
          <p:cNvSpPr/>
          <p:nvPr/>
        </p:nvSpPr>
        <p:spPr>
          <a:xfrm rot="5400000">
            <a:off x="5729288" y="29872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0" name="Rounded Rectangle 459"/>
          <p:cNvSpPr/>
          <p:nvPr/>
        </p:nvSpPr>
        <p:spPr>
          <a:xfrm rot="5400000">
            <a:off x="5729288" y="3131344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1" name="Rounded Rectangle 460"/>
          <p:cNvSpPr/>
          <p:nvPr/>
        </p:nvSpPr>
        <p:spPr>
          <a:xfrm rot="5400000">
            <a:off x="5729288" y="3275410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2" name="Rounded Rectangle 461"/>
          <p:cNvSpPr/>
          <p:nvPr/>
        </p:nvSpPr>
        <p:spPr>
          <a:xfrm rot="5400000">
            <a:off x="5729288" y="3418285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3" name="Rounded Rectangle 462"/>
          <p:cNvSpPr/>
          <p:nvPr/>
        </p:nvSpPr>
        <p:spPr>
          <a:xfrm rot="5400000">
            <a:off x="5729288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4" name="Rounded Rectangle 463"/>
          <p:cNvSpPr/>
          <p:nvPr/>
        </p:nvSpPr>
        <p:spPr>
          <a:xfrm rot="5400000">
            <a:off x="5729288" y="3705225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5" name="Rounded Rectangle 464"/>
          <p:cNvSpPr/>
          <p:nvPr/>
        </p:nvSpPr>
        <p:spPr>
          <a:xfrm rot="5400000">
            <a:off x="5729288" y="3849291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6" name="Rounded Rectangle 465"/>
          <p:cNvSpPr/>
          <p:nvPr/>
        </p:nvSpPr>
        <p:spPr>
          <a:xfrm rot="5400000">
            <a:off x="5729288" y="399335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7" name="Rounded Rectangle 466"/>
          <p:cNvSpPr/>
          <p:nvPr/>
        </p:nvSpPr>
        <p:spPr>
          <a:xfrm rot="5400000">
            <a:off x="6499225" y="1835944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8" name="Rounded Rectangle 467"/>
          <p:cNvSpPr/>
          <p:nvPr/>
        </p:nvSpPr>
        <p:spPr>
          <a:xfrm rot="5400000">
            <a:off x="6499225" y="1980010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9" name="Rounded Rectangle 468"/>
          <p:cNvSpPr/>
          <p:nvPr/>
        </p:nvSpPr>
        <p:spPr>
          <a:xfrm rot="5400000">
            <a:off x="6499225" y="2124075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0" name="Rounded Rectangle 469"/>
          <p:cNvSpPr/>
          <p:nvPr/>
        </p:nvSpPr>
        <p:spPr>
          <a:xfrm rot="5400000">
            <a:off x="6499225" y="22669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1" name="Rounded Rectangle 470"/>
          <p:cNvSpPr/>
          <p:nvPr/>
        </p:nvSpPr>
        <p:spPr>
          <a:xfrm rot="5400000">
            <a:off x="6503988" y="241101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2" name="Rounded Rectangle 471"/>
          <p:cNvSpPr/>
          <p:nvPr/>
        </p:nvSpPr>
        <p:spPr>
          <a:xfrm rot="5400000">
            <a:off x="6499225" y="2553891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3" name="Rounded Rectangle 472"/>
          <p:cNvSpPr/>
          <p:nvPr/>
        </p:nvSpPr>
        <p:spPr>
          <a:xfrm rot="5400000">
            <a:off x="6499225" y="269795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4" name="Rounded Rectangle 473"/>
          <p:cNvSpPr/>
          <p:nvPr/>
        </p:nvSpPr>
        <p:spPr>
          <a:xfrm rot="5400000">
            <a:off x="6499225" y="2842022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5" name="Rounded Rectangle 474"/>
          <p:cNvSpPr/>
          <p:nvPr/>
        </p:nvSpPr>
        <p:spPr>
          <a:xfrm rot="5400000">
            <a:off x="6499225" y="29848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6" name="Rounded Rectangle 475"/>
          <p:cNvSpPr/>
          <p:nvPr/>
        </p:nvSpPr>
        <p:spPr>
          <a:xfrm rot="5400000">
            <a:off x="6499225" y="3128963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7" name="Rounded Rectangle 476"/>
          <p:cNvSpPr/>
          <p:nvPr/>
        </p:nvSpPr>
        <p:spPr>
          <a:xfrm rot="5400000">
            <a:off x="6499225" y="3271838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8" name="Rounded Rectangle 477"/>
          <p:cNvSpPr/>
          <p:nvPr/>
        </p:nvSpPr>
        <p:spPr>
          <a:xfrm rot="5400000">
            <a:off x="6499225" y="3415903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9" name="Rounded Rectangle 478"/>
          <p:cNvSpPr/>
          <p:nvPr/>
        </p:nvSpPr>
        <p:spPr>
          <a:xfrm rot="5400000">
            <a:off x="6499225" y="3559969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0" name="Rounded Rectangle 479"/>
          <p:cNvSpPr/>
          <p:nvPr/>
        </p:nvSpPr>
        <p:spPr>
          <a:xfrm rot="5400000">
            <a:off x="6499225" y="3702844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1" name="Rounded Rectangle 480"/>
          <p:cNvSpPr/>
          <p:nvPr/>
        </p:nvSpPr>
        <p:spPr>
          <a:xfrm rot="5400000">
            <a:off x="6499225" y="3846910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2" name="Rounded Rectangle 481"/>
          <p:cNvSpPr/>
          <p:nvPr/>
        </p:nvSpPr>
        <p:spPr>
          <a:xfrm rot="5400000">
            <a:off x="6499225" y="3989785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3" name="Rounded Rectangle 482"/>
          <p:cNvSpPr/>
          <p:nvPr/>
        </p:nvSpPr>
        <p:spPr>
          <a:xfrm rot="5400000">
            <a:off x="7259638" y="1839516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4" name="Rounded Rectangle 483"/>
          <p:cNvSpPr/>
          <p:nvPr/>
        </p:nvSpPr>
        <p:spPr>
          <a:xfrm rot="5400000">
            <a:off x="7259638" y="1982391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5" name="Rounded Rectangle 484"/>
          <p:cNvSpPr/>
          <p:nvPr/>
        </p:nvSpPr>
        <p:spPr>
          <a:xfrm rot="5400000">
            <a:off x="7259638" y="2126456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6" name="Rounded Rectangle 485"/>
          <p:cNvSpPr/>
          <p:nvPr/>
        </p:nvSpPr>
        <p:spPr>
          <a:xfrm rot="5400000">
            <a:off x="7259638" y="2269331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7" name="Rounded Rectangle 486"/>
          <p:cNvSpPr/>
          <p:nvPr/>
        </p:nvSpPr>
        <p:spPr>
          <a:xfrm rot="5400000">
            <a:off x="7259638" y="24133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8" name="Rounded Rectangle 487"/>
          <p:cNvSpPr/>
          <p:nvPr/>
        </p:nvSpPr>
        <p:spPr>
          <a:xfrm rot="5400000">
            <a:off x="7259638" y="2557463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9" name="Rounded Rectangle 488"/>
          <p:cNvSpPr/>
          <p:nvPr/>
        </p:nvSpPr>
        <p:spPr>
          <a:xfrm rot="5400000">
            <a:off x="7259638" y="2700338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0" name="Rounded Rectangle 489"/>
          <p:cNvSpPr/>
          <p:nvPr/>
        </p:nvSpPr>
        <p:spPr>
          <a:xfrm rot="5400000">
            <a:off x="7259638" y="2844404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1" name="Rounded Rectangle 490"/>
          <p:cNvSpPr/>
          <p:nvPr/>
        </p:nvSpPr>
        <p:spPr>
          <a:xfrm rot="5400000">
            <a:off x="7259638" y="29872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2" name="Rounded Rectangle 491"/>
          <p:cNvSpPr/>
          <p:nvPr/>
        </p:nvSpPr>
        <p:spPr>
          <a:xfrm rot="5400000">
            <a:off x="7259638" y="3131344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>
          <a:xfrm rot="5400000">
            <a:off x="7259638" y="3275410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4" name="Rounded Rectangle 493"/>
          <p:cNvSpPr/>
          <p:nvPr/>
        </p:nvSpPr>
        <p:spPr>
          <a:xfrm rot="5400000">
            <a:off x="7259638" y="3418285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5" name="Rounded Rectangle 494"/>
          <p:cNvSpPr/>
          <p:nvPr/>
        </p:nvSpPr>
        <p:spPr>
          <a:xfrm rot="5400000">
            <a:off x="7259638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6" name="Rounded Rectangle 495"/>
          <p:cNvSpPr/>
          <p:nvPr/>
        </p:nvSpPr>
        <p:spPr>
          <a:xfrm rot="5400000">
            <a:off x="7259638" y="3705225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7" name="Rounded Rectangle 496"/>
          <p:cNvSpPr/>
          <p:nvPr/>
        </p:nvSpPr>
        <p:spPr>
          <a:xfrm rot="5400000">
            <a:off x="7259638" y="3849291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8" name="Rounded Rectangle 497"/>
          <p:cNvSpPr/>
          <p:nvPr/>
        </p:nvSpPr>
        <p:spPr>
          <a:xfrm rot="5400000">
            <a:off x="7259638" y="399335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9" name="Rounded Rectangle 498"/>
          <p:cNvSpPr/>
          <p:nvPr/>
        </p:nvSpPr>
        <p:spPr>
          <a:xfrm rot="5400000">
            <a:off x="8031163" y="1839516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0" name="Rounded Rectangle 499"/>
          <p:cNvSpPr/>
          <p:nvPr/>
        </p:nvSpPr>
        <p:spPr>
          <a:xfrm rot="5400000">
            <a:off x="8031163" y="1982391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1" name="Rounded Rectangle 500"/>
          <p:cNvSpPr/>
          <p:nvPr/>
        </p:nvSpPr>
        <p:spPr>
          <a:xfrm rot="5400000">
            <a:off x="8031163" y="2126456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2" name="Rounded Rectangle 501"/>
          <p:cNvSpPr/>
          <p:nvPr/>
        </p:nvSpPr>
        <p:spPr>
          <a:xfrm rot="5400000">
            <a:off x="8031163" y="2269331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3" name="Rounded Rectangle 502"/>
          <p:cNvSpPr/>
          <p:nvPr/>
        </p:nvSpPr>
        <p:spPr>
          <a:xfrm rot="5400000">
            <a:off x="8031163" y="24133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4" name="Rounded Rectangle 503"/>
          <p:cNvSpPr/>
          <p:nvPr/>
        </p:nvSpPr>
        <p:spPr>
          <a:xfrm rot="5400000">
            <a:off x="8031163" y="2557463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5" name="Rounded Rectangle 504"/>
          <p:cNvSpPr/>
          <p:nvPr/>
        </p:nvSpPr>
        <p:spPr>
          <a:xfrm rot="5400000">
            <a:off x="8031163" y="2700338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6" name="Rounded Rectangle 505"/>
          <p:cNvSpPr/>
          <p:nvPr/>
        </p:nvSpPr>
        <p:spPr>
          <a:xfrm rot="5400000">
            <a:off x="8031163" y="2844404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7" name="Rounded Rectangle 506"/>
          <p:cNvSpPr/>
          <p:nvPr/>
        </p:nvSpPr>
        <p:spPr>
          <a:xfrm rot="5400000">
            <a:off x="8031163" y="29872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8" name="Rounded Rectangle 507"/>
          <p:cNvSpPr/>
          <p:nvPr/>
        </p:nvSpPr>
        <p:spPr>
          <a:xfrm rot="5400000">
            <a:off x="8031163" y="3131344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9" name="Rounded Rectangle 508"/>
          <p:cNvSpPr/>
          <p:nvPr/>
        </p:nvSpPr>
        <p:spPr>
          <a:xfrm rot="5400000">
            <a:off x="8031163" y="3275410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0" name="Rounded Rectangle 509"/>
          <p:cNvSpPr/>
          <p:nvPr/>
        </p:nvSpPr>
        <p:spPr>
          <a:xfrm rot="5400000">
            <a:off x="8031163" y="3418285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1" name="Rounded Rectangle 510"/>
          <p:cNvSpPr/>
          <p:nvPr/>
        </p:nvSpPr>
        <p:spPr>
          <a:xfrm rot="5400000">
            <a:off x="8031163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2" name="Rounded Rectangle 511"/>
          <p:cNvSpPr/>
          <p:nvPr/>
        </p:nvSpPr>
        <p:spPr>
          <a:xfrm rot="5400000">
            <a:off x="8031163" y="3705225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3" name="Rounded Rectangle 512"/>
          <p:cNvSpPr/>
          <p:nvPr/>
        </p:nvSpPr>
        <p:spPr>
          <a:xfrm rot="5400000">
            <a:off x="8031163" y="3849291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4" name="Rounded Rectangle 513"/>
          <p:cNvSpPr/>
          <p:nvPr/>
        </p:nvSpPr>
        <p:spPr>
          <a:xfrm rot="5400000">
            <a:off x="8031163" y="399335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286" name="Group 289"/>
          <p:cNvGrpSpPr>
            <a:grpSpLocks/>
          </p:cNvGrpSpPr>
          <p:nvPr/>
        </p:nvGrpSpPr>
        <p:grpSpPr bwMode="auto">
          <a:xfrm>
            <a:off x="5902325" y="1857377"/>
            <a:ext cx="152400" cy="2268141"/>
            <a:chOff x="4982321" y="2422498"/>
            <a:chExt cx="152400" cy="3024147"/>
          </a:xfrm>
        </p:grpSpPr>
        <p:sp>
          <p:nvSpPr>
            <p:cNvPr id="516" name="Rounded Rectangle 515"/>
            <p:cNvSpPr/>
            <p:nvPr/>
          </p:nvSpPr>
          <p:spPr>
            <a:xfrm rot="5400000">
              <a:off x="4982322" y="2422497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17" name="Rounded Rectangle 516"/>
            <p:cNvSpPr/>
            <p:nvPr/>
          </p:nvSpPr>
          <p:spPr>
            <a:xfrm rot="5400000">
              <a:off x="4982322" y="2614582"/>
              <a:ext cx="152398" cy="152400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18" name="Rounded Rectangle 517"/>
            <p:cNvSpPr/>
            <p:nvPr/>
          </p:nvSpPr>
          <p:spPr>
            <a:xfrm rot="5400000">
              <a:off x="4982322" y="2805080"/>
              <a:ext cx="152398" cy="1524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19" name="Rounded Rectangle 518"/>
            <p:cNvSpPr/>
            <p:nvPr/>
          </p:nvSpPr>
          <p:spPr>
            <a:xfrm rot="5400000">
              <a:off x="4982322" y="2997164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0" name="Rounded Rectangle 519"/>
            <p:cNvSpPr/>
            <p:nvPr/>
          </p:nvSpPr>
          <p:spPr>
            <a:xfrm rot="5400000">
              <a:off x="4982322" y="3187662"/>
              <a:ext cx="152398" cy="152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1" name="Rounded Rectangle 520"/>
            <p:cNvSpPr/>
            <p:nvPr/>
          </p:nvSpPr>
          <p:spPr>
            <a:xfrm rot="5400000">
              <a:off x="4982322" y="3379747"/>
              <a:ext cx="152398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2" name="Rounded Rectangle 521"/>
            <p:cNvSpPr/>
            <p:nvPr/>
          </p:nvSpPr>
          <p:spPr>
            <a:xfrm rot="5400000">
              <a:off x="4982322" y="3571831"/>
              <a:ext cx="152398" cy="152400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3" name="Rounded Rectangle 522"/>
            <p:cNvSpPr/>
            <p:nvPr/>
          </p:nvSpPr>
          <p:spPr>
            <a:xfrm rot="5400000">
              <a:off x="4982322" y="3762329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4" name="Rounded Rectangle 523"/>
            <p:cNvSpPr/>
            <p:nvPr/>
          </p:nvSpPr>
          <p:spPr>
            <a:xfrm rot="5400000">
              <a:off x="4982322" y="3954414"/>
              <a:ext cx="152398" cy="152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5" name="Rounded Rectangle 524"/>
            <p:cNvSpPr/>
            <p:nvPr/>
          </p:nvSpPr>
          <p:spPr>
            <a:xfrm rot="5400000">
              <a:off x="4982322" y="4144912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6" name="Rounded Rectangle 525"/>
            <p:cNvSpPr/>
            <p:nvPr/>
          </p:nvSpPr>
          <p:spPr>
            <a:xfrm rot="5400000">
              <a:off x="4982322" y="4336996"/>
              <a:ext cx="152398" cy="1524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7" name="Rounded Rectangle 526"/>
            <p:cNvSpPr/>
            <p:nvPr/>
          </p:nvSpPr>
          <p:spPr>
            <a:xfrm rot="5400000">
              <a:off x="4982322" y="4529081"/>
              <a:ext cx="152398" cy="152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8" name="Rounded Rectangle 527"/>
            <p:cNvSpPr/>
            <p:nvPr/>
          </p:nvSpPr>
          <p:spPr>
            <a:xfrm rot="5400000">
              <a:off x="4982322" y="4719579"/>
              <a:ext cx="152398" cy="152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9" name="Rounded Rectangle 528"/>
            <p:cNvSpPr/>
            <p:nvPr/>
          </p:nvSpPr>
          <p:spPr>
            <a:xfrm rot="5400000">
              <a:off x="4982322" y="4911663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30" name="Rounded Rectangle 529"/>
            <p:cNvSpPr/>
            <p:nvPr/>
          </p:nvSpPr>
          <p:spPr>
            <a:xfrm rot="5400000">
              <a:off x="4982322" y="5102161"/>
              <a:ext cx="152398" cy="1524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31" name="Rounded Rectangle 530"/>
            <p:cNvSpPr/>
            <p:nvPr/>
          </p:nvSpPr>
          <p:spPr>
            <a:xfrm rot="5400000">
              <a:off x="4982322" y="5294246"/>
              <a:ext cx="152398" cy="152400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532" name="Rounded Rectangle 531"/>
          <p:cNvSpPr/>
          <p:nvPr/>
        </p:nvSpPr>
        <p:spPr>
          <a:xfrm rot="5400000">
            <a:off x="6696075" y="1833563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3" name="Rounded Rectangle 532"/>
          <p:cNvSpPr/>
          <p:nvPr/>
        </p:nvSpPr>
        <p:spPr>
          <a:xfrm rot="5400000">
            <a:off x="6696075" y="1976438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4" name="Rounded Rectangle 533"/>
          <p:cNvSpPr/>
          <p:nvPr/>
        </p:nvSpPr>
        <p:spPr>
          <a:xfrm rot="5400000">
            <a:off x="6696075" y="2120504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5" name="Rounded Rectangle 534"/>
          <p:cNvSpPr/>
          <p:nvPr/>
        </p:nvSpPr>
        <p:spPr>
          <a:xfrm rot="5400000">
            <a:off x="6696075" y="2263379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6" name="Rounded Rectangle 535"/>
          <p:cNvSpPr/>
          <p:nvPr/>
        </p:nvSpPr>
        <p:spPr>
          <a:xfrm rot="5400000">
            <a:off x="6696075" y="2407444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7" name="Rounded Rectangle 536"/>
          <p:cNvSpPr/>
          <p:nvPr/>
        </p:nvSpPr>
        <p:spPr>
          <a:xfrm rot="5400000">
            <a:off x="6696075" y="2551510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8" name="Rounded Rectangle 537"/>
          <p:cNvSpPr/>
          <p:nvPr/>
        </p:nvSpPr>
        <p:spPr>
          <a:xfrm rot="5400000">
            <a:off x="6696075" y="2694385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9" name="Rounded Rectangle 538"/>
          <p:cNvSpPr/>
          <p:nvPr/>
        </p:nvSpPr>
        <p:spPr>
          <a:xfrm rot="5400000">
            <a:off x="6696075" y="2838450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0" name="Rounded Rectangle 539"/>
          <p:cNvSpPr/>
          <p:nvPr/>
        </p:nvSpPr>
        <p:spPr>
          <a:xfrm rot="5400000">
            <a:off x="6696075" y="2981325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1" name="Rounded Rectangle 540"/>
          <p:cNvSpPr/>
          <p:nvPr/>
        </p:nvSpPr>
        <p:spPr>
          <a:xfrm rot="5400000">
            <a:off x="6696075" y="3125391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2" name="Rounded Rectangle 541"/>
          <p:cNvSpPr/>
          <p:nvPr/>
        </p:nvSpPr>
        <p:spPr>
          <a:xfrm rot="5400000">
            <a:off x="6696075" y="3269456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3" name="Rounded Rectangle 542"/>
          <p:cNvSpPr/>
          <p:nvPr/>
        </p:nvSpPr>
        <p:spPr>
          <a:xfrm rot="5400000">
            <a:off x="6696075" y="3412331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4" name="Rounded Rectangle 543"/>
          <p:cNvSpPr/>
          <p:nvPr/>
        </p:nvSpPr>
        <p:spPr>
          <a:xfrm rot="5400000">
            <a:off x="6696075" y="3556397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5" name="Rounded Rectangle 544"/>
          <p:cNvSpPr/>
          <p:nvPr/>
        </p:nvSpPr>
        <p:spPr>
          <a:xfrm rot="5400000">
            <a:off x="6696075" y="3699272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6" name="Rounded Rectangle 545"/>
          <p:cNvSpPr/>
          <p:nvPr/>
        </p:nvSpPr>
        <p:spPr>
          <a:xfrm rot="5400000">
            <a:off x="6696075" y="3843338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7" name="Rounded Rectangle 546"/>
          <p:cNvSpPr/>
          <p:nvPr/>
        </p:nvSpPr>
        <p:spPr>
          <a:xfrm rot="5400000">
            <a:off x="6696075" y="3987404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8" name="Rounded Rectangle 547"/>
          <p:cNvSpPr/>
          <p:nvPr/>
        </p:nvSpPr>
        <p:spPr>
          <a:xfrm rot="5400000">
            <a:off x="7458075" y="1841897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9" name="Rounded Rectangle 548"/>
          <p:cNvSpPr/>
          <p:nvPr/>
        </p:nvSpPr>
        <p:spPr>
          <a:xfrm rot="5400000">
            <a:off x="7458075" y="1985963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0" name="Rounded Rectangle 549"/>
          <p:cNvSpPr/>
          <p:nvPr/>
        </p:nvSpPr>
        <p:spPr>
          <a:xfrm rot="5400000">
            <a:off x="7458075" y="2128838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1" name="Rounded Rectangle 550"/>
          <p:cNvSpPr/>
          <p:nvPr/>
        </p:nvSpPr>
        <p:spPr>
          <a:xfrm rot="5400000">
            <a:off x="7458075" y="227290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2" name="Rounded Rectangle 551"/>
          <p:cNvSpPr/>
          <p:nvPr/>
        </p:nvSpPr>
        <p:spPr>
          <a:xfrm rot="5400000">
            <a:off x="7458075" y="24157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3" name="Rounded Rectangle 552"/>
          <p:cNvSpPr/>
          <p:nvPr/>
        </p:nvSpPr>
        <p:spPr>
          <a:xfrm rot="5400000">
            <a:off x="7458075" y="2559844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4" name="Rounded Rectangle 553"/>
          <p:cNvSpPr/>
          <p:nvPr/>
        </p:nvSpPr>
        <p:spPr>
          <a:xfrm rot="5400000">
            <a:off x="7458075" y="2703910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5" name="Rounded Rectangle 554"/>
          <p:cNvSpPr/>
          <p:nvPr/>
        </p:nvSpPr>
        <p:spPr>
          <a:xfrm rot="5400000">
            <a:off x="7458075" y="2846785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6" name="Rounded Rectangle 555"/>
          <p:cNvSpPr/>
          <p:nvPr/>
        </p:nvSpPr>
        <p:spPr>
          <a:xfrm rot="5400000">
            <a:off x="7458075" y="2990850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7" name="Rounded Rectangle 556"/>
          <p:cNvSpPr/>
          <p:nvPr/>
        </p:nvSpPr>
        <p:spPr>
          <a:xfrm rot="5400000">
            <a:off x="7458075" y="3133725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8" name="Rounded Rectangle 557"/>
          <p:cNvSpPr/>
          <p:nvPr/>
        </p:nvSpPr>
        <p:spPr>
          <a:xfrm rot="5400000">
            <a:off x="7458075" y="3277791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9" name="Rounded Rectangle 558"/>
          <p:cNvSpPr/>
          <p:nvPr/>
        </p:nvSpPr>
        <p:spPr>
          <a:xfrm rot="5400000">
            <a:off x="7458075" y="3421856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0" name="Rounded Rectangle 559"/>
          <p:cNvSpPr/>
          <p:nvPr/>
        </p:nvSpPr>
        <p:spPr>
          <a:xfrm rot="5400000">
            <a:off x="7458075" y="3564731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1" name="Rounded Rectangle 560"/>
          <p:cNvSpPr/>
          <p:nvPr/>
        </p:nvSpPr>
        <p:spPr>
          <a:xfrm rot="5400000">
            <a:off x="7458075" y="3708797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2" name="Rounded Rectangle 561"/>
          <p:cNvSpPr/>
          <p:nvPr/>
        </p:nvSpPr>
        <p:spPr>
          <a:xfrm rot="5400000">
            <a:off x="7458075" y="3851672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3" name="Rounded Rectangle 562"/>
          <p:cNvSpPr/>
          <p:nvPr/>
        </p:nvSpPr>
        <p:spPr>
          <a:xfrm rot="5400000">
            <a:off x="7458075" y="3995738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4" name="Rounded Rectangle 563"/>
          <p:cNvSpPr/>
          <p:nvPr/>
        </p:nvSpPr>
        <p:spPr>
          <a:xfrm rot="5400000">
            <a:off x="8224838" y="1838325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5" name="Rounded Rectangle 564"/>
          <p:cNvSpPr/>
          <p:nvPr/>
        </p:nvSpPr>
        <p:spPr>
          <a:xfrm rot="5400000">
            <a:off x="8224838" y="1981200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6" name="Rounded Rectangle 565"/>
          <p:cNvSpPr/>
          <p:nvPr/>
        </p:nvSpPr>
        <p:spPr>
          <a:xfrm rot="5400000">
            <a:off x="8224838" y="2125266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7" name="Rounded Rectangle 566"/>
          <p:cNvSpPr/>
          <p:nvPr/>
        </p:nvSpPr>
        <p:spPr>
          <a:xfrm rot="5400000">
            <a:off x="8224838" y="2269331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8" name="Rounded Rectangle 567"/>
          <p:cNvSpPr/>
          <p:nvPr/>
        </p:nvSpPr>
        <p:spPr>
          <a:xfrm rot="5400000">
            <a:off x="8224838" y="241220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9" name="Rounded Rectangle 568"/>
          <p:cNvSpPr/>
          <p:nvPr/>
        </p:nvSpPr>
        <p:spPr>
          <a:xfrm rot="5400000">
            <a:off x="8224838" y="2556272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0" name="Rounded Rectangle 569"/>
          <p:cNvSpPr/>
          <p:nvPr/>
        </p:nvSpPr>
        <p:spPr>
          <a:xfrm rot="5400000">
            <a:off x="8224838" y="2699147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1" name="Rounded Rectangle 570"/>
          <p:cNvSpPr/>
          <p:nvPr/>
        </p:nvSpPr>
        <p:spPr>
          <a:xfrm rot="5400000">
            <a:off x="8224838" y="2843212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2" name="Rounded Rectangle 571"/>
          <p:cNvSpPr/>
          <p:nvPr/>
        </p:nvSpPr>
        <p:spPr>
          <a:xfrm rot="5400000">
            <a:off x="8224838" y="29872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3" name="Rounded Rectangle 572"/>
          <p:cNvSpPr/>
          <p:nvPr/>
        </p:nvSpPr>
        <p:spPr>
          <a:xfrm rot="5400000">
            <a:off x="8224838" y="313015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4" name="Rounded Rectangle 573"/>
          <p:cNvSpPr/>
          <p:nvPr/>
        </p:nvSpPr>
        <p:spPr>
          <a:xfrm rot="5400000">
            <a:off x="8224838" y="3274219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5" name="Rounded Rectangle 574"/>
          <p:cNvSpPr/>
          <p:nvPr/>
        </p:nvSpPr>
        <p:spPr>
          <a:xfrm rot="5400000">
            <a:off x="8224838" y="3417094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6" name="Rounded Rectangle 575"/>
          <p:cNvSpPr/>
          <p:nvPr/>
        </p:nvSpPr>
        <p:spPr>
          <a:xfrm rot="5400000">
            <a:off x="8224838" y="356116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7" name="Rounded Rectangle 576"/>
          <p:cNvSpPr/>
          <p:nvPr/>
        </p:nvSpPr>
        <p:spPr>
          <a:xfrm rot="5400000">
            <a:off x="8224838" y="3705225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8" name="Rounded Rectangle 577"/>
          <p:cNvSpPr/>
          <p:nvPr/>
        </p:nvSpPr>
        <p:spPr>
          <a:xfrm rot="5400000">
            <a:off x="8224838" y="3848100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9" name="Rounded Rectangle 578"/>
          <p:cNvSpPr/>
          <p:nvPr/>
        </p:nvSpPr>
        <p:spPr>
          <a:xfrm rot="5400000">
            <a:off x="8224838" y="3992166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335" name="Group 426"/>
          <p:cNvGrpSpPr>
            <a:grpSpLocks/>
          </p:cNvGrpSpPr>
          <p:nvPr/>
        </p:nvGrpSpPr>
        <p:grpSpPr bwMode="auto">
          <a:xfrm>
            <a:off x="6096000" y="1857377"/>
            <a:ext cx="152400" cy="2268141"/>
            <a:chOff x="4645385" y="2422498"/>
            <a:chExt cx="152400" cy="3024147"/>
          </a:xfrm>
        </p:grpSpPr>
        <p:sp>
          <p:nvSpPr>
            <p:cNvPr id="581" name="Rounded Rectangle 580"/>
            <p:cNvSpPr/>
            <p:nvPr/>
          </p:nvSpPr>
          <p:spPr>
            <a:xfrm rot="5400000">
              <a:off x="4645386" y="2422497"/>
              <a:ext cx="152398" cy="152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2" name="Rounded Rectangle 581"/>
            <p:cNvSpPr/>
            <p:nvPr/>
          </p:nvSpPr>
          <p:spPr>
            <a:xfrm rot="5400000">
              <a:off x="4645386" y="2614582"/>
              <a:ext cx="152398" cy="15240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3" name="Rounded Rectangle 582"/>
            <p:cNvSpPr/>
            <p:nvPr/>
          </p:nvSpPr>
          <p:spPr>
            <a:xfrm rot="5400000">
              <a:off x="4645386" y="2805080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4" name="Rounded Rectangle 583"/>
            <p:cNvSpPr/>
            <p:nvPr/>
          </p:nvSpPr>
          <p:spPr>
            <a:xfrm rot="5400000">
              <a:off x="4645386" y="2997164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5" name="Rounded Rectangle 584"/>
            <p:cNvSpPr/>
            <p:nvPr/>
          </p:nvSpPr>
          <p:spPr>
            <a:xfrm rot="5400000">
              <a:off x="4645386" y="3187662"/>
              <a:ext cx="152398" cy="152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6" name="Rounded Rectangle 585"/>
            <p:cNvSpPr/>
            <p:nvPr/>
          </p:nvSpPr>
          <p:spPr>
            <a:xfrm rot="5400000">
              <a:off x="4645386" y="3379747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7" name="Rounded Rectangle 586"/>
            <p:cNvSpPr/>
            <p:nvPr/>
          </p:nvSpPr>
          <p:spPr>
            <a:xfrm rot="5400000">
              <a:off x="4645386" y="3571831"/>
              <a:ext cx="152398" cy="152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8" name="Rounded Rectangle 587"/>
            <p:cNvSpPr/>
            <p:nvPr/>
          </p:nvSpPr>
          <p:spPr>
            <a:xfrm rot="5400000">
              <a:off x="4645386" y="3762329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9" name="Rounded Rectangle 588"/>
            <p:cNvSpPr/>
            <p:nvPr/>
          </p:nvSpPr>
          <p:spPr>
            <a:xfrm rot="5400000">
              <a:off x="4645386" y="3954414"/>
              <a:ext cx="152398" cy="152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0" name="Rounded Rectangle 589"/>
            <p:cNvSpPr/>
            <p:nvPr/>
          </p:nvSpPr>
          <p:spPr>
            <a:xfrm rot="5400000">
              <a:off x="4645386" y="4144912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1" name="Rounded Rectangle 590"/>
            <p:cNvSpPr/>
            <p:nvPr/>
          </p:nvSpPr>
          <p:spPr>
            <a:xfrm rot="5400000">
              <a:off x="4645386" y="4336996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2" name="Rounded Rectangle 591"/>
            <p:cNvSpPr/>
            <p:nvPr/>
          </p:nvSpPr>
          <p:spPr>
            <a:xfrm rot="5400000">
              <a:off x="4645386" y="4529081"/>
              <a:ext cx="152398" cy="15240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3" name="Rounded Rectangle 592"/>
            <p:cNvSpPr/>
            <p:nvPr/>
          </p:nvSpPr>
          <p:spPr>
            <a:xfrm rot="5400000">
              <a:off x="4645386" y="4719579"/>
              <a:ext cx="152398" cy="152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4" name="Rounded Rectangle 593"/>
            <p:cNvSpPr/>
            <p:nvPr/>
          </p:nvSpPr>
          <p:spPr>
            <a:xfrm rot="5400000">
              <a:off x="4645386" y="4911663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5" name="Rounded Rectangle 594"/>
            <p:cNvSpPr/>
            <p:nvPr/>
          </p:nvSpPr>
          <p:spPr>
            <a:xfrm rot="5400000">
              <a:off x="4645386" y="5102161"/>
              <a:ext cx="152398" cy="1524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6" name="Rounded Rectangle 595"/>
            <p:cNvSpPr/>
            <p:nvPr/>
          </p:nvSpPr>
          <p:spPr>
            <a:xfrm rot="5400000">
              <a:off x="4645386" y="5294246"/>
              <a:ext cx="152398" cy="152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597" name="Rounded Rectangle 596"/>
          <p:cNvSpPr/>
          <p:nvPr/>
        </p:nvSpPr>
        <p:spPr>
          <a:xfrm rot="5400000">
            <a:off x="6884988" y="1834754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8" name="Rounded Rectangle 597"/>
          <p:cNvSpPr/>
          <p:nvPr/>
        </p:nvSpPr>
        <p:spPr>
          <a:xfrm rot="5400000">
            <a:off x="6884988" y="1978819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9" name="Rounded Rectangle 598"/>
          <p:cNvSpPr/>
          <p:nvPr/>
        </p:nvSpPr>
        <p:spPr>
          <a:xfrm rot="5400000">
            <a:off x="6884988" y="2122885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0" name="Rounded Rectangle 599"/>
          <p:cNvSpPr/>
          <p:nvPr/>
        </p:nvSpPr>
        <p:spPr>
          <a:xfrm rot="5400000">
            <a:off x="6884988" y="2265760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1" name="Rounded Rectangle 600"/>
          <p:cNvSpPr/>
          <p:nvPr/>
        </p:nvSpPr>
        <p:spPr>
          <a:xfrm rot="5400000">
            <a:off x="6884988" y="2409825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2" name="Rounded Rectangle 601"/>
          <p:cNvSpPr/>
          <p:nvPr/>
        </p:nvSpPr>
        <p:spPr>
          <a:xfrm rot="5400000">
            <a:off x="6884988" y="2552700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3" name="Rounded Rectangle 602"/>
          <p:cNvSpPr/>
          <p:nvPr/>
        </p:nvSpPr>
        <p:spPr>
          <a:xfrm rot="5400000">
            <a:off x="6884988" y="269676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4" name="Rounded Rectangle 603"/>
          <p:cNvSpPr/>
          <p:nvPr/>
        </p:nvSpPr>
        <p:spPr>
          <a:xfrm rot="5400000">
            <a:off x="6884988" y="2840831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5" name="Rounded Rectangle 604"/>
          <p:cNvSpPr/>
          <p:nvPr/>
        </p:nvSpPr>
        <p:spPr>
          <a:xfrm rot="5400000">
            <a:off x="6884988" y="298370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6" name="Rounded Rectangle 605"/>
          <p:cNvSpPr/>
          <p:nvPr/>
        </p:nvSpPr>
        <p:spPr>
          <a:xfrm rot="5400000">
            <a:off x="6884988" y="3127772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7" name="Rounded Rectangle 606"/>
          <p:cNvSpPr/>
          <p:nvPr/>
        </p:nvSpPr>
        <p:spPr>
          <a:xfrm rot="5400000">
            <a:off x="6884988" y="3270647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8" name="Rounded Rectangle 607"/>
          <p:cNvSpPr/>
          <p:nvPr/>
        </p:nvSpPr>
        <p:spPr>
          <a:xfrm rot="5400000">
            <a:off x="6884988" y="3414713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9" name="Rounded Rectangle 608"/>
          <p:cNvSpPr/>
          <p:nvPr/>
        </p:nvSpPr>
        <p:spPr>
          <a:xfrm rot="5400000">
            <a:off x="6884988" y="3558779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0" name="Rounded Rectangle 609"/>
          <p:cNvSpPr/>
          <p:nvPr/>
        </p:nvSpPr>
        <p:spPr>
          <a:xfrm rot="5400000">
            <a:off x="6884988" y="3701654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1" name="Rounded Rectangle 610"/>
          <p:cNvSpPr/>
          <p:nvPr/>
        </p:nvSpPr>
        <p:spPr>
          <a:xfrm rot="5400000">
            <a:off x="6884988" y="3845719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2" name="Rounded Rectangle 611"/>
          <p:cNvSpPr/>
          <p:nvPr/>
        </p:nvSpPr>
        <p:spPr>
          <a:xfrm rot="5400000">
            <a:off x="6884988" y="3988594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3" name="Rounded Rectangle 612"/>
          <p:cNvSpPr/>
          <p:nvPr/>
        </p:nvSpPr>
        <p:spPr>
          <a:xfrm rot="5400000">
            <a:off x="7646988" y="183951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4" name="Rounded Rectangle 613"/>
          <p:cNvSpPr/>
          <p:nvPr/>
        </p:nvSpPr>
        <p:spPr>
          <a:xfrm rot="5400000">
            <a:off x="7646988" y="1982391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5" name="Rounded Rectangle 614"/>
          <p:cNvSpPr/>
          <p:nvPr/>
        </p:nvSpPr>
        <p:spPr>
          <a:xfrm rot="5400000">
            <a:off x="7646988" y="2126456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6" name="Rounded Rectangle 615"/>
          <p:cNvSpPr/>
          <p:nvPr/>
        </p:nvSpPr>
        <p:spPr>
          <a:xfrm rot="5400000">
            <a:off x="7646988" y="2270522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7" name="Rounded Rectangle 616"/>
          <p:cNvSpPr/>
          <p:nvPr/>
        </p:nvSpPr>
        <p:spPr>
          <a:xfrm rot="5400000">
            <a:off x="7646988" y="24133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8" name="Rounded Rectangle 617"/>
          <p:cNvSpPr/>
          <p:nvPr/>
        </p:nvSpPr>
        <p:spPr>
          <a:xfrm rot="5400000">
            <a:off x="7646988" y="2557463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9" name="Rounded Rectangle 618"/>
          <p:cNvSpPr/>
          <p:nvPr/>
        </p:nvSpPr>
        <p:spPr>
          <a:xfrm rot="5400000">
            <a:off x="7646988" y="2700338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0" name="Rounded Rectangle 619"/>
          <p:cNvSpPr/>
          <p:nvPr/>
        </p:nvSpPr>
        <p:spPr>
          <a:xfrm rot="5400000">
            <a:off x="7646988" y="284440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1" name="Rounded Rectangle 620"/>
          <p:cNvSpPr/>
          <p:nvPr/>
        </p:nvSpPr>
        <p:spPr>
          <a:xfrm rot="5400000">
            <a:off x="7646988" y="2988469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2" name="Rounded Rectangle 621"/>
          <p:cNvSpPr/>
          <p:nvPr/>
        </p:nvSpPr>
        <p:spPr>
          <a:xfrm rot="5400000">
            <a:off x="7646988" y="313134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3" name="Rounded Rectangle 622"/>
          <p:cNvSpPr/>
          <p:nvPr/>
        </p:nvSpPr>
        <p:spPr>
          <a:xfrm rot="5400000">
            <a:off x="7646988" y="3275410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4" name="Rounded Rectangle 623"/>
          <p:cNvSpPr/>
          <p:nvPr/>
        </p:nvSpPr>
        <p:spPr>
          <a:xfrm rot="5400000">
            <a:off x="7646988" y="3418285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5" name="Rounded Rectangle 624"/>
          <p:cNvSpPr/>
          <p:nvPr/>
        </p:nvSpPr>
        <p:spPr>
          <a:xfrm rot="5400000">
            <a:off x="7646988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6" name="Rounded Rectangle 625"/>
          <p:cNvSpPr/>
          <p:nvPr/>
        </p:nvSpPr>
        <p:spPr>
          <a:xfrm rot="5400000">
            <a:off x="7646988" y="3706416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7" name="Rounded Rectangle 626"/>
          <p:cNvSpPr/>
          <p:nvPr/>
        </p:nvSpPr>
        <p:spPr>
          <a:xfrm rot="5400000">
            <a:off x="7646988" y="3849291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8" name="Rounded Rectangle 627"/>
          <p:cNvSpPr/>
          <p:nvPr/>
        </p:nvSpPr>
        <p:spPr>
          <a:xfrm rot="5400000">
            <a:off x="7646988" y="399335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9" name="Rounded Rectangle 628"/>
          <p:cNvSpPr/>
          <p:nvPr/>
        </p:nvSpPr>
        <p:spPr>
          <a:xfrm rot="5400000">
            <a:off x="8418513" y="183951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0" name="Rounded Rectangle 629"/>
          <p:cNvSpPr/>
          <p:nvPr/>
        </p:nvSpPr>
        <p:spPr>
          <a:xfrm rot="5400000">
            <a:off x="8418513" y="1983581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1" name="Rounded Rectangle 630"/>
          <p:cNvSpPr/>
          <p:nvPr/>
        </p:nvSpPr>
        <p:spPr>
          <a:xfrm rot="5400000">
            <a:off x="8418513" y="2126456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2" name="Rounded Rectangle 631"/>
          <p:cNvSpPr/>
          <p:nvPr/>
        </p:nvSpPr>
        <p:spPr>
          <a:xfrm rot="5400000">
            <a:off x="8418513" y="2270522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3" name="Rounded Rectangle 632"/>
          <p:cNvSpPr/>
          <p:nvPr/>
        </p:nvSpPr>
        <p:spPr>
          <a:xfrm rot="5400000">
            <a:off x="8418513" y="2414588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4" name="Rounded Rectangle 633"/>
          <p:cNvSpPr/>
          <p:nvPr/>
        </p:nvSpPr>
        <p:spPr>
          <a:xfrm rot="5400000">
            <a:off x="8418513" y="2557463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5" name="Rounded Rectangle 634"/>
          <p:cNvSpPr/>
          <p:nvPr/>
        </p:nvSpPr>
        <p:spPr>
          <a:xfrm rot="5400000">
            <a:off x="8418513" y="2701529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6" name="Rounded Rectangle 635"/>
          <p:cNvSpPr/>
          <p:nvPr/>
        </p:nvSpPr>
        <p:spPr>
          <a:xfrm rot="5400000">
            <a:off x="8418513" y="284440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7" name="Rounded Rectangle 636"/>
          <p:cNvSpPr/>
          <p:nvPr/>
        </p:nvSpPr>
        <p:spPr>
          <a:xfrm rot="5400000">
            <a:off x="8418513" y="2988469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8" name="Rounded Rectangle 637"/>
          <p:cNvSpPr/>
          <p:nvPr/>
        </p:nvSpPr>
        <p:spPr>
          <a:xfrm rot="5400000">
            <a:off x="8418513" y="3132535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9" name="Rounded Rectangle 638"/>
          <p:cNvSpPr/>
          <p:nvPr/>
        </p:nvSpPr>
        <p:spPr>
          <a:xfrm rot="5400000">
            <a:off x="8418513" y="3275410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>
          <a:xfrm rot="5400000">
            <a:off x="8418513" y="3419475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1" name="Rounded Rectangle 640"/>
          <p:cNvSpPr/>
          <p:nvPr/>
        </p:nvSpPr>
        <p:spPr>
          <a:xfrm rot="5400000">
            <a:off x="8418513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2" name="Rounded Rectangle 641"/>
          <p:cNvSpPr/>
          <p:nvPr/>
        </p:nvSpPr>
        <p:spPr>
          <a:xfrm rot="5400000">
            <a:off x="8418513" y="3706416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3" name="Rounded Rectangle 642"/>
          <p:cNvSpPr/>
          <p:nvPr/>
        </p:nvSpPr>
        <p:spPr>
          <a:xfrm rot="5400000">
            <a:off x="8418513" y="3850481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4" name="Rounded Rectangle 643"/>
          <p:cNvSpPr/>
          <p:nvPr/>
        </p:nvSpPr>
        <p:spPr>
          <a:xfrm rot="5400000">
            <a:off x="8418513" y="399335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384" name="Group 644"/>
          <p:cNvGrpSpPr>
            <a:grpSpLocks/>
          </p:cNvGrpSpPr>
          <p:nvPr/>
        </p:nvGrpSpPr>
        <p:grpSpPr bwMode="auto">
          <a:xfrm>
            <a:off x="5516563" y="1853806"/>
            <a:ext cx="152400" cy="2268140"/>
            <a:chOff x="5460725" y="2193898"/>
            <a:chExt cx="152400" cy="3024147"/>
          </a:xfrm>
        </p:grpSpPr>
        <p:sp>
          <p:nvSpPr>
            <p:cNvPr id="646" name="Rounded Rectangle 645"/>
            <p:cNvSpPr/>
            <p:nvPr/>
          </p:nvSpPr>
          <p:spPr>
            <a:xfrm rot="5400000">
              <a:off x="5460726" y="2193897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47" name="Rounded Rectangle 646"/>
            <p:cNvSpPr/>
            <p:nvPr/>
          </p:nvSpPr>
          <p:spPr>
            <a:xfrm rot="5400000">
              <a:off x="5460726" y="2385981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48" name="Rounded Rectangle 647"/>
            <p:cNvSpPr/>
            <p:nvPr/>
          </p:nvSpPr>
          <p:spPr>
            <a:xfrm rot="5400000">
              <a:off x="5460726" y="2576479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49" name="Rounded Rectangle 648"/>
            <p:cNvSpPr/>
            <p:nvPr/>
          </p:nvSpPr>
          <p:spPr>
            <a:xfrm rot="5400000">
              <a:off x="5460726" y="2768564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0" name="Rounded Rectangle 649"/>
            <p:cNvSpPr/>
            <p:nvPr/>
          </p:nvSpPr>
          <p:spPr>
            <a:xfrm rot="5400000">
              <a:off x="5460726" y="2959062"/>
              <a:ext cx="152398" cy="152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1" name="Rounded Rectangle 650"/>
            <p:cNvSpPr/>
            <p:nvPr/>
          </p:nvSpPr>
          <p:spPr>
            <a:xfrm rot="5400000">
              <a:off x="5460726" y="3151146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2" name="Rounded Rectangle 651"/>
            <p:cNvSpPr/>
            <p:nvPr/>
          </p:nvSpPr>
          <p:spPr>
            <a:xfrm rot="5400000">
              <a:off x="5460726" y="3343232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3" name="Rounded Rectangle 652"/>
            <p:cNvSpPr/>
            <p:nvPr/>
          </p:nvSpPr>
          <p:spPr>
            <a:xfrm rot="5400000">
              <a:off x="5460726" y="3533729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4" name="Rounded Rectangle 653"/>
            <p:cNvSpPr/>
            <p:nvPr/>
          </p:nvSpPr>
          <p:spPr>
            <a:xfrm rot="5400000">
              <a:off x="5460726" y="3725814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5" name="Rounded Rectangle 654"/>
            <p:cNvSpPr/>
            <p:nvPr/>
          </p:nvSpPr>
          <p:spPr>
            <a:xfrm rot="5400000">
              <a:off x="5460726" y="3916311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6" name="Rounded Rectangle 655"/>
            <p:cNvSpPr/>
            <p:nvPr/>
          </p:nvSpPr>
          <p:spPr>
            <a:xfrm rot="5400000">
              <a:off x="5460726" y="4108397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7" name="Rounded Rectangle 656"/>
            <p:cNvSpPr/>
            <p:nvPr/>
          </p:nvSpPr>
          <p:spPr>
            <a:xfrm rot="5400000">
              <a:off x="5460726" y="4300481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8" name="Rounded Rectangle 657"/>
            <p:cNvSpPr/>
            <p:nvPr/>
          </p:nvSpPr>
          <p:spPr>
            <a:xfrm rot="5400000">
              <a:off x="5460726" y="4490979"/>
              <a:ext cx="152398" cy="152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9" name="Rounded Rectangle 658"/>
            <p:cNvSpPr/>
            <p:nvPr/>
          </p:nvSpPr>
          <p:spPr>
            <a:xfrm rot="5400000">
              <a:off x="5460726" y="4683064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0" name="Rounded Rectangle 659"/>
            <p:cNvSpPr/>
            <p:nvPr/>
          </p:nvSpPr>
          <p:spPr>
            <a:xfrm rot="5400000">
              <a:off x="5460726" y="4873562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1" name="Rounded Rectangle 660"/>
            <p:cNvSpPr/>
            <p:nvPr/>
          </p:nvSpPr>
          <p:spPr>
            <a:xfrm rot="5400000">
              <a:off x="5460726" y="5065646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85" name="Group 661"/>
          <p:cNvGrpSpPr>
            <a:grpSpLocks/>
          </p:cNvGrpSpPr>
          <p:nvPr/>
        </p:nvGrpSpPr>
        <p:grpSpPr bwMode="auto">
          <a:xfrm>
            <a:off x="6289675" y="1852613"/>
            <a:ext cx="152400" cy="2268141"/>
            <a:chOff x="5460725" y="2193898"/>
            <a:chExt cx="152400" cy="3024147"/>
          </a:xfrm>
        </p:grpSpPr>
        <p:sp>
          <p:nvSpPr>
            <p:cNvPr id="663" name="Rounded Rectangle 662"/>
            <p:cNvSpPr/>
            <p:nvPr/>
          </p:nvSpPr>
          <p:spPr>
            <a:xfrm rot="5400000">
              <a:off x="5460726" y="2193897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4" name="Rounded Rectangle 663"/>
            <p:cNvSpPr/>
            <p:nvPr/>
          </p:nvSpPr>
          <p:spPr>
            <a:xfrm rot="5400000">
              <a:off x="5460726" y="2385982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5" name="Rounded Rectangle 664"/>
            <p:cNvSpPr/>
            <p:nvPr/>
          </p:nvSpPr>
          <p:spPr>
            <a:xfrm rot="5400000">
              <a:off x="5460726" y="2576480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6" name="Rounded Rectangle 665"/>
            <p:cNvSpPr/>
            <p:nvPr/>
          </p:nvSpPr>
          <p:spPr>
            <a:xfrm rot="5400000">
              <a:off x="5460726" y="2768564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7" name="Rounded Rectangle 666"/>
            <p:cNvSpPr/>
            <p:nvPr/>
          </p:nvSpPr>
          <p:spPr>
            <a:xfrm rot="5400000">
              <a:off x="5460726" y="2959062"/>
              <a:ext cx="152398" cy="152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8" name="Rounded Rectangle 667"/>
            <p:cNvSpPr/>
            <p:nvPr/>
          </p:nvSpPr>
          <p:spPr>
            <a:xfrm rot="5400000">
              <a:off x="5460726" y="3151147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9" name="Rounded Rectangle 668"/>
            <p:cNvSpPr/>
            <p:nvPr/>
          </p:nvSpPr>
          <p:spPr>
            <a:xfrm rot="5400000">
              <a:off x="5460726" y="3343231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0" name="Rounded Rectangle 669"/>
            <p:cNvSpPr/>
            <p:nvPr/>
          </p:nvSpPr>
          <p:spPr>
            <a:xfrm rot="5400000">
              <a:off x="5460726" y="3533729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1" name="Rounded Rectangle 670"/>
            <p:cNvSpPr/>
            <p:nvPr/>
          </p:nvSpPr>
          <p:spPr>
            <a:xfrm rot="5400000">
              <a:off x="5460726" y="3725814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2" name="Rounded Rectangle 671"/>
            <p:cNvSpPr/>
            <p:nvPr/>
          </p:nvSpPr>
          <p:spPr>
            <a:xfrm rot="5400000">
              <a:off x="5460726" y="3916312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3" name="Rounded Rectangle 672"/>
            <p:cNvSpPr/>
            <p:nvPr/>
          </p:nvSpPr>
          <p:spPr>
            <a:xfrm rot="5400000">
              <a:off x="5460726" y="4108396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4" name="Rounded Rectangle 673"/>
            <p:cNvSpPr/>
            <p:nvPr/>
          </p:nvSpPr>
          <p:spPr>
            <a:xfrm rot="5400000">
              <a:off x="5460726" y="4300481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5" name="Rounded Rectangle 674"/>
            <p:cNvSpPr/>
            <p:nvPr/>
          </p:nvSpPr>
          <p:spPr>
            <a:xfrm rot="5400000">
              <a:off x="5460726" y="4490979"/>
              <a:ext cx="152398" cy="152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6" name="Rounded Rectangle 675"/>
            <p:cNvSpPr/>
            <p:nvPr/>
          </p:nvSpPr>
          <p:spPr>
            <a:xfrm rot="5400000">
              <a:off x="5460726" y="4683063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7" name="Rounded Rectangle 676"/>
            <p:cNvSpPr/>
            <p:nvPr/>
          </p:nvSpPr>
          <p:spPr>
            <a:xfrm rot="5400000">
              <a:off x="5460726" y="4873561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8" name="Rounded Rectangle 677"/>
            <p:cNvSpPr/>
            <p:nvPr/>
          </p:nvSpPr>
          <p:spPr>
            <a:xfrm rot="5400000">
              <a:off x="5460726" y="5065646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86" name="Group 678"/>
          <p:cNvGrpSpPr>
            <a:grpSpLocks/>
          </p:cNvGrpSpPr>
          <p:nvPr/>
        </p:nvGrpSpPr>
        <p:grpSpPr bwMode="auto">
          <a:xfrm>
            <a:off x="7051675" y="1856185"/>
            <a:ext cx="152400" cy="2268140"/>
            <a:chOff x="5460725" y="2193898"/>
            <a:chExt cx="152400" cy="3024147"/>
          </a:xfrm>
        </p:grpSpPr>
        <p:sp>
          <p:nvSpPr>
            <p:cNvPr id="680" name="Rounded Rectangle 679"/>
            <p:cNvSpPr/>
            <p:nvPr/>
          </p:nvSpPr>
          <p:spPr>
            <a:xfrm rot="5400000">
              <a:off x="5460726" y="2193897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1" name="Rounded Rectangle 680"/>
            <p:cNvSpPr/>
            <p:nvPr/>
          </p:nvSpPr>
          <p:spPr>
            <a:xfrm rot="5400000">
              <a:off x="5460726" y="2385981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2" name="Rounded Rectangle 681"/>
            <p:cNvSpPr/>
            <p:nvPr/>
          </p:nvSpPr>
          <p:spPr>
            <a:xfrm rot="5400000">
              <a:off x="5460726" y="2576479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3" name="Rounded Rectangle 682"/>
            <p:cNvSpPr/>
            <p:nvPr/>
          </p:nvSpPr>
          <p:spPr>
            <a:xfrm rot="5400000">
              <a:off x="5460726" y="2768564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4" name="Rounded Rectangle 683"/>
            <p:cNvSpPr/>
            <p:nvPr/>
          </p:nvSpPr>
          <p:spPr>
            <a:xfrm rot="5400000">
              <a:off x="5460726" y="2959062"/>
              <a:ext cx="152398" cy="152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5" name="Rounded Rectangle 684"/>
            <p:cNvSpPr/>
            <p:nvPr/>
          </p:nvSpPr>
          <p:spPr>
            <a:xfrm rot="5400000">
              <a:off x="5460726" y="3151146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6" name="Rounded Rectangle 685"/>
            <p:cNvSpPr/>
            <p:nvPr/>
          </p:nvSpPr>
          <p:spPr>
            <a:xfrm rot="5400000">
              <a:off x="5460726" y="3343232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7" name="Rounded Rectangle 686"/>
            <p:cNvSpPr/>
            <p:nvPr/>
          </p:nvSpPr>
          <p:spPr>
            <a:xfrm rot="5400000">
              <a:off x="5460726" y="3533729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8" name="Rounded Rectangle 687"/>
            <p:cNvSpPr/>
            <p:nvPr/>
          </p:nvSpPr>
          <p:spPr>
            <a:xfrm rot="5400000">
              <a:off x="5460726" y="3725814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9" name="Rounded Rectangle 688"/>
            <p:cNvSpPr/>
            <p:nvPr/>
          </p:nvSpPr>
          <p:spPr>
            <a:xfrm rot="5400000">
              <a:off x="5460726" y="3916311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0" name="Rounded Rectangle 689"/>
            <p:cNvSpPr/>
            <p:nvPr/>
          </p:nvSpPr>
          <p:spPr>
            <a:xfrm rot="5400000">
              <a:off x="5460726" y="4108397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1" name="Rounded Rectangle 690"/>
            <p:cNvSpPr/>
            <p:nvPr/>
          </p:nvSpPr>
          <p:spPr>
            <a:xfrm rot="5400000">
              <a:off x="5460726" y="4300481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2" name="Rounded Rectangle 691"/>
            <p:cNvSpPr/>
            <p:nvPr/>
          </p:nvSpPr>
          <p:spPr>
            <a:xfrm rot="5400000">
              <a:off x="5460726" y="4490979"/>
              <a:ext cx="152398" cy="152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3" name="Rounded Rectangle 692"/>
            <p:cNvSpPr/>
            <p:nvPr/>
          </p:nvSpPr>
          <p:spPr>
            <a:xfrm rot="5400000">
              <a:off x="5460726" y="4683064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4" name="Rounded Rectangle 693"/>
            <p:cNvSpPr/>
            <p:nvPr/>
          </p:nvSpPr>
          <p:spPr>
            <a:xfrm rot="5400000">
              <a:off x="5460726" y="4873562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5" name="Rounded Rectangle 694"/>
            <p:cNvSpPr/>
            <p:nvPr/>
          </p:nvSpPr>
          <p:spPr>
            <a:xfrm rot="5400000">
              <a:off x="5460726" y="5065646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87" name="Group 695"/>
          <p:cNvGrpSpPr>
            <a:grpSpLocks/>
          </p:cNvGrpSpPr>
          <p:nvPr/>
        </p:nvGrpSpPr>
        <p:grpSpPr bwMode="auto">
          <a:xfrm>
            <a:off x="7818438" y="1858567"/>
            <a:ext cx="152400" cy="2268140"/>
            <a:chOff x="5460725" y="2193898"/>
            <a:chExt cx="152400" cy="3024147"/>
          </a:xfrm>
        </p:grpSpPr>
        <p:sp>
          <p:nvSpPr>
            <p:cNvPr id="697" name="Rounded Rectangle 696"/>
            <p:cNvSpPr/>
            <p:nvPr/>
          </p:nvSpPr>
          <p:spPr>
            <a:xfrm rot="5400000">
              <a:off x="5460726" y="2193897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8" name="Rounded Rectangle 697"/>
            <p:cNvSpPr/>
            <p:nvPr/>
          </p:nvSpPr>
          <p:spPr>
            <a:xfrm rot="5400000">
              <a:off x="5460726" y="2385981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9" name="Rounded Rectangle 698"/>
            <p:cNvSpPr/>
            <p:nvPr/>
          </p:nvSpPr>
          <p:spPr>
            <a:xfrm rot="5400000">
              <a:off x="5460726" y="2576479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0" name="Rounded Rectangle 699"/>
            <p:cNvSpPr/>
            <p:nvPr/>
          </p:nvSpPr>
          <p:spPr>
            <a:xfrm rot="5400000">
              <a:off x="5460726" y="2768564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1" name="Rounded Rectangle 700"/>
            <p:cNvSpPr/>
            <p:nvPr/>
          </p:nvSpPr>
          <p:spPr>
            <a:xfrm rot="5400000">
              <a:off x="5460726" y="2959062"/>
              <a:ext cx="152398" cy="152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2" name="Rounded Rectangle 701"/>
            <p:cNvSpPr/>
            <p:nvPr/>
          </p:nvSpPr>
          <p:spPr>
            <a:xfrm rot="5400000">
              <a:off x="5460726" y="3151146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3" name="Rounded Rectangle 702"/>
            <p:cNvSpPr/>
            <p:nvPr/>
          </p:nvSpPr>
          <p:spPr>
            <a:xfrm rot="5400000">
              <a:off x="5460726" y="3343232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4" name="Rounded Rectangle 703"/>
            <p:cNvSpPr/>
            <p:nvPr/>
          </p:nvSpPr>
          <p:spPr>
            <a:xfrm rot="5400000">
              <a:off x="5460726" y="3533729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5" name="Rounded Rectangle 704"/>
            <p:cNvSpPr/>
            <p:nvPr/>
          </p:nvSpPr>
          <p:spPr>
            <a:xfrm rot="5400000">
              <a:off x="5460726" y="3725814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6" name="Rounded Rectangle 705"/>
            <p:cNvSpPr/>
            <p:nvPr/>
          </p:nvSpPr>
          <p:spPr>
            <a:xfrm rot="5400000">
              <a:off x="5460726" y="3916311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7" name="Rounded Rectangle 706"/>
            <p:cNvSpPr/>
            <p:nvPr/>
          </p:nvSpPr>
          <p:spPr>
            <a:xfrm rot="5400000">
              <a:off x="5460726" y="4108397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8" name="Rounded Rectangle 707"/>
            <p:cNvSpPr/>
            <p:nvPr/>
          </p:nvSpPr>
          <p:spPr>
            <a:xfrm rot="5400000">
              <a:off x="5460726" y="4300481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9" name="Rounded Rectangle 708"/>
            <p:cNvSpPr/>
            <p:nvPr/>
          </p:nvSpPr>
          <p:spPr>
            <a:xfrm rot="5400000">
              <a:off x="5460726" y="4490979"/>
              <a:ext cx="152398" cy="152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10" name="Rounded Rectangle 709"/>
            <p:cNvSpPr/>
            <p:nvPr/>
          </p:nvSpPr>
          <p:spPr>
            <a:xfrm rot="5400000">
              <a:off x="5460726" y="4683064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11" name="Rounded Rectangle 710"/>
            <p:cNvSpPr/>
            <p:nvPr/>
          </p:nvSpPr>
          <p:spPr>
            <a:xfrm rot="5400000">
              <a:off x="5460726" y="4873562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12" name="Rounded Rectangle 711"/>
            <p:cNvSpPr/>
            <p:nvPr/>
          </p:nvSpPr>
          <p:spPr>
            <a:xfrm rot="5400000">
              <a:off x="5460726" y="5065646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3732213" y="4420791"/>
          <a:ext cx="15938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Equation" r:id="rId3" imgW="520560" imgH="215640" progId="Equation.3">
                  <p:embed/>
                </p:oleObj>
              </mc:Choice>
              <mc:Fallback>
                <p:oleObj name="Equation" r:id="rId3" imgW="5205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2213" y="4420791"/>
                        <a:ext cx="1593850" cy="4953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4506916" y="2805114"/>
          <a:ext cx="504825" cy="379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5" name="Equation" r:id="rId5" imgW="164880" imgH="164880" progId="Equation.3">
                  <p:embed/>
                </p:oleObj>
              </mc:Choice>
              <mc:Fallback>
                <p:oleObj name="Equation" r:id="rId5" imgW="1648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6916" y="2805114"/>
                        <a:ext cx="504825" cy="37981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6692915" y="1056086"/>
          <a:ext cx="50482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6" name="Equation" r:id="rId7" imgW="164880" imgH="177480" progId="Equation.3">
                  <p:embed/>
                </p:oleObj>
              </mc:Choice>
              <mc:Fallback>
                <p:oleObj name="Equation" r:id="rId7" imgW="1648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2915" y="1056086"/>
                        <a:ext cx="504825" cy="40957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6711965" y="2761065"/>
          <a:ext cx="466725" cy="467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7" name="Equation" r:id="rId9" imgW="152280" imgH="203040" progId="Equation.3">
                  <p:embed/>
                </p:oleObj>
              </mc:Choice>
              <mc:Fallback>
                <p:oleObj name="Equation" r:id="rId9" imgW="152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1965" y="2761065"/>
                        <a:ext cx="466725" cy="46791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8" name="Rectangle 447"/>
          <p:cNvSpPr>
            <a:spLocks noChangeArrowheads="1"/>
          </p:cNvSpPr>
          <p:nvPr/>
        </p:nvSpPr>
        <p:spPr bwMode="auto">
          <a:xfrm>
            <a:off x="190500" y="63104"/>
            <a:ext cx="876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Dual LCD: Content-Adaptive </a:t>
            </a:r>
            <a:r>
              <a:rPr lang="en-US" sz="3200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Parallax Barriers</a:t>
            </a:r>
          </a:p>
        </p:txBody>
      </p:sp>
      <p:grpSp>
        <p:nvGrpSpPr>
          <p:cNvPr id="3389" name="Group 475"/>
          <p:cNvGrpSpPr>
            <a:grpSpLocks/>
          </p:cNvGrpSpPr>
          <p:nvPr/>
        </p:nvGrpSpPr>
        <p:grpSpPr bwMode="auto">
          <a:xfrm>
            <a:off x="822325" y="2113374"/>
            <a:ext cx="674688" cy="461665"/>
            <a:chOff x="821703" y="2817880"/>
            <a:chExt cx="674710" cy="615157"/>
          </a:xfrm>
        </p:grpSpPr>
        <p:sp>
          <p:nvSpPr>
            <p:cNvPr id="3407" name="TextBox 713"/>
            <p:cNvSpPr txBox="1">
              <a:spLocks noChangeArrowheads="1"/>
            </p:cNvSpPr>
            <p:nvPr/>
          </p:nvSpPr>
          <p:spPr bwMode="auto">
            <a:xfrm>
              <a:off x="821703" y="2817880"/>
              <a:ext cx="332153" cy="615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</a:p>
          </p:txBody>
        </p:sp>
        <p:cxnSp>
          <p:nvCxnSpPr>
            <p:cNvPr id="715" name="Straight Arrow Connector 714"/>
            <p:cNvCxnSpPr/>
            <p:nvPr/>
          </p:nvCxnSpPr>
          <p:spPr>
            <a:xfrm rot="10800000" flipH="1">
              <a:off x="1124926" y="3078063"/>
              <a:ext cx="371487" cy="1586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90" name="Group 476"/>
          <p:cNvGrpSpPr>
            <a:grpSpLocks/>
          </p:cNvGrpSpPr>
          <p:nvPr/>
        </p:nvGrpSpPr>
        <p:grpSpPr bwMode="auto">
          <a:xfrm>
            <a:off x="857269" y="2687243"/>
            <a:ext cx="639763" cy="461665"/>
            <a:chOff x="857770" y="3583023"/>
            <a:chExt cx="638643" cy="615157"/>
          </a:xfrm>
        </p:grpSpPr>
        <p:sp>
          <p:nvSpPr>
            <p:cNvPr id="3405" name="TextBox 716"/>
            <p:cNvSpPr txBox="1">
              <a:spLocks noChangeArrowheads="1"/>
            </p:cNvSpPr>
            <p:nvPr/>
          </p:nvSpPr>
          <p:spPr bwMode="auto">
            <a:xfrm>
              <a:off x="857770" y="3583023"/>
              <a:ext cx="259553" cy="615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Calibri" pitchFamily="34" charset="0"/>
                </a:rPr>
                <a:t>i</a:t>
              </a:r>
            </a:p>
          </p:txBody>
        </p:sp>
        <p:cxnSp>
          <p:nvCxnSpPr>
            <p:cNvPr id="718" name="Straight Arrow Connector 717"/>
            <p:cNvCxnSpPr/>
            <p:nvPr/>
          </p:nvCxnSpPr>
          <p:spPr>
            <a:xfrm rot="10800000" flipH="1">
              <a:off x="1125588" y="3843206"/>
              <a:ext cx="370825" cy="1586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2" name="Group 718"/>
          <p:cNvGrpSpPr>
            <a:grpSpLocks/>
          </p:cNvGrpSpPr>
          <p:nvPr/>
        </p:nvGrpSpPr>
        <p:grpSpPr bwMode="auto">
          <a:xfrm>
            <a:off x="1668481" y="2458641"/>
            <a:ext cx="344487" cy="685800"/>
            <a:chOff x="1816698" y="3429005"/>
            <a:chExt cx="343850" cy="914399"/>
          </a:xfrm>
        </p:grpSpPr>
        <p:sp>
          <p:nvSpPr>
            <p:cNvPr id="720" name="Rounded Rectangle 719"/>
            <p:cNvSpPr/>
            <p:nvPr/>
          </p:nvSpPr>
          <p:spPr>
            <a:xfrm>
              <a:off x="2008430" y="3429005"/>
              <a:ext cx="152118" cy="152400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1" name="Rounded Rectangle 720"/>
            <p:cNvSpPr/>
            <p:nvPr/>
          </p:nvSpPr>
          <p:spPr>
            <a:xfrm>
              <a:off x="1816698" y="4191004"/>
              <a:ext cx="152118" cy="152400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39" name="Straight Arrow Connector 38"/>
          <p:cNvCxnSpPr/>
          <p:nvPr/>
        </p:nvCxnSpPr>
        <p:spPr>
          <a:xfrm rot="5400000" flipH="1" flipV="1">
            <a:off x="959644" y="2284810"/>
            <a:ext cx="1885950" cy="557212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3" name="Group 731"/>
          <p:cNvGrpSpPr>
            <a:grpSpLocks/>
          </p:cNvGrpSpPr>
          <p:nvPr/>
        </p:nvGrpSpPr>
        <p:grpSpPr bwMode="auto">
          <a:xfrm>
            <a:off x="4191000" y="867967"/>
            <a:ext cx="2446338" cy="1679972"/>
            <a:chOff x="4190952" y="1156710"/>
            <a:chExt cx="2446040" cy="2240819"/>
          </a:xfrm>
        </p:grpSpPr>
        <p:sp>
          <p:nvSpPr>
            <p:cNvPr id="723" name="Rounded Rectangle 722"/>
            <p:cNvSpPr/>
            <p:nvPr/>
          </p:nvSpPr>
          <p:spPr>
            <a:xfrm>
              <a:off x="6479848" y="2084165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4" name="Rounded Rectangle 723"/>
            <p:cNvSpPr/>
            <p:nvPr/>
          </p:nvSpPr>
          <p:spPr>
            <a:xfrm>
              <a:off x="5156034" y="3245071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5" name="Rounded Rectangle 724"/>
            <p:cNvSpPr/>
            <p:nvPr/>
          </p:nvSpPr>
          <p:spPr>
            <a:xfrm>
              <a:off x="6481436" y="3245071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6" name="Rounded Rectangle 725"/>
            <p:cNvSpPr/>
            <p:nvPr/>
          </p:nvSpPr>
          <p:spPr>
            <a:xfrm>
              <a:off x="4190952" y="3245071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7" name="Rounded Rectangle 726"/>
            <p:cNvSpPr/>
            <p:nvPr/>
          </p:nvSpPr>
          <p:spPr>
            <a:xfrm>
              <a:off x="4514763" y="3245071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8" name="Rounded Rectangle 727"/>
            <p:cNvSpPr/>
            <p:nvPr/>
          </p:nvSpPr>
          <p:spPr>
            <a:xfrm>
              <a:off x="4838573" y="3245071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9" name="Rounded Rectangle 728"/>
            <p:cNvSpPr/>
            <p:nvPr/>
          </p:nvSpPr>
          <p:spPr>
            <a:xfrm>
              <a:off x="6481436" y="1779248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30" name="Rounded Rectangle 729"/>
            <p:cNvSpPr/>
            <p:nvPr/>
          </p:nvSpPr>
          <p:spPr>
            <a:xfrm>
              <a:off x="6484611" y="1464803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31" name="Rounded Rectangle 730"/>
            <p:cNvSpPr/>
            <p:nvPr/>
          </p:nvSpPr>
          <p:spPr>
            <a:xfrm>
              <a:off x="6481436" y="1156710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515" name="Rectangle 18"/>
          <p:cNvSpPr txBox="1">
            <a:spLocks noChangeArrowheads="1"/>
          </p:cNvSpPr>
          <p:nvPr/>
        </p:nvSpPr>
        <p:spPr bwMode="auto">
          <a:xfrm>
            <a:off x="0" y="4806574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 err="1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Lanman</a:t>
            </a:r>
            <a:r>
              <a:rPr lang="en-US" sz="1800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baseline="30000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Hirsch, Kim, </a:t>
            </a:r>
            <a:r>
              <a:rPr lang="en-US" sz="1800" dirty="0" err="1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Raskar</a:t>
            </a:r>
            <a:r>
              <a:rPr lang="en-US" sz="1800" baseline="30000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800" dirty="0" err="1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Siggraph</a:t>
            </a:r>
            <a:r>
              <a:rPr lang="en-US" sz="1800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 Asia 2010</a:t>
            </a:r>
            <a:endParaRPr lang="en-US" sz="1800" baseline="30000" dirty="0" smtClean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4032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Douglas\Desktop\Active Projects\3ddisplay\SIGGRAPH Asia 2010\video\theory\spheres-smoothed\optimization\H\0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8038" y="895350"/>
            <a:ext cx="6048001" cy="378000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i="1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High-Rank 3D (HR3D)</a:t>
            </a: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: Front Layer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0054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ouglas\Desktop\Active Projects\3ddisplay\SIGGRAPH Asia 2010\video\theory\spheres-smoothed\optimization\W\0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8000" y="895350"/>
            <a:ext cx="6048000" cy="378000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i="1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High-Rank 3D (HR3D)</a:t>
            </a: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: Rear Layer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8914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 descr="http://baens-universe.com/upload/v1n1/Lightofotherdays/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57261"/>
            <a:ext cx="3581400" cy="403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3" name="TextBox 2"/>
          <p:cNvSpPr txBox="1">
            <a:spLocks noChangeArrowheads="1"/>
          </p:cNvSpPr>
          <p:nvPr/>
        </p:nvSpPr>
        <p:spPr bwMode="auto">
          <a:xfrm>
            <a:off x="762000" y="-40677"/>
            <a:ext cx="518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FFFF"/>
                </a:solidFill>
              </a:rPr>
              <a:t>Slow Glass: Time Shift</a:t>
            </a:r>
          </a:p>
        </p:txBody>
      </p:sp>
      <p:sp>
        <p:nvSpPr>
          <p:cNvPr id="286724" name="Rectangle 3"/>
          <p:cNvSpPr>
            <a:spLocks noChangeArrowheads="1"/>
          </p:cNvSpPr>
          <p:nvPr/>
        </p:nvSpPr>
        <p:spPr bwMode="auto">
          <a:xfrm>
            <a:off x="5029200" y="4866102"/>
            <a:ext cx="4953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BFBFBF"/>
                </a:solidFill>
                <a:latin typeface="Arial Unicode MS" pitchFamily="34" charset="-128"/>
                <a:ea typeface="ＭＳ Ｐゴシック" pitchFamily="34" charset="-128"/>
              </a:rPr>
              <a:t>http://</a:t>
            </a:r>
            <a:r>
              <a:rPr lang="en-US" sz="1200" smtClean="0">
                <a:solidFill>
                  <a:srgbClr val="BFBFBF"/>
                </a:solidFill>
                <a:latin typeface="Arial Unicode MS" pitchFamily="34" charset="-128"/>
                <a:ea typeface="ＭＳ Ｐゴシック" pitchFamily="34" charset="-128"/>
              </a:rPr>
              <a:t>baens-universe.com/articles/otherdays</a:t>
            </a:r>
            <a:endParaRPr lang="en-US" sz="1400" smtClean="0">
              <a:solidFill>
                <a:srgbClr val="BFBFBF"/>
              </a:solidFill>
              <a:latin typeface="Arial Unicode MS" pitchFamily="34" charset="-128"/>
              <a:ea typeface="ＭＳ Ｐゴシック" pitchFamily="34" charset="-128"/>
            </a:endParaRPr>
          </a:p>
        </p:txBody>
      </p:sp>
      <p:sp>
        <p:nvSpPr>
          <p:cNvPr id="286725" name="Rectangle 4"/>
          <p:cNvSpPr>
            <a:spLocks noChangeArrowheads="1"/>
          </p:cNvSpPr>
          <p:nvPr/>
        </p:nvSpPr>
        <p:spPr bwMode="auto">
          <a:xfrm>
            <a:off x="803275" y="388657"/>
            <a:ext cx="632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BFBFBF"/>
                </a:solidFill>
                <a:latin typeface="Arial Unicode MS" pitchFamily="34" charset="-128"/>
                <a:ea typeface="ＭＳ Ｐゴシック" pitchFamily="34" charset="-128"/>
              </a:rPr>
              <a:t>Light of Other Days by Bob Shaw</a:t>
            </a:r>
          </a:p>
        </p:txBody>
      </p:sp>
      <p:pic>
        <p:nvPicPr>
          <p:cNvPr id="286726" name="Picture 4" descr="http://img1.fantasticfiction.co.uk/images/n0/n11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83" y="877508"/>
            <a:ext cx="3171825" cy="4006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7" name="Rectangle 6"/>
          <p:cNvSpPr>
            <a:spLocks noChangeArrowheads="1"/>
          </p:cNvSpPr>
          <p:nvPr/>
        </p:nvSpPr>
        <p:spPr bwMode="auto">
          <a:xfrm>
            <a:off x="228600" y="4857768"/>
            <a:ext cx="457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BFBFBF"/>
                </a:solidFill>
                <a:latin typeface="Arial Unicode MS" pitchFamily="34" charset="-128"/>
                <a:ea typeface="ＭＳ Ｐゴシック" pitchFamily="34" charset="-128"/>
              </a:rPr>
              <a:t>http://www.fantasticfiction.co.uk/s/bob-shaw/other-days-other-eyes.htm</a:t>
            </a:r>
          </a:p>
        </p:txBody>
      </p:sp>
    </p:spTree>
    <p:extLst>
      <p:ext uri="{BB962C8B-B14F-4D97-AF65-F5344CB8AC3E}">
        <p14:creationId xmlns:p14="http://schemas.microsoft.com/office/powerpoint/2010/main" val="208156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826" name="Group 119"/>
          <p:cNvGrpSpPr>
            <a:grpSpLocks/>
          </p:cNvGrpSpPr>
          <p:nvPr/>
        </p:nvGrpSpPr>
        <p:grpSpPr bwMode="auto">
          <a:xfrm>
            <a:off x="900116" y="1038225"/>
            <a:ext cx="11749087" cy="3345322"/>
            <a:chOff x="-65088" y="1417637"/>
            <a:chExt cx="10145712" cy="4202193"/>
          </a:xfrm>
        </p:grpSpPr>
        <p:sp>
          <p:nvSpPr>
            <p:cNvPr id="333829" name="Rectangle 19"/>
            <p:cNvSpPr>
              <a:spLocks noChangeArrowheads="1"/>
            </p:cNvSpPr>
            <p:nvPr/>
          </p:nvSpPr>
          <p:spPr bwMode="auto">
            <a:xfrm>
              <a:off x="648160" y="1921223"/>
              <a:ext cx="110477" cy="1378491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0" tIns="45716" rIns="91430" bIns="45716"/>
            <a:lstStyle/>
            <a:p>
              <a:endParaRPr lang="en-US"/>
            </a:p>
          </p:txBody>
        </p:sp>
        <p:sp>
          <p:nvSpPr>
            <p:cNvPr id="322" name="Cloud 321"/>
            <p:cNvSpPr/>
            <p:nvPr/>
          </p:nvSpPr>
          <p:spPr bwMode="auto">
            <a:xfrm rot="10800000">
              <a:off x="5954345" y="1417637"/>
              <a:ext cx="4126279" cy="2437814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pic>
          <p:nvPicPr>
            <p:cNvPr id="34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40602" y="3962107"/>
              <a:ext cx="1676399" cy="1143000"/>
            </a:xfrm>
            <a:prstGeom prst="rect">
              <a:avLst/>
            </a:prstGeom>
            <a:noFill/>
            <a:ln w="76200" cmpd="sng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isometricOffAxis1Right">
                <a:rot lat="1080000" lon="20040000" rev="0"/>
              </a:camera>
              <a:lightRig rig="threePt" dir="t"/>
            </a:scene3d>
          </p:spPr>
        </p:pic>
        <p:sp>
          <p:nvSpPr>
            <p:cNvPr id="305" name="Cloud 304"/>
            <p:cNvSpPr/>
            <p:nvPr/>
          </p:nvSpPr>
          <p:spPr bwMode="auto">
            <a:xfrm>
              <a:off x="-658" y="1493913"/>
              <a:ext cx="2573099" cy="2437814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grpSp>
          <p:nvGrpSpPr>
            <p:cNvPr id="333833" name="Group 164"/>
            <p:cNvGrpSpPr>
              <a:grpSpLocks/>
            </p:cNvGrpSpPr>
            <p:nvPr/>
          </p:nvGrpSpPr>
          <p:grpSpPr bwMode="auto">
            <a:xfrm>
              <a:off x="225601" y="2111511"/>
              <a:ext cx="2030652" cy="1321845"/>
              <a:chOff x="-1549447" y="3416632"/>
              <a:chExt cx="8403686" cy="3390386"/>
            </a:xfrm>
          </p:grpSpPr>
          <p:sp>
            <p:nvSpPr>
              <p:cNvPr id="333912" name="Rectangle 14"/>
              <p:cNvSpPr>
                <a:spLocks noChangeArrowheads="1"/>
              </p:cNvSpPr>
              <p:nvPr/>
            </p:nvSpPr>
            <p:spPr bwMode="auto">
              <a:xfrm>
                <a:off x="3691772" y="3773702"/>
                <a:ext cx="2514602" cy="527342"/>
              </a:xfrm>
              <a:prstGeom prst="rect">
                <a:avLst/>
              </a:prstGeom>
              <a:gradFill rotWithShape="1">
                <a:gsLst>
                  <a:gs pos="0">
                    <a:srgbClr val="006FA0"/>
                  </a:gs>
                  <a:gs pos="50000">
                    <a:srgbClr val="00A1E6"/>
                  </a:gs>
                  <a:gs pos="100000">
                    <a:srgbClr val="00C0FF"/>
                  </a:gs>
                </a:gsLst>
                <a:lin ang="13500000" scaled="1"/>
              </a:gradFill>
              <a:ln w="57150" algn="ctr">
                <a:solidFill>
                  <a:srgbClr val="4F81BD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913" name="Rectangle 13"/>
              <p:cNvSpPr>
                <a:spLocks noChangeArrowheads="1"/>
              </p:cNvSpPr>
              <p:nvPr/>
            </p:nvSpPr>
            <p:spPr bwMode="auto">
              <a:xfrm>
                <a:off x="898684" y="5066366"/>
                <a:ext cx="2617789" cy="544439"/>
              </a:xfrm>
              <a:prstGeom prst="rect">
                <a:avLst/>
              </a:prstGeom>
              <a:gradFill rotWithShape="1">
                <a:gsLst>
                  <a:gs pos="0">
                    <a:srgbClr val="006FA0"/>
                  </a:gs>
                  <a:gs pos="50000">
                    <a:srgbClr val="00A1E6"/>
                  </a:gs>
                  <a:gs pos="100000">
                    <a:srgbClr val="00C0FF"/>
                  </a:gs>
                </a:gsLst>
                <a:lin ang="16200000" scaled="1"/>
              </a:gradFill>
              <a:ln w="57150" algn="ctr">
                <a:solidFill>
                  <a:srgbClr val="4F81BD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914" name="Line 2"/>
              <p:cNvSpPr>
                <a:spLocks noChangeShapeType="1"/>
              </p:cNvSpPr>
              <p:nvPr/>
            </p:nvSpPr>
            <p:spPr bwMode="auto">
              <a:xfrm flipH="1">
                <a:off x="401035" y="6521767"/>
                <a:ext cx="5718176" cy="1270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 type="triangle" w="lg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915" name="TextBox 8"/>
              <p:cNvSpPr txBox="1">
                <a:spLocks noChangeArrowheads="1"/>
              </p:cNvSpPr>
              <p:nvPr/>
            </p:nvSpPr>
            <p:spPr bwMode="auto">
              <a:xfrm>
                <a:off x="4946275" y="5319624"/>
                <a:ext cx="1907964" cy="1487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0" tIns="45716" rIns="91430" bIns="4571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r>
                  <a:rPr lang="en-US"/>
                  <a:t>s</a:t>
                </a:r>
                <a:r>
                  <a:rPr lang="en-US" baseline="-25000"/>
                  <a:t>1</a:t>
                </a:r>
                <a:endParaRPr lang="en-US"/>
              </a:p>
            </p:txBody>
          </p:sp>
          <p:sp>
            <p:nvSpPr>
              <p:cNvPr id="333916" name="TextBox 9"/>
              <p:cNvSpPr txBox="1">
                <a:spLocks noChangeArrowheads="1"/>
              </p:cNvSpPr>
              <p:nvPr/>
            </p:nvSpPr>
            <p:spPr bwMode="auto">
              <a:xfrm>
                <a:off x="-1549447" y="3416632"/>
                <a:ext cx="3330886" cy="1487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0" tIns="45716" rIns="91430" bIns="4571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r>
                  <a:rPr lang="en-US"/>
                  <a:t>m</a:t>
                </a:r>
                <a:r>
                  <a:rPr lang="en-US" baseline="-25000"/>
                  <a:t>2</a:t>
                </a:r>
                <a:endParaRPr lang="en-US"/>
              </a:p>
            </p:txBody>
          </p:sp>
        </p:grpSp>
        <p:sp>
          <p:nvSpPr>
            <p:cNvPr id="304" name="Cloud 303"/>
            <p:cNvSpPr/>
            <p:nvPr/>
          </p:nvSpPr>
          <p:spPr bwMode="auto">
            <a:xfrm>
              <a:off x="3024824" y="1417637"/>
              <a:ext cx="2571728" cy="251409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grpSp>
          <p:nvGrpSpPr>
            <p:cNvPr id="333835" name="Group 115"/>
            <p:cNvGrpSpPr>
              <a:grpSpLocks/>
            </p:cNvGrpSpPr>
            <p:nvPr/>
          </p:nvGrpSpPr>
          <p:grpSpPr bwMode="auto">
            <a:xfrm>
              <a:off x="-4576" y="3970567"/>
              <a:ext cx="1926241" cy="1200728"/>
              <a:chOff x="620712" y="1265237"/>
              <a:chExt cx="2514600" cy="1524000"/>
            </a:xfrm>
          </p:grpSpPr>
          <p:sp>
            <p:nvSpPr>
              <p:cNvPr id="2" name="Rectangle 1"/>
              <p:cNvSpPr/>
              <p:nvPr/>
            </p:nvSpPr>
            <p:spPr bwMode="auto">
              <a:xfrm>
                <a:off x="620712" y="1265237"/>
                <a:ext cx="2133600" cy="1447800"/>
              </a:xfrm>
              <a:prstGeom prst="rect">
                <a:avLst/>
              </a:prstGeom>
              <a:solidFill>
                <a:schemeClr val="bg1"/>
              </a:solidFill>
              <a:ln w="762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isometricOffAxis1Right">
                  <a:rot lat="1080000" lon="20040000" rev="0"/>
                </a:camera>
                <a:lightRig rig="threePt" dir="t"/>
              </a:scene3d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grpSp>
            <p:nvGrpSpPr>
              <p:cNvPr id="19" name="Group 3"/>
              <p:cNvGrpSpPr/>
              <p:nvPr/>
            </p:nvGrpSpPr>
            <p:grpSpPr>
              <a:xfrm>
                <a:off x="733102" y="1341437"/>
                <a:ext cx="2402210" cy="1447800"/>
                <a:chOff x="6183312" y="427037"/>
                <a:chExt cx="2895600" cy="2133600"/>
              </a:xfrm>
              <a:scene3d>
                <a:camera prst="isometricOffAxis1Right">
                  <a:rot lat="1080000" lon="20040000" rev="0"/>
                </a:camera>
                <a:lightRig rig="threePt" dir="t"/>
              </a:scene3d>
            </p:grpSpPr>
            <p:sp>
              <p:nvSpPr>
                <p:cNvPr id="5" name="Rectangle 4"/>
                <p:cNvSpPr/>
                <p:nvPr/>
              </p:nvSpPr>
              <p:spPr bwMode="auto">
                <a:xfrm>
                  <a:off x="61833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49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6" name="Rectangle 5"/>
                <p:cNvSpPr/>
                <p:nvPr/>
              </p:nvSpPr>
              <p:spPr bwMode="auto">
                <a:xfrm>
                  <a:off x="64119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7" name="Rectangle 6"/>
                <p:cNvSpPr/>
                <p:nvPr/>
              </p:nvSpPr>
              <p:spPr bwMode="auto">
                <a:xfrm>
                  <a:off x="66405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8" name="Rectangle 7"/>
                <p:cNvSpPr/>
                <p:nvPr/>
              </p:nvSpPr>
              <p:spPr bwMode="auto">
                <a:xfrm>
                  <a:off x="68691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 bwMode="auto">
                <a:xfrm>
                  <a:off x="70977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 bwMode="auto">
                <a:xfrm>
                  <a:off x="73263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 bwMode="auto">
                <a:xfrm>
                  <a:off x="75549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 bwMode="auto">
                <a:xfrm>
                  <a:off x="77835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 bwMode="auto">
                <a:xfrm>
                  <a:off x="8012111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 bwMode="auto">
                <a:xfrm>
                  <a:off x="82407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 bwMode="auto">
                <a:xfrm>
                  <a:off x="84693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 bwMode="auto">
                <a:xfrm>
                  <a:off x="86979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 bwMode="auto">
                <a:xfrm>
                  <a:off x="89265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</p:grpSp>
        </p:grpSp>
        <p:grpSp>
          <p:nvGrpSpPr>
            <p:cNvPr id="333836" name="Group 114"/>
            <p:cNvGrpSpPr>
              <a:grpSpLocks/>
            </p:cNvGrpSpPr>
            <p:nvPr/>
          </p:nvGrpSpPr>
          <p:grpSpPr bwMode="auto">
            <a:xfrm>
              <a:off x="6045023" y="2179638"/>
              <a:ext cx="2119489" cy="1341909"/>
              <a:chOff x="403813" y="3785794"/>
              <a:chExt cx="7416726" cy="2799402"/>
            </a:xfrm>
          </p:grpSpPr>
          <p:sp>
            <p:nvSpPr>
              <p:cNvPr id="333887" name="Rectangle 13"/>
              <p:cNvSpPr>
                <a:spLocks noChangeArrowheads="1"/>
              </p:cNvSpPr>
              <p:nvPr/>
            </p:nvSpPr>
            <p:spPr bwMode="auto">
              <a:xfrm>
                <a:off x="2527233" y="5044113"/>
                <a:ext cx="2008872" cy="614569"/>
              </a:xfrm>
              <a:prstGeom prst="rect">
                <a:avLst/>
              </a:prstGeom>
              <a:gradFill rotWithShape="1">
                <a:gsLst>
                  <a:gs pos="0">
                    <a:srgbClr val="006FA0"/>
                  </a:gs>
                  <a:gs pos="50000">
                    <a:srgbClr val="00A1E6"/>
                  </a:gs>
                  <a:gs pos="100000">
                    <a:srgbClr val="00C0FF"/>
                  </a:gs>
                </a:gsLst>
                <a:lin ang="16200000" scaled="1"/>
              </a:gradFill>
              <a:ln w="76200" algn="ctr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88" name="Line 2"/>
              <p:cNvSpPr>
                <a:spLocks noChangeShapeType="1"/>
              </p:cNvSpPr>
              <p:nvPr/>
            </p:nvSpPr>
            <p:spPr bwMode="auto">
              <a:xfrm flipH="1" flipV="1">
                <a:off x="2230832" y="6294439"/>
                <a:ext cx="4740385" cy="34770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 type="triangle" w="lg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89" name="TextBox 8"/>
              <p:cNvSpPr txBox="1">
                <a:spLocks noChangeArrowheads="1"/>
              </p:cNvSpPr>
              <p:nvPr/>
            </p:nvSpPr>
            <p:spPr bwMode="auto">
              <a:xfrm>
                <a:off x="6025984" y="5375434"/>
                <a:ext cx="1794555" cy="1209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0" tIns="45716" rIns="91430" bIns="4571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r>
                  <a:rPr lang="en-US"/>
                  <a:t>s</a:t>
                </a:r>
                <a:r>
                  <a:rPr lang="en-US" baseline="-25000"/>
                  <a:t>1</a:t>
                </a:r>
                <a:endParaRPr lang="en-US"/>
              </a:p>
            </p:txBody>
          </p:sp>
          <p:sp>
            <p:nvSpPr>
              <p:cNvPr id="333890" name="TextBox 9"/>
              <p:cNvSpPr txBox="1">
                <a:spLocks noChangeArrowheads="1"/>
              </p:cNvSpPr>
              <p:nvPr/>
            </p:nvSpPr>
            <p:spPr bwMode="auto">
              <a:xfrm>
                <a:off x="403813" y="3844666"/>
                <a:ext cx="2127054" cy="1209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0" tIns="45716" rIns="91430" bIns="4571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r>
                  <a:rPr lang="en-US"/>
                  <a:t>m</a:t>
                </a:r>
                <a:r>
                  <a:rPr lang="en-US" baseline="-25000"/>
                  <a:t>2</a:t>
                </a:r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 bwMode="auto">
              <a:xfrm>
                <a:off x="2528195" y="5440965"/>
                <a:ext cx="642803" cy="190321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 bwMode="auto">
              <a:xfrm>
                <a:off x="2528195" y="5250646"/>
                <a:ext cx="638005" cy="19031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 bwMode="auto">
              <a:xfrm>
                <a:off x="2528195" y="5066565"/>
                <a:ext cx="642803" cy="19032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 bwMode="auto">
              <a:xfrm>
                <a:off x="3180593" y="5440965"/>
                <a:ext cx="642803" cy="19032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333895" name="Rectangle 94"/>
              <p:cNvSpPr>
                <a:spLocks noChangeArrowheads="1"/>
              </p:cNvSpPr>
              <p:nvPr/>
            </p:nvSpPr>
            <p:spPr bwMode="auto">
              <a:xfrm>
                <a:off x="3178466" y="5253226"/>
                <a:ext cx="641129" cy="18909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14338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endParaRPr lang="en-US" sz="1600">
                  <a:solidFill>
                    <a:schemeClr val="bg1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 bwMode="auto">
              <a:xfrm>
                <a:off x="3180593" y="5066565"/>
                <a:ext cx="638005" cy="19032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 bwMode="auto">
              <a:xfrm>
                <a:off x="3823396" y="5440965"/>
                <a:ext cx="642803" cy="190321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333898" name="Rectangle 97"/>
              <p:cNvSpPr>
                <a:spLocks noChangeArrowheads="1"/>
              </p:cNvSpPr>
              <p:nvPr/>
            </p:nvSpPr>
            <p:spPr bwMode="auto">
              <a:xfrm>
                <a:off x="3822235" y="5253226"/>
                <a:ext cx="641129" cy="189099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14338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endParaRPr lang="en-US" sz="1600">
                  <a:solidFill>
                    <a:schemeClr val="bg1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 bwMode="auto">
              <a:xfrm>
                <a:off x="3823396" y="5066565"/>
                <a:ext cx="642803" cy="1903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333900" name="Rectangle 13"/>
              <p:cNvSpPr>
                <a:spLocks noChangeArrowheads="1"/>
              </p:cNvSpPr>
              <p:nvPr/>
            </p:nvSpPr>
            <p:spPr bwMode="auto">
              <a:xfrm>
                <a:off x="4521023" y="3785794"/>
                <a:ext cx="2008871" cy="614570"/>
              </a:xfrm>
              <a:prstGeom prst="rect">
                <a:avLst/>
              </a:prstGeom>
              <a:solidFill>
                <a:srgbClr val="3D83F7"/>
              </a:solidFill>
              <a:ln w="76200" algn="ctr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 bwMode="auto">
              <a:xfrm>
                <a:off x="4566935" y="4183604"/>
                <a:ext cx="638008" cy="1872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333902" name="Rectangle 101"/>
              <p:cNvSpPr>
                <a:spLocks noChangeArrowheads="1"/>
              </p:cNvSpPr>
              <p:nvPr/>
            </p:nvSpPr>
            <p:spPr bwMode="auto">
              <a:xfrm>
                <a:off x="4563875" y="3994906"/>
                <a:ext cx="641129" cy="189099"/>
              </a:xfrm>
              <a:prstGeom prst="rect">
                <a:avLst/>
              </a:prstGeom>
              <a:solidFill>
                <a:srgbClr val="00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14338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endParaRPr lang="en-US" sz="1600">
                  <a:solidFill>
                    <a:schemeClr val="bg1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 bwMode="auto">
              <a:xfrm>
                <a:off x="4566935" y="3809203"/>
                <a:ext cx="638008" cy="19031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 bwMode="auto">
              <a:xfrm>
                <a:off x="5219332" y="4183604"/>
                <a:ext cx="638008" cy="18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 bwMode="auto">
              <a:xfrm>
                <a:off x="5214537" y="3993283"/>
                <a:ext cx="642803" cy="190321"/>
              </a:xfrm>
              <a:prstGeom prst="rect">
                <a:avLst/>
              </a:prstGeom>
              <a:solidFill>
                <a:schemeClr val="tx2">
                  <a:lumMod val="85000"/>
                  <a:lumOff val="1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 bwMode="auto">
              <a:xfrm>
                <a:off x="5214537" y="3809203"/>
                <a:ext cx="642803" cy="19031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 bwMode="auto">
              <a:xfrm>
                <a:off x="5862136" y="4183604"/>
                <a:ext cx="638008" cy="187200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333908" name="Rectangle 107"/>
              <p:cNvSpPr>
                <a:spLocks noChangeArrowheads="1"/>
              </p:cNvSpPr>
              <p:nvPr/>
            </p:nvSpPr>
            <p:spPr bwMode="auto">
              <a:xfrm>
                <a:off x="5859325" y="3994906"/>
                <a:ext cx="641129" cy="189099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14338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endParaRPr lang="en-US" sz="1600">
                  <a:solidFill>
                    <a:schemeClr val="bg1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 bwMode="auto">
              <a:xfrm>
                <a:off x="5862136" y="3809203"/>
                <a:ext cx="638008" cy="190319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</p:grpSp>
        <p:grpSp>
          <p:nvGrpSpPr>
            <p:cNvPr id="333837" name="Group 193"/>
            <p:cNvGrpSpPr>
              <a:grpSpLocks/>
            </p:cNvGrpSpPr>
            <p:nvPr/>
          </p:nvGrpSpPr>
          <p:grpSpPr bwMode="auto">
            <a:xfrm>
              <a:off x="3287149" y="1979253"/>
              <a:ext cx="2210363" cy="1273912"/>
              <a:chOff x="3124656" y="3476773"/>
              <a:chExt cx="4270106" cy="2304976"/>
            </a:xfrm>
          </p:grpSpPr>
          <p:grpSp>
            <p:nvGrpSpPr>
              <p:cNvPr id="333880" name="Group 66"/>
              <p:cNvGrpSpPr>
                <a:grpSpLocks/>
              </p:cNvGrpSpPr>
              <p:nvPr/>
            </p:nvGrpSpPr>
            <p:grpSpPr bwMode="auto">
              <a:xfrm>
                <a:off x="4413177" y="3934396"/>
                <a:ext cx="1432952" cy="1459466"/>
                <a:chOff x="1194565" y="1742765"/>
                <a:chExt cx="1432953" cy="1459466"/>
              </a:xfrm>
            </p:grpSpPr>
            <p:sp>
              <p:nvSpPr>
                <p:cNvPr id="333883" name="Rectangle 181"/>
                <p:cNvSpPr>
                  <a:spLocks noChangeArrowheads="1"/>
                </p:cNvSpPr>
                <p:nvPr/>
              </p:nvSpPr>
              <p:spPr bwMode="auto">
                <a:xfrm>
                  <a:off x="1194565" y="2676823"/>
                  <a:ext cx="515863" cy="525408"/>
                </a:xfrm>
                <a:prstGeom prst="rect">
                  <a:avLst/>
                </a:prstGeom>
                <a:solidFill>
                  <a:srgbClr val="0A14DC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14338"/>
                  <a:endParaRPr lang="en-US"/>
                </a:p>
              </p:txBody>
            </p:sp>
            <p:sp>
              <p:nvSpPr>
                <p:cNvPr id="333884" name="Rectangle 182"/>
                <p:cNvSpPr>
                  <a:spLocks noChangeArrowheads="1"/>
                </p:cNvSpPr>
                <p:nvPr/>
              </p:nvSpPr>
              <p:spPr bwMode="auto">
                <a:xfrm>
                  <a:off x="2111655" y="2676823"/>
                  <a:ext cx="515863" cy="525408"/>
                </a:xfrm>
                <a:prstGeom prst="rect">
                  <a:avLst/>
                </a:prstGeom>
                <a:solidFill>
                  <a:srgbClr val="0A14DC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14338"/>
                  <a:endParaRPr lang="en-US"/>
                </a:p>
              </p:txBody>
            </p:sp>
            <p:sp>
              <p:nvSpPr>
                <p:cNvPr id="333885" name="Rectangle 183"/>
                <p:cNvSpPr>
                  <a:spLocks noChangeArrowheads="1"/>
                </p:cNvSpPr>
                <p:nvPr/>
              </p:nvSpPr>
              <p:spPr bwMode="auto">
                <a:xfrm>
                  <a:off x="2111655" y="1742765"/>
                  <a:ext cx="515863" cy="525408"/>
                </a:xfrm>
                <a:prstGeom prst="rect">
                  <a:avLst/>
                </a:prstGeom>
                <a:solidFill>
                  <a:srgbClr val="0A14DC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14338"/>
                  <a:endParaRPr lang="en-US"/>
                </a:p>
              </p:txBody>
            </p:sp>
            <p:sp>
              <p:nvSpPr>
                <p:cNvPr id="333886" name="Rectangle 184"/>
                <p:cNvSpPr>
                  <a:spLocks noChangeArrowheads="1"/>
                </p:cNvSpPr>
                <p:nvPr/>
              </p:nvSpPr>
              <p:spPr bwMode="auto">
                <a:xfrm>
                  <a:off x="1194565" y="1742765"/>
                  <a:ext cx="515863" cy="525408"/>
                </a:xfrm>
                <a:prstGeom prst="rect">
                  <a:avLst/>
                </a:prstGeom>
                <a:solidFill>
                  <a:srgbClr val="0A14DC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14338"/>
                  <a:endParaRPr lang="en-US"/>
                </a:p>
              </p:txBody>
            </p:sp>
          </p:grpSp>
          <p:sp>
            <p:nvSpPr>
              <p:cNvPr id="333881" name="Rectangle 189"/>
              <p:cNvSpPr>
                <a:spLocks noChangeArrowheads="1"/>
              </p:cNvSpPr>
              <p:nvPr/>
            </p:nvSpPr>
            <p:spPr bwMode="auto">
              <a:xfrm>
                <a:off x="3124656" y="3476773"/>
                <a:ext cx="1401179" cy="83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/>
                  <a:t>s</a:t>
                </a:r>
                <a:r>
                  <a:rPr lang="en-US" baseline="-25000"/>
                  <a:t>1</a:t>
                </a:r>
                <a:r>
                  <a:rPr lang="en-US"/>
                  <a:t>*</a:t>
                </a:r>
              </a:p>
            </p:txBody>
          </p:sp>
          <p:sp>
            <p:nvSpPr>
              <p:cNvPr id="333882" name="Rectangle 192"/>
              <p:cNvSpPr>
                <a:spLocks noChangeArrowheads="1"/>
              </p:cNvSpPr>
              <p:nvPr/>
            </p:nvSpPr>
            <p:spPr bwMode="auto">
              <a:xfrm>
                <a:off x="5951317" y="4942324"/>
                <a:ext cx="1443445" cy="83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/>
                  <a:t>s</a:t>
                </a:r>
                <a:r>
                  <a:rPr lang="en-US" baseline="-25000"/>
                  <a:t>1</a:t>
                </a:r>
                <a:endParaRPr lang="en-US"/>
              </a:p>
            </p:txBody>
          </p:sp>
        </p:grpSp>
        <p:grpSp>
          <p:nvGrpSpPr>
            <p:cNvPr id="333838" name="Group 298"/>
            <p:cNvGrpSpPr>
              <a:grpSpLocks/>
            </p:cNvGrpSpPr>
            <p:nvPr/>
          </p:nvGrpSpPr>
          <p:grpSpPr bwMode="auto">
            <a:xfrm>
              <a:off x="8353882" y="2180058"/>
              <a:ext cx="1051595" cy="1161122"/>
              <a:chOff x="8141149" y="1978709"/>
              <a:chExt cx="1218054" cy="1285850"/>
            </a:xfrm>
          </p:grpSpPr>
          <p:sp>
            <p:nvSpPr>
              <p:cNvPr id="333868" name="Rectangle 23"/>
              <p:cNvSpPr>
                <a:spLocks noChangeArrowheads="1"/>
              </p:cNvSpPr>
              <p:nvPr/>
            </p:nvSpPr>
            <p:spPr bwMode="auto">
              <a:xfrm>
                <a:off x="8141149" y="3071451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69" name="Rectangle 23"/>
              <p:cNvSpPr>
                <a:spLocks noChangeArrowheads="1"/>
              </p:cNvSpPr>
              <p:nvPr/>
            </p:nvSpPr>
            <p:spPr bwMode="auto">
              <a:xfrm>
                <a:off x="8759198" y="3077232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0" name="Rectangle 23"/>
              <p:cNvSpPr>
                <a:spLocks noChangeArrowheads="1"/>
              </p:cNvSpPr>
              <p:nvPr/>
            </p:nvSpPr>
            <p:spPr bwMode="auto">
              <a:xfrm>
                <a:off x="8750176" y="2415806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1" name="Rectangle 23"/>
              <p:cNvSpPr>
                <a:spLocks noChangeArrowheads="1"/>
              </p:cNvSpPr>
              <p:nvPr/>
            </p:nvSpPr>
            <p:spPr bwMode="auto">
              <a:xfrm>
                <a:off x="8141149" y="2415806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2" name="Rectangle 23"/>
              <p:cNvSpPr>
                <a:spLocks noChangeArrowheads="1"/>
              </p:cNvSpPr>
              <p:nvPr/>
            </p:nvSpPr>
            <p:spPr bwMode="auto">
              <a:xfrm>
                <a:off x="8336038" y="2852903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3" name="Rectangle 23"/>
              <p:cNvSpPr>
                <a:spLocks noChangeArrowheads="1"/>
              </p:cNvSpPr>
              <p:nvPr/>
            </p:nvSpPr>
            <p:spPr bwMode="auto">
              <a:xfrm>
                <a:off x="8969425" y="2884124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4" name="Rectangle 23"/>
              <p:cNvSpPr>
                <a:spLocks noChangeArrowheads="1"/>
              </p:cNvSpPr>
              <p:nvPr/>
            </p:nvSpPr>
            <p:spPr bwMode="auto">
              <a:xfrm>
                <a:off x="8336038" y="2197258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5" name="Rectangle 23"/>
              <p:cNvSpPr>
                <a:spLocks noChangeArrowheads="1"/>
              </p:cNvSpPr>
              <p:nvPr/>
            </p:nvSpPr>
            <p:spPr bwMode="auto">
              <a:xfrm>
                <a:off x="8945064" y="2197258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6" name="Rectangle 23"/>
              <p:cNvSpPr>
                <a:spLocks noChangeArrowheads="1"/>
              </p:cNvSpPr>
              <p:nvPr/>
            </p:nvSpPr>
            <p:spPr bwMode="auto">
              <a:xfrm>
                <a:off x="8530926" y="2634354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660066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7" name="Rectangle 23"/>
              <p:cNvSpPr>
                <a:spLocks noChangeArrowheads="1"/>
              </p:cNvSpPr>
              <p:nvPr/>
            </p:nvSpPr>
            <p:spPr bwMode="auto">
              <a:xfrm>
                <a:off x="9164314" y="2665576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660066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8" name="Rectangle 23"/>
              <p:cNvSpPr>
                <a:spLocks noChangeArrowheads="1"/>
              </p:cNvSpPr>
              <p:nvPr/>
            </p:nvSpPr>
            <p:spPr bwMode="auto">
              <a:xfrm>
                <a:off x="8530926" y="1978709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660066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9" name="Rectangle 23"/>
              <p:cNvSpPr>
                <a:spLocks noChangeArrowheads="1"/>
              </p:cNvSpPr>
              <p:nvPr/>
            </p:nvSpPr>
            <p:spPr bwMode="auto">
              <a:xfrm>
                <a:off x="9139953" y="1978709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660066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</p:grpSp>
        <p:sp>
          <p:nvSpPr>
            <p:cNvPr id="333839" name="TextBox 8"/>
            <p:cNvSpPr txBox="1">
              <a:spLocks noChangeArrowheads="1"/>
            </p:cNvSpPr>
            <p:nvPr/>
          </p:nvSpPr>
          <p:spPr bwMode="auto">
            <a:xfrm>
              <a:off x="9317317" y="2973256"/>
              <a:ext cx="542796" cy="579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6" rIns="91430" bIns="45716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r>
                <a:rPr lang="en-US"/>
                <a:t>s</a:t>
              </a:r>
              <a:r>
                <a:rPr lang="en-US" baseline="-25000"/>
                <a:t>1</a:t>
              </a:r>
              <a:endParaRPr lang="en-US"/>
            </a:p>
          </p:txBody>
        </p:sp>
        <p:sp>
          <p:nvSpPr>
            <p:cNvPr id="333840" name="TextBox 8"/>
            <p:cNvSpPr txBox="1">
              <a:spLocks noChangeArrowheads="1"/>
            </p:cNvSpPr>
            <p:nvPr/>
          </p:nvSpPr>
          <p:spPr bwMode="auto">
            <a:xfrm>
              <a:off x="7916156" y="2131271"/>
              <a:ext cx="573619" cy="579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6" rIns="91430" bIns="45716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r>
                <a:rPr lang="en-US"/>
                <a:t>s</a:t>
              </a:r>
              <a:r>
                <a:rPr lang="en-US" baseline="-25000"/>
                <a:t>1</a:t>
              </a:r>
              <a:r>
                <a:rPr lang="en-US"/>
                <a:t>*</a:t>
              </a:r>
            </a:p>
          </p:txBody>
        </p:sp>
        <p:sp>
          <p:nvSpPr>
            <p:cNvPr id="333841" name="Line 2"/>
            <p:cNvSpPr>
              <a:spLocks noChangeShapeType="1"/>
            </p:cNvSpPr>
            <p:nvPr/>
          </p:nvSpPr>
          <p:spPr bwMode="auto">
            <a:xfrm flipH="1">
              <a:off x="8317892" y="3398637"/>
              <a:ext cx="1292457" cy="199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 type="triangle" w="lg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30" tIns="45716" rIns="91430" bIns="45716"/>
            <a:lstStyle/>
            <a:p>
              <a:endParaRPr lang="en-US"/>
            </a:p>
          </p:txBody>
        </p:sp>
        <p:cxnSp>
          <p:nvCxnSpPr>
            <p:cNvPr id="333842" name="Straight Connector 302"/>
            <p:cNvCxnSpPr>
              <a:cxnSpLocks noChangeShapeType="1"/>
            </p:cNvCxnSpPr>
            <p:nvPr/>
          </p:nvCxnSpPr>
          <p:spPr bwMode="auto">
            <a:xfrm rot="5400000">
              <a:off x="7645854" y="2726798"/>
              <a:ext cx="1342711" cy="1367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 type="triangle" w="lg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33843" name="Picture 320" descr="cartoon_guy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7201" y="3856037"/>
              <a:ext cx="988383" cy="1760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 196"/>
            <p:cNvGrpSpPr/>
            <p:nvPr/>
          </p:nvGrpSpPr>
          <p:grpSpPr>
            <a:xfrm>
              <a:off x="6036871" y="4030603"/>
              <a:ext cx="1840146" cy="1140692"/>
              <a:chOff x="6183312" y="427037"/>
              <a:chExt cx="2895600" cy="2133600"/>
            </a:xfrm>
            <a:scene3d>
              <a:camera prst="isometricOffAxis1Right">
                <a:rot lat="1080000" lon="20040000" rev="0"/>
              </a:camera>
              <a:lightRig rig="threePt" dir="t"/>
            </a:scene3d>
          </p:grpSpPr>
          <p:sp>
            <p:nvSpPr>
              <p:cNvPr id="198" name="Rectangle 197"/>
              <p:cNvSpPr/>
              <p:nvPr/>
            </p:nvSpPr>
            <p:spPr bwMode="auto">
              <a:xfrm>
                <a:off x="61833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49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199" name="Rectangle 198"/>
              <p:cNvSpPr/>
              <p:nvPr/>
            </p:nvSpPr>
            <p:spPr bwMode="auto">
              <a:xfrm>
                <a:off x="64119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0" name="Rectangle 199"/>
              <p:cNvSpPr/>
              <p:nvPr/>
            </p:nvSpPr>
            <p:spPr bwMode="auto">
              <a:xfrm>
                <a:off x="66405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1" name="Rectangle 200"/>
              <p:cNvSpPr/>
              <p:nvPr/>
            </p:nvSpPr>
            <p:spPr bwMode="auto">
              <a:xfrm>
                <a:off x="68691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2" name="Rectangle 201"/>
              <p:cNvSpPr/>
              <p:nvPr/>
            </p:nvSpPr>
            <p:spPr bwMode="auto">
              <a:xfrm>
                <a:off x="70977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3" name="Rectangle 202"/>
              <p:cNvSpPr/>
              <p:nvPr/>
            </p:nvSpPr>
            <p:spPr bwMode="auto">
              <a:xfrm>
                <a:off x="73263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4" name="Rectangle 203"/>
              <p:cNvSpPr/>
              <p:nvPr/>
            </p:nvSpPr>
            <p:spPr bwMode="auto">
              <a:xfrm>
                <a:off x="75549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5" name="Rectangle 204"/>
              <p:cNvSpPr/>
              <p:nvPr/>
            </p:nvSpPr>
            <p:spPr bwMode="auto">
              <a:xfrm>
                <a:off x="77835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6" name="Rectangle 205"/>
              <p:cNvSpPr/>
              <p:nvPr/>
            </p:nvSpPr>
            <p:spPr bwMode="auto">
              <a:xfrm>
                <a:off x="8012111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7" name="Rectangle 206"/>
              <p:cNvSpPr/>
              <p:nvPr/>
            </p:nvSpPr>
            <p:spPr bwMode="auto">
              <a:xfrm>
                <a:off x="82407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 bwMode="auto">
              <a:xfrm>
                <a:off x="84693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9" name="Rectangle 208"/>
              <p:cNvSpPr/>
              <p:nvPr/>
            </p:nvSpPr>
            <p:spPr bwMode="auto">
              <a:xfrm>
                <a:off x="86979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10" name="Rectangle 209"/>
              <p:cNvSpPr/>
              <p:nvPr/>
            </p:nvSpPr>
            <p:spPr bwMode="auto">
              <a:xfrm>
                <a:off x="89265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</p:grpSp>
        <p:sp>
          <p:nvSpPr>
            <p:cNvPr id="333845" name="Oval 325"/>
            <p:cNvSpPr>
              <a:spLocks noChangeArrowheads="1"/>
            </p:cNvSpPr>
            <p:nvPr/>
          </p:nvSpPr>
          <p:spPr bwMode="auto">
            <a:xfrm>
              <a:off x="5802312" y="2408237"/>
              <a:ext cx="147008" cy="15240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333846" name="Oval 326"/>
            <p:cNvSpPr>
              <a:spLocks noChangeArrowheads="1"/>
            </p:cNvSpPr>
            <p:nvPr/>
          </p:nvSpPr>
          <p:spPr bwMode="auto">
            <a:xfrm>
              <a:off x="5573712" y="2179637"/>
              <a:ext cx="220512" cy="22860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333847" name="Oval 327"/>
            <p:cNvSpPr>
              <a:spLocks noChangeArrowheads="1"/>
            </p:cNvSpPr>
            <p:nvPr/>
          </p:nvSpPr>
          <p:spPr bwMode="auto">
            <a:xfrm>
              <a:off x="2877219" y="2309467"/>
              <a:ext cx="147008" cy="17497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333848" name="Oval 328"/>
            <p:cNvSpPr>
              <a:spLocks noChangeArrowheads="1"/>
            </p:cNvSpPr>
            <p:nvPr/>
          </p:nvSpPr>
          <p:spPr bwMode="auto">
            <a:xfrm>
              <a:off x="2583202" y="2202207"/>
              <a:ext cx="220512" cy="22860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330" name="TextBox 329"/>
            <p:cNvSpPr txBox="1"/>
            <p:nvPr/>
          </p:nvSpPr>
          <p:spPr>
            <a:xfrm>
              <a:off x="-65088" y="5141395"/>
              <a:ext cx="2314525" cy="463933"/>
            </a:xfrm>
            <a:prstGeom prst="rect">
              <a:avLst/>
            </a:prstGeom>
            <a:noFill/>
            <a:scene3d>
              <a:camera prst="isometricOffAxis1Right">
                <a:rot lat="1080000" lon="20040000" rev="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ea typeface="ＭＳ Ｐゴシック" charset="-128"/>
                </a:rPr>
                <a:t>(a) Parallax Barrier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>
              <a:off x="3122329" y="5155897"/>
              <a:ext cx="2001988" cy="463933"/>
            </a:xfrm>
            <a:prstGeom prst="rect">
              <a:avLst/>
            </a:prstGeom>
            <a:noFill/>
            <a:scene3d>
              <a:camera prst="isometricOffAxis1Right">
                <a:rot lat="1080000" lon="20040000" rev="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ea typeface="ＭＳ Ｐゴシック" charset="-128"/>
                </a:rPr>
                <a:t>(</a:t>
              </a:r>
              <a:r>
                <a:rPr lang="en-US" dirty="0" err="1">
                  <a:ea typeface="ＭＳ Ｐゴシック" charset="-128"/>
                </a:rPr>
                <a:t>b</a:t>
              </a:r>
              <a:r>
                <a:rPr lang="en-US" dirty="0">
                  <a:ea typeface="ＭＳ Ｐゴシック" charset="-128"/>
                </a:rPr>
                <a:t>) Hologram</a:t>
              </a:r>
            </a:p>
          </p:txBody>
        </p:sp>
        <p:sp>
          <p:nvSpPr>
            <p:cNvPr id="332" name="TextBox 331"/>
            <p:cNvSpPr txBox="1"/>
            <p:nvPr/>
          </p:nvSpPr>
          <p:spPr>
            <a:xfrm>
              <a:off x="6335712" y="5141395"/>
              <a:ext cx="1301894" cy="463933"/>
            </a:xfrm>
            <a:prstGeom prst="rect">
              <a:avLst/>
            </a:prstGeom>
            <a:noFill/>
            <a:scene3d>
              <a:camera prst="isometricOffAxis1Right">
                <a:rot lat="1080000" lon="20040000" rev="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ea typeface="ＭＳ Ｐゴシック" charset="-128"/>
                </a:rPr>
                <a:t>(</a:t>
              </a:r>
              <a:r>
                <a:rPr lang="en-US" dirty="0" err="1">
                  <a:ea typeface="ＭＳ Ｐゴシック" charset="-128"/>
                </a:rPr>
                <a:t>c</a:t>
              </a:r>
              <a:r>
                <a:rPr lang="en-US" dirty="0">
                  <a:ea typeface="ＭＳ Ｐゴシック" charset="-128"/>
                </a:rPr>
                <a:t>) Hybrid</a:t>
              </a:r>
            </a:p>
          </p:txBody>
        </p:sp>
        <p:sp>
          <p:nvSpPr>
            <p:cNvPr id="333852" name="TextBox 332"/>
            <p:cNvSpPr txBox="1">
              <a:spLocks noChangeArrowheads="1"/>
            </p:cNvSpPr>
            <p:nvPr/>
          </p:nvSpPr>
          <p:spPr bwMode="auto">
            <a:xfrm>
              <a:off x="966111" y="1722437"/>
              <a:ext cx="1102401" cy="463933"/>
            </a:xfrm>
            <a:prstGeom prst="rect">
              <a:avLst/>
            </a:prstGeom>
            <a:noFill/>
            <a:ln w="9525">
              <a:solidFill>
                <a:srgbClr val="3D83F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r>
                <a:rPr lang="en-US" sz="1800">
                  <a:solidFill>
                    <a:srgbClr val="3D83F7"/>
                  </a:solidFill>
                </a:rPr>
                <a:t>Rank-1</a:t>
              </a:r>
            </a:p>
          </p:txBody>
        </p:sp>
        <p:sp>
          <p:nvSpPr>
            <p:cNvPr id="333853" name="TextBox 333"/>
            <p:cNvSpPr txBox="1">
              <a:spLocks noChangeArrowheads="1"/>
            </p:cNvSpPr>
            <p:nvPr/>
          </p:nvSpPr>
          <p:spPr bwMode="auto">
            <a:xfrm>
              <a:off x="3906277" y="1721281"/>
              <a:ext cx="1057835" cy="463933"/>
            </a:xfrm>
            <a:prstGeom prst="rect">
              <a:avLst/>
            </a:prstGeom>
            <a:noFill/>
            <a:ln w="9525">
              <a:solidFill>
                <a:srgbClr val="0A14D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r>
                <a:rPr lang="en-US" sz="1800">
                  <a:solidFill>
                    <a:srgbClr val="0A14DC"/>
                  </a:solidFill>
                </a:rPr>
                <a:t>Rank-1</a:t>
              </a:r>
            </a:p>
          </p:txBody>
        </p:sp>
        <p:sp>
          <p:nvSpPr>
            <p:cNvPr id="333854" name="TextBox 334"/>
            <p:cNvSpPr txBox="1">
              <a:spLocks noChangeArrowheads="1"/>
            </p:cNvSpPr>
            <p:nvPr/>
          </p:nvSpPr>
          <p:spPr bwMode="auto">
            <a:xfrm>
              <a:off x="7728493" y="1626477"/>
              <a:ext cx="1121819" cy="4639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r>
                <a:rPr lang="en-US" sz="1800">
                  <a:solidFill>
                    <a:srgbClr val="008000"/>
                  </a:solidFill>
                </a:rPr>
                <a:t>Rank-3</a:t>
              </a:r>
            </a:p>
          </p:txBody>
        </p:sp>
        <p:sp>
          <p:nvSpPr>
            <p:cNvPr id="333855" name="Oval 335"/>
            <p:cNvSpPr>
              <a:spLocks noChangeArrowheads="1"/>
            </p:cNvSpPr>
            <p:nvPr/>
          </p:nvSpPr>
          <p:spPr bwMode="auto">
            <a:xfrm>
              <a:off x="9323687" y="3856037"/>
              <a:ext cx="220512" cy="22860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333856" name="Oval 336"/>
            <p:cNvSpPr>
              <a:spLocks noChangeArrowheads="1"/>
            </p:cNvSpPr>
            <p:nvPr/>
          </p:nvSpPr>
          <p:spPr bwMode="auto">
            <a:xfrm>
              <a:off x="9470695" y="3551237"/>
              <a:ext cx="294017" cy="30480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333857" name="Oval 337"/>
            <p:cNvSpPr>
              <a:spLocks noChangeArrowheads="1"/>
            </p:cNvSpPr>
            <p:nvPr/>
          </p:nvSpPr>
          <p:spPr bwMode="auto">
            <a:xfrm>
              <a:off x="9222959" y="4084637"/>
              <a:ext cx="147008" cy="15240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pic>
          <p:nvPicPr>
            <p:cNvPr id="34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82913" y="4046767"/>
              <a:ext cx="1676399" cy="1143000"/>
            </a:xfrm>
            <a:prstGeom prst="rect">
              <a:avLst/>
            </a:prstGeom>
            <a:noFill/>
            <a:ln w="76200" cmpd="sng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isometricOffAxis1Right">
                <a:rot lat="1080000" lon="20040000" rev="0"/>
              </a:camera>
              <a:lightRig rig="threePt" dir="t"/>
            </a:scene3d>
          </p:spPr>
        </p:pic>
        <p:sp>
          <p:nvSpPr>
            <p:cNvPr id="333859" name="Rectangle 343"/>
            <p:cNvSpPr>
              <a:spLocks noChangeArrowheads="1"/>
            </p:cNvSpPr>
            <p:nvPr/>
          </p:nvSpPr>
          <p:spPr bwMode="auto">
            <a:xfrm>
              <a:off x="6564312" y="2179637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grpSp>
          <p:nvGrpSpPr>
            <p:cNvPr id="333860" name="Group 348"/>
            <p:cNvGrpSpPr>
              <a:grpSpLocks/>
            </p:cNvGrpSpPr>
            <p:nvPr/>
          </p:nvGrpSpPr>
          <p:grpSpPr bwMode="auto">
            <a:xfrm>
              <a:off x="6453835" y="2027237"/>
              <a:ext cx="110477" cy="1378491"/>
              <a:chOff x="3516312" y="1951037"/>
              <a:chExt cx="114529" cy="1378491"/>
            </a:xfrm>
          </p:grpSpPr>
          <p:sp>
            <p:nvSpPr>
              <p:cNvPr id="333865" name="Rectangle 19"/>
              <p:cNvSpPr>
                <a:spLocks noChangeArrowheads="1"/>
              </p:cNvSpPr>
              <p:nvPr/>
            </p:nvSpPr>
            <p:spPr bwMode="auto">
              <a:xfrm>
                <a:off x="3516312" y="1951037"/>
                <a:ext cx="114529" cy="1378491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66" name="Rectangle 20"/>
              <p:cNvSpPr>
                <a:spLocks noChangeArrowheads="1"/>
              </p:cNvSpPr>
              <p:nvPr/>
            </p:nvSpPr>
            <p:spPr bwMode="auto">
              <a:xfrm>
                <a:off x="3526377" y="2713037"/>
                <a:ext cx="91440" cy="3048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67" name="Rectangle 20"/>
              <p:cNvSpPr>
                <a:spLocks noChangeArrowheads="1"/>
              </p:cNvSpPr>
              <p:nvPr/>
            </p:nvSpPr>
            <p:spPr bwMode="auto">
              <a:xfrm>
                <a:off x="3530423" y="2103437"/>
                <a:ext cx="91440" cy="3048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</p:grpSp>
        <p:sp>
          <p:nvSpPr>
            <p:cNvPr id="333861" name="Line 2"/>
            <p:cNvSpPr>
              <a:spLocks noChangeShapeType="1"/>
            </p:cNvSpPr>
            <p:nvPr/>
          </p:nvSpPr>
          <p:spPr bwMode="auto">
            <a:xfrm flipH="1">
              <a:off x="3746278" y="3246437"/>
              <a:ext cx="1292457" cy="199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 type="triangle" w="lg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30" tIns="45716" rIns="91430" bIns="45716"/>
            <a:lstStyle/>
            <a:p>
              <a:endParaRPr lang="en-US"/>
            </a:p>
          </p:txBody>
        </p:sp>
        <p:cxnSp>
          <p:nvCxnSpPr>
            <p:cNvPr id="333862" name="Straight Connector 355"/>
            <p:cNvCxnSpPr>
              <a:cxnSpLocks noChangeShapeType="1"/>
            </p:cNvCxnSpPr>
            <p:nvPr/>
          </p:nvCxnSpPr>
          <p:spPr bwMode="auto">
            <a:xfrm rot="5400000">
              <a:off x="3074240" y="2574598"/>
              <a:ext cx="1342711" cy="1367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 type="triangle" w="lg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3863" name="Rectangle 20"/>
            <p:cNvSpPr>
              <a:spLocks noChangeArrowheads="1"/>
            </p:cNvSpPr>
            <p:nvPr/>
          </p:nvSpPr>
          <p:spPr bwMode="auto">
            <a:xfrm>
              <a:off x="654579" y="2698927"/>
              <a:ext cx="88205" cy="3048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30" tIns="45716" rIns="91430" bIns="45716"/>
            <a:lstStyle/>
            <a:p>
              <a:endParaRPr lang="en-US"/>
            </a:p>
          </p:txBody>
        </p:sp>
        <p:sp>
          <p:nvSpPr>
            <p:cNvPr id="333864" name="Rectangle 20"/>
            <p:cNvSpPr>
              <a:spLocks noChangeArrowheads="1"/>
            </p:cNvSpPr>
            <p:nvPr/>
          </p:nvSpPr>
          <p:spPr bwMode="auto">
            <a:xfrm>
              <a:off x="658482" y="2179637"/>
              <a:ext cx="88205" cy="3048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30" tIns="45716" rIns="91430" bIns="45716"/>
            <a:lstStyle/>
            <a:p>
              <a:endParaRPr lang="en-US"/>
            </a:p>
          </p:txBody>
        </p:sp>
      </p:grpSp>
      <p:sp>
        <p:nvSpPr>
          <p:cNvPr id="120" name="Rectangle 119"/>
          <p:cNvSpPr/>
          <p:nvPr/>
        </p:nvSpPr>
        <p:spPr>
          <a:xfrm>
            <a:off x="7400828" y="1036746"/>
            <a:ext cx="4495800" cy="37719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1371600" y="171450"/>
            <a:ext cx="61722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latin typeface="+mj-lt"/>
                <a:ea typeface="ＭＳ Ｐゴシック" charset="-128"/>
              </a:rPr>
              <a:t>Algebraic Rank Constraint</a:t>
            </a:r>
          </a:p>
        </p:txBody>
      </p:sp>
    </p:spTree>
    <p:extLst>
      <p:ext uri="{BB962C8B-B14F-4D97-AF65-F5344CB8AC3E}">
        <p14:creationId xmlns:p14="http://schemas.microsoft.com/office/powerpoint/2010/main" val="312097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634" name="Group 1"/>
          <p:cNvGrpSpPr>
            <a:grpSpLocks/>
          </p:cNvGrpSpPr>
          <p:nvPr/>
        </p:nvGrpSpPr>
        <p:grpSpPr bwMode="auto">
          <a:xfrm>
            <a:off x="5257800" y="4000500"/>
            <a:ext cx="3886200" cy="971550"/>
            <a:chOff x="1077408" y="1570038"/>
            <a:chExt cx="6309360" cy="2075260"/>
          </a:xfrm>
        </p:grpSpPr>
        <p:pic>
          <p:nvPicPr>
            <p:cNvPr id="325641" name="Picture 2" descr="C:\Users\Roarke\Desktop\pos1-cro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77408" y="1578162"/>
              <a:ext cx="2057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5642" name="Picture 3" descr="C:\Users\Roarke\Desktop\Figures\data figures\shift laser, real image\pos5-cro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203388" y="1578162"/>
              <a:ext cx="2075260" cy="2059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5643" name="Picture 4" descr="C:\Users\Roarke\Desktop\Figures\data figures\shift laser, real image\pos11-crop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329368" y="1578162"/>
              <a:ext cx="2057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563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85950"/>
            <a:ext cx="278923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6" name="Picture 6" descr="teapot10-cro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3" y="1943100"/>
            <a:ext cx="328771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12192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1" y="4000500"/>
            <a:ext cx="11906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16" y="4000500"/>
            <a:ext cx="11906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8600" y="601285"/>
            <a:ext cx="86106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rgbClr val="000000"/>
                </a:solidFill>
                <a:latin typeface="+mj-lt"/>
                <a:ea typeface="ＭＳ Ｐゴシック" charset="-128"/>
              </a:rPr>
              <a:t>Lightfield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ＭＳ Ｐゴシック" charset="-128"/>
              </a:rPr>
              <a:t>  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ＭＳ Ｐゴシック" charset="-128"/>
              </a:rPr>
              <a:t>vs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ＭＳ Ｐゴシック" charset="-128"/>
              </a:rPr>
              <a:t>   Hologram   Displays</a:t>
            </a:r>
          </a:p>
        </p:txBody>
      </p:sp>
    </p:spTree>
    <p:extLst>
      <p:ext uri="{BB962C8B-B14F-4D97-AF65-F5344CB8AC3E}">
        <p14:creationId xmlns:p14="http://schemas.microsoft.com/office/powerpoint/2010/main" val="385303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658" name="Group 1"/>
          <p:cNvGrpSpPr>
            <a:grpSpLocks/>
          </p:cNvGrpSpPr>
          <p:nvPr/>
        </p:nvGrpSpPr>
        <p:grpSpPr bwMode="auto">
          <a:xfrm>
            <a:off x="5257800" y="4000500"/>
            <a:ext cx="3886200" cy="971550"/>
            <a:chOff x="1077408" y="1570038"/>
            <a:chExt cx="6309360" cy="2075260"/>
          </a:xfrm>
        </p:grpSpPr>
        <p:pic>
          <p:nvPicPr>
            <p:cNvPr id="326665" name="Picture 2" descr="C:\Users\Roarke\Desktop\pos1-cro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77408" y="1578162"/>
              <a:ext cx="2057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6666" name="Picture 3" descr="C:\Users\Roarke\Desktop\Figures\data figures\shift laser, real image\pos5-cro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203388" y="1578162"/>
              <a:ext cx="2075260" cy="2059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6667" name="Picture 4" descr="C:\Users\Roarke\Desktop\Figures\data figures\shift laser, real image\pos11-crop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329368" y="1578162"/>
              <a:ext cx="2057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66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85950"/>
            <a:ext cx="278923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0" name="Picture 6" descr="teapot10-cro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3" y="1943100"/>
            <a:ext cx="328771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12192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1" y="4000500"/>
            <a:ext cx="11906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3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16" y="4000500"/>
            <a:ext cx="11906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2400" y="260748"/>
            <a:ext cx="86106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Is hologram just another ray-based light field?</a:t>
            </a:r>
          </a:p>
          <a:p>
            <a:pPr algn="just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Can a hologram create any intensity distribution in 3D?</a:t>
            </a:r>
          </a:p>
          <a:p>
            <a:pPr algn="just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Why hologram creates a ‘</a:t>
            </a:r>
            <a:r>
              <a:rPr lang="en-US" dirty="0" err="1">
                <a:solidFill>
                  <a:srgbClr val="000000"/>
                </a:solidFill>
                <a:latin typeface="+mj-lt"/>
                <a:ea typeface="ＭＳ Ｐゴシック" charset="-128"/>
              </a:rPr>
              <a:t>wavefront</a:t>
            </a: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’ but PB does not?</a:t>
            </a:r>
          </a:p>
          <a:p>
            <a:pPr algn="just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Why hologram creates automatic accommodation cues?</a:t>
            </a:r>
          </a:p>
          <a:p>
            <a:pPr algn="just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What is the effective </a:t>
            </a:r>
            <a:r>
              <a:rPr lang="en-US" dirty="0" smtClean="0">
                <a:solidFill>
                  <a:srgbClr val="000000"/>
                </a:solidFill>
                <a:latin typeface="+mj-lt"/>
                <a:ea typeface="ＭＳ Ｐゴシック" charset="-128"/>
              </a:rPr>
              <a:t>resolution, </a:t>
            </a:r>
            <a:r>
              <a:rPr lang="en-US" dirty="0" err="1" smtClean="0">
                <a:solidFill>
                  <a:srgbClr val="000000"/>
                </a:solidFill>
                <a:latin typeface="+mj-lt"/>
                <a:ea typeface="ＭＳ Ｐゴシック" charset="-128"/>
              </a:rPr>
              <a:t>DoF</a:t>
            </a:r>
            <a:r>
              <a:rPr lang="en-US" dirty="0" smtClean="0">
                <a:solidFill>
                  <a:srgbClr val="000000"/>
                </a:solidFill>
                <a:latin typeface="+mj-lt"/>
                <a:ea typeface="ＭＳ Ｐゴシック" charset="-128"/>
              </a:rPr>
              <a:t> </a:t>
            </a: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of HG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ＭＳ Ｐゴシック" charset="-128"/>
              </a:rPr>
              <a:t>vs</a:t>
            </a: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 PB?</a:t>
            </a:r>
          </a:p>
        </p:txBody>
      </p:sp>
    </p:spTree>
    <p:extLst>
      <p:ext uri="{BB962C8B-B14F-4D97-AF65-F5344CB8AC3E}">
        <p14:creationId xmlns:p14="http://schemas.microsoft.com/office/powerpoint/2010/main" val="339762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63"/>
          <p:cNvSpPr/>
          <p:nvPr/>
        </p:nvSpPr>
        <p:spPr>
          <a:xfrm>
            <a:off x="4876821" y="171450"/>
            <a:ext cx="4156075" cy="2857500"/>
          </a:xfrm>
          <a:prstGeom prst="roundRect">
            <a:avLst>
              <a:gd name="adj" fmla="val 301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31756" y="171450"/>
            <a:ext cx="4651375" cy="2857500"/>
          </a:xfrm>
          <a:prstGeom prst="roundRect">
            <a:avLst>
              <a:gd name="adj" fmla="val 301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4240" y="1068234"/>
            <a:ext cx="2903040" cy="129613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scene3d>
            <a:camera prst="perspectiveContrastingRightFacing"/>
            <a:lightRig rig="threePt" dir="t"/>
          </a:scene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1200" y="1068234"/>
            <a:ext cx="1728000" cy="129613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</p:pic>
      <p:grpSp>
        <p:nvGrpSpPr>
          <p:cNvPr id="2" name="Group 32"/>
          <p:cNvGrpSpPr/>
          <p:nvPr/>
        </p:nvGrpSpPr>
        <p:grpSpPr>
          <a:xfrm>
            <a:off x="2291040" y="964543"/>
            <a:ext cx="2626560" cy="1451672"/>
            <a:chOff x="6183312" y="427037"/>
            <a:chExt cx="2895600" cy="2133600"/>
          </a:xfrm>
          <a:scene3d>
            <a:camera prst="perspectiveContrastingRightFacing"/>
            <a:lightRig rig="threePt" dir="t"/>
          </a:scene3d>
        </p:grpSpPr>
        <p:sp>
          <p:nvSpPr>
            <p:cNvPr id="17" name="Rectangle 16"/>
            <p:cNvSpPr/>
            <p:nvPr/>
          </p:nvSpPr>
          <p:spPr bwMode="auto">
            <a:xfrm>
              <a:off x="6183312" y="427037"/>
              <a:ext cx="152400" cy="2133600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4119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6405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8691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70977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3263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5549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77835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80121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82407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84693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86979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9265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</p:grpSp>
      <p:sp>
        <p:nvSpPr>
          <p:cNvPr id="327687" name="TextBox 44"/>
          <p:cNvSpPr txBox="1">
            <a:spLocks noChangeArrowheads="1"/>
          </p:cNvSpPr>
          <p:nvPr/>
        </p:nvSpPr>
        <p:spPr bwMode="auto">
          <a:xfrm>
            <a:off x="493732" y="208360"/>
            <a:ext cx="4008437" cy="42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r>
              <a:rPr lang="en-US" sz="2200"/>
              <a:t>Parallax Barrier: N</a:t>
            </a:r>
            <a:r>
              <a:rPr lang="en-US" sz="2200" baseline="-25000"/>
              <a:t>p</a:t>
            </a:r>
            <a:r>
              <a:rPr lang="en-US" sz="2200"/>
              <a:t>=10</a:t>
            </a:r>
            <a:r>
              <a:rPr lang="en-US" sz="2200" baseline="30000"/>
              <a:t>3</a:t>
            </a:r>
            <a:r>
              <a:rPr lang="en-US" sz="2200"/>
              <a:t> pix.</a:t>
            </a:r>
          </a:p>
        </p:txBody>
      </p:sp>
      <p:sp>
        <p:nvSpPr>
          <p:cNvPr id="327688" name="TextBox 59"/>
          <p:cNvSpPr txBox="1">
            <a:spLocks noChangeArrowheads="1"/>
          </p:cNvSpPr>
          <p:nvPr/>
        </p:nvSpPr>
        <p:spPr bwMode="auto">
          <a:xfrm>
            <a:off x="5553078" y="208360"/>
            <a:ext cx="3590925" cy="42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r>
              <a:rPr lang="en-US" sz="2200"/>
              <a:t>Hologram: N</a:t>
            </a:r>
            <a:r>
              <a:rPr lang="en-US" sz="2200" baseline="-25000"/>
              <a:t>H</a:t>
            </a:r>
            <a:r>
              <a:rPr lang="en-US" sz="2200"/>
              <a:t>=10</a:t>
            </a:r>
            <a:r>
              <a:rPr lang="en-US" sz="2200" baseline="30000"/>
              <a:t>5 </a:t>
            </a:r>
            <a:r>
              <a:rPr lang="en-US" sz="2200"/>
              <a:t>pix.</a:t>
            </a:r>
          </a:p>
        </p:txBody>
      </p:sp>
      <p:sp>
        <p:nvSpPr>
          <p:cNvPr id="62" name="TextBox 61"/>
          <p:cNvSpPr txBox="1"/>
          <p:nvPr/>
        </p:nvSpPr>
        <p:spPr>
          <a:xfrm rot="21201893">
            <a:off x="7062268" y="2366431"/>
            <a:ext cx="1992048" cy="422310"/>
          </a:xfrm>
          <a:prstGeom prst="rect">
            <a:avLst/>
          </a:prstGeom>
          <a:noFill/>
          <a:scene3d>
            <a:camera prst="perspectiveContrastingRightFacing">
              <a:rot lat="623785" lon="18963666" rev="0"/>
            </a:camera>
            <a:lightRig rig="threePt" dir="t"/>
          </a:scene3d>
        </p:spPr>
        <p:txBody>
          <a:bodyPr wrap="none" lIns="82945" tIns="41473" rIns="82945" bIns="41473">
            <a:spAutoFit/>
          </a:bodyPr>
          <a:lstStyle/>
          <a:p>
            <a:pPr>
              <a:defRPr/>
            </a:pPr>
            <a:r>
              <a:rPr lang="en-US" sz="2200" dirty="0" err="1">
                <a:ea typeface="ＭＳ Ｐゴシック" charset="-128"/>
              </a:rPr>
              <a:t>x</a:t>
            </a:r>
            <a:r>
              <a:rPr lang="en-US" sz="2200" baseline="-25000" dirty="0" err="1">
                <a:ea typeface="ＭＳ Ｐゴシック" charset="-128"/>
              </a:rPr>
              <a:t>H</a:t>
            </a:r>
            <a:r>
              <a:rPr lang="en-US" sz="2200" dirty="0">
                <a:ea typeface="ＭＳ Ｐゴシック" charset="-128"/>
              </a:rPr>
              <a:t> =100 patches</a:t>
            </a:r>
          </a:p>
        </p:txBody>
      </p:sp>
      <p:sp>
        <p:nvSpPr>
          <p:cNvPr id="327690" name="TextBox 70"/>
          <p:cNvSpPr txBox="1">
            <a:spLocks noChangeArrowheads="1"/>
          </p:cNvSpPr>
          <p:nvPr/>
        </p:nvSpPr>
        <p:spPr bwMode="auto">
          <a:xfrm>
            <a:off x="-12700" y="964426"/>
            <a:ext cx="1441898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r>
              <a:rPr lang="el-GR" sz="2500" i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2500" i="1" baseline="-2500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500" i="1">
                <a:latin typeface="Times New Roman" pitchFamily="18" charset="0"/>
                <a:cs typeface="Times New Roman" pitchFamily="18" charset="0"/>
              </a:rPr>
              <a:t>=10 pix</a:t>
            </a:r>
            <a:endParaRPr lang="en-US" sz="2500" i="1" baseline="-25000"/>
          </a:p>
        </p:txBody>
      </p:sp>
      <p:cxnSp>
        <p:nvCxnSpPr>
          <p:cNvPr id="327691" name="Straight Connector 72"/>
          <p:cNvCxnSpPr>
            <a:cxnSpLocks noChangeShapeType="1"/>
          </p:cNvCxnSpPr>
          <p:nvPr/>
        </p:nvCxnSpPr>
        <p:spPr bwMode="auto">
          <a:xfrm>
            <a:off x="147660" y="1378744"/>
            <a:ext cx="1106487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692" name="Straight Connector 76"/>
          <p:cNvCxnSpPr>
            <a:cxnSpLocks noChangeShapeType="1"/>
          </p:cNvCxnSpPr>
          <p:nvPr/>
        </p:nvCxnSpPr>
        <p:spPr bwMode="auto">
          <a:xfrm rot="5400000">
            <a:off x="1202333" y="1379339"/>
            <a:ext cx="103584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693" name="Straight Connector 77"/>
          <p:cNvCxnSpPr>
            <a:cxnSpLocks noChangeShapeType="1"/>
          </p:cNvCxnSpPr>
          <p:nvPr/>
        </p:nvCxnSpPr>
        <p:spPr bwMode="auto">
          <a:xfrm rot="5400000">
            <a:off x="95846" y="1379339"/>
            <a:ext cx="103584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694" name="Straight Connector 48"/>
          <p:cNvCxnSpPr>
            <a:cxnSpLocks noChangeShapeType="1"/>
          </p:cNvCxnSpPr>
          <p:nvPr/>
        </p:nvCxnSpPr>
        <p:spPr bwMode="auto">
          <a:xfrm rot="10800000" flipV="1">
            <a:off x="6300788" y="1223962"/>
            <a:ext cx="1104900" cy="31075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695" name="Straight Connector 49"/>
          <p:cNvCxnSpPr>
            <a:cxnSpLocks noChangeShapeType="1"/>
          </p:cNvCxnSpPr>
          <p:nvPr/>
        </p:nvCxnSpPr>
        <p:spPr bwMode="auto">
          <a:xfrm rot="10800000" flipV="1">
            <a:off x="6300788" y="1483519"/>
            <a:ext cx="1174750" cy="8286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Rectangle 52"/>
          <p:cNvSpPr/>
          <p:nvPr/>
        </p:nvSpPr>
        <p:spPr bwMode="auto">
          <a:xfrm>
            <a:off x="2152800" y="1171922"/>
            <a:ext cx="414720" cy="311073"/>
          </a:xfrm>
          <a:prstGeom prst="rect">
            <a:avLst/>
          </a:prstGeom>
          <a:noFill/>
          <a:ln w="57150" cap="flat" cmpd="sng" algn="ctr">
            <a:solidFill>
              <a:srgbClr val="0A14DC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ContrastingRightFacing"/>
            <a:lightRig rig="threePt" dir="t"/>
          </a:scene3d>
        </p:spPr>
        <p:txBody>
          <a:bodyPr lIns="82945" tIns="41473" rIns="82945" bIns="41473"/>
          <a:lstStyle/>
          <a:p>
            <a:pPr defTabSz="414726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en-US" sz="1600" dirty="0">
              <a:solidFill>
                <a:schemeClr val="bg1"/>
              </a:solidFill>
              <a:latin typeface="Arial" charset="0"/>
              <a:ea typeface="MS Gothic" charset="-128"/>
            </a:endParaRPr>
          </a:p>
        </p:txBody>
      </p:sp>
      <p:pic>
        <p:nvPicPr>
          <p:cNvPr id="32769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40" y="1534716"/>
            <a:ext cx="1038225" cy="777478"/>
          </a:xfrm>
          <a:prstGeom prst="rect">
            <a:avLst/>
          </a:prstGeom>
          <a:noFill/>
          <a:ln w="76200">
            <a:solidFill>
              <a:srgbClr val="0A14D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7698" name="Straight Connector 55"/>
          <p:cNvCxnSpPr>
            <a:cxnSpLocks noChangeShapeType="1"/>
            <a:stCxn id="53" idx="2"/>
          </p:cNvCxnSpPr>
          <p:nvPr/>
        </p:nvCxnSpPr>
        <p:spPr bwMode="auto">
          <a:xfrm rot="5400000">
            <a:off x="1418649" y="1319014"/>
            <a:ext cx="777479" cy="11064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699" name="Straight Connector 57"/>
          <p:cNvCxnSpPr>
            <a:cxnSpLocks noChangeShapeType="1"/>
          </p:cNvCxnSpPr>
          <p:nvPr/>
        </p:nvCxnSpPr>
        <p:spPr bwMode="auto">
          <a:xfrm rot="10800000" flipV="1">
            <a:off x="1254125" y="1171577"/>
            <a:ext cx="968375" cy="36314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Rectangle 65"/>
          <p:cNvSpPr/>
          <p:nvPr/>
        </p:nvSpPr>
        <p:spPr bwMode="auto">
          <a:xfrm>
            <a:off x="7405920" y="1171925"/>
            <a:ext cx="345600" cy="259227"/>
          </a:xfrm>
          <a:prstGeom prst="rect">
            <a:avLst/>
          </a:prstGeom>
          <a:noFill/>
          <a:ln w="57150" cap="flat" cmpd="sng" algn="ctr">
            <a:solidFill>
              <a:srgbClr val="0A14DC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ContrastingRightFacing"/>
            <a:lightRig rig="threePt" dir="t"/>
          </a:scene3d>
        </p:spPr>
        <p:txBody>
          <a:bodyPr lIns="82945" tIns="41473" rIns="82945" bIns="41473"/>
          <a:lstStyle/>
          <a:p>
            <a:pPr defTabSz="414726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en-US" sz="1600" dirty="0">
              <a:solidFill>
                <a:schemeClr val="bg1"/>
              </a:solidFill>
              <a:latin typeface="Arial" charset="0"/>
              <a:ea typeface="MS Gothic" charset="-128"/>
            </a:endParaRPr>
          </a:p>
        </p:txBody>
      </p:sp>
      <p:cxnSp>
        <p:nvCxnSpPr>
          <p:cNvPr id="327701" name="Straight Connector 60"/>
          <p:cNvCxnSpPr>
            <a:cxnSpLocks noChangeShapeType="1"/>
          </p:cNvCxnSpPr>
          <p:nvPr/>
        </p:nvCxnSpPr>
        <p:spPr bwMode="auto">
          <a:xfrm>
            <a:off x="106377" y="2499122"/>
            <a:ext cx="1106487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02" name="Straight Connector 64"/>
          <p:cNvCxnSpPr>
            <a:cxnSpLocks noChangeShapeType="1"/>
          </p:cNvCxnSpPr>
          <p:nvPr/>
        </p:nvCxnSpPr>
        <p:spPr bwMode="auto">
          <a:xfrm rot="5400000">
            <a:off x="1161058" y="2498527"/>
            <a:ext cx="103584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03" name="Straight Connector 66"/>
          <p:cNvCxnSpPr>
            <a:cxnSpLocks noChangeShapeType="1"/>
          </p:cNvCxnSpPr>
          <p:nvPr/>
        </p:nvCxnSpPr>
        <p:spPr bwMode="auto">
          <a:xfrm rot="5400000">
            <a:off x="54571" y="2498527"/>
            <a:ext cx="103584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04" name="TextBox 67"/>
          <p:cNvSpPr txBox="1">
            <a:spLocks noChangeArrowheads="1"/>
          </p:cNvSpPr>
          <p:nvPr/>
        </p:nvSpPr>
        <p:spPr bwMode="auto">
          <a:xfrm>
            <a:off x="438151" y="2470556"/>
            <a:ext cx="398342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r>
              <a:rPr lang="en-US" sz="2500">
                <a:latin typeface="Times New Roman" pitchFamily="18" charset="0"/>
                <a:cs typeface="Times New Roman" pitchFamily="18" charset="0"/>
              </a:rPr>
              <a:t>w</a:t>
            </a:r>
            <a:endParaRPr lang="en-US" sz="2500" baseline="-25000"/>
          </a:p>
        </p:txBody>
      </p:sp>
      <p:pic>
        <p:nvPicPr>
          <p:cNvPr id="327705" name="Picture 8" descr="C:\Users\Roarke\Desktop\Figures\data figures\fourier hologram\hologrzoomlarg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1516858"/>
            <a:ext cx="1060450" cy="795338"/>
          </a:xfrm>
          <a:prstGeom prst="rect">
            <a:avLst/>
          </a:prstGeom>
          <a:noFill/>
          <a:ln w="76200" algn="ctr">
            <a:solidFill>
              <a:srgbClr val="0A14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7706" name="Straight Connector 68"/>
          <p:cNvCxnSpPr>
            <a:cxnSpLocks noChangeShapeType="1"/>
          </p:cNvCxnSpPr>
          <p:nvPr/>
        </p:nvCxnSpPr>
        <p:spPr bwMode="auto">
          <a:xfrm>
            <a:off x="5194319" y="1378744"/>
            <a:ext cx="1033463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07" name="Straight Connector 69"/>
          <p:cNvCxnSpPr>
            <a:cxnSpLocks noChangeShapeType="1"/>
          </p:cNvCxnSpPr>
          <p:nvPr/>
        </p:nvCxnSpPr>
        <p:spPr bwMode="auto">
          <a:xfrm rot="5400000">
            <a:off x="6175971" y="1379339"/>
            <a:ext cx="103584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08" name="Straight Connector 73"/>
          <p:cNvCxnSpPr>
            <a:cxnSpLocks noChangeShapeType="1"/>
          </p:cNvCxnSpPr>
          <p:nvPr/>
        </p:nvCxnSpPr>
        <p:spPr bwMode="auto">
          <a:xfrm rot="5400000">
            <a:off x="5142508" y="1379339"/>
            <a:ext cx="103584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09" name="TextBox 89"/>
          <p:cNvSpPr txBox="1">
            <a:spLocks noChangeArrowheads="1"/>
          </p:cNvSpPr>
          <p:nvPr/>
        </p:nvSpPr>
        <p:spPr bwMode="auto">
          <a:xfrm>
            <a:off x="4881572" y="988238"/>
            <a:ext cx="1861885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r>
              <a:rPr lang="el-GR" sz="2500" i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2500" i="1" baseline="-25000"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US" sz="2500" i="1">
                <a:latin typeface="Times New Roman" pitchFamily="18" charset="0"/>
                <a:cs typeface="Times New Roman" pitchFamily="18" charset="0"/>
              </a:rPr>
              <a:t>=1000 pix</a:t>
            </a:r>
            <a:endParaRPr lang="en-US" sz="2500" i="1" baseline="-25000"/>
          </a:p>
        </p:txBody>
      </p:sp>
      <p:cxnSp>
        <p:nvCxnSpPr>
          <p:cNvPr id="327710" name="Straight Arrow Connector 91"/>
          <p:cNvCxnSpPr>
            <a:cxnSpLocks noChangeShapeType="1"/>
          </p:cNvCxnSpPr>
          <p:nvPr/>
        </p:nvCxnSpPr>
        <p:spPr bwMode="auto">
          <a:xfrm>
            <a:off x="2428914" y="1223979"/>
            <a:ext cx="760413" cy="154781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11" name="Straight Arrow Connector 92"/>
          <p:cNvCxnSpPr>
            <a:cxnSpLocks noChangeShapeType="1"/>
          </p:cNvCxnSpPr>
          <p:nvPr/>
        </p:nvCxnSpPr>
        <p:spPr bwMode="auto">
          <a:xfrm flipV="1">
            <a:off x="2222505" y="1171594"/>
            <a:ext cx="1450975" cy="10358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12" name="Straight Arrow Connector 95"/>
          <p:cNvCxnSpPr>
            <a:cxnSpLocks noChangeShapeType="1"/>
          </p:cNvCxnSpPr>
          <p:nvPr/>
        </p:nvCxnSpPr>
        <p:spPr bwMode="auto">
          <a:xfrm>
            <a:off x="7543800" y="1275161"/>
            <a:ext cx="1244600" cy="208359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13" name="Straight Arrow Connector 96"/>
          <p:cNvCxnSpPr>
            <a:cxnSpLocks noChangeShapeType="1"/>
          </p:cNvCxnSpPr>
          <p:nvPr/>
        </p:nvCxnSpPr>
        <p:spPr bwMode="auto">
          <a:xfrm flipV="1">
            <a:off x="7475567" y="1171594"/>
            <a:ext cx="1450975" cy="10358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1" name="TextBox 100"/>
          <p:cNvSpPr txBox="1"/>
          <p:nvPr/>
        </p:nvSpPr>
        <p:spPr>
          <a:xfrm rot="21261288">
            <a:off x="2863238" y="2446291"/>
            <a:ext cx="1445104" cy="422310"/>
          </a:xfrm>
          <a:prstGeom prst="rect">
            <a:avLst/>
          </a:prstGeom>
          <a:noFill/>
          <a:scene3d>
            <a:camera prst="perspectiveContrastingRightFacing">
              <a:rot lat="623785" lon="18963666" rev="0"/>
            </a:camera>
            <a:lightRig rig="threePt" dir="t"/>
          </a:scene3d>
        </p:spPr>
        <p:txBody>
          <a:bodyPr wrap="none" lIns="82945" tIns="41473" rIns="82945" bIns="41473">
            <a:spAutoFit/>
          </a:bodyPr>
          <a:lstStyle/>
          <a:p>
            <a:pPr>
              <a:defRPr/>
            </a:pPr>
            <a:r>
              <a:rPr lang="en-US" sz="2200" dirty="0" err="1">
                <a:ea typeface="ＭＳ Ｐゴシック" charset="-128"/>
              </a:rPr>
              <a:t>x</a:t>
            </a:r>
            <a:r>
              <a:rPr lang="en-US" sz="2200" baseline="-25000" dirty="0" err="1">
                <a:ea typeface="ＭＳ Ｐゴシック" charset="-128"/>
              </a:rPr>
              <a:t>p</a:t>
            </a:r>
            <a:r>
              <a:rPr lang="en-US" sz="2200" dirty="0">
                <a:ea typeface="ＭＳ Ｐゴシック" charset="-128"/>
              </a:rPr>
              <a:t>=100</a:t>
            </a:r>
            <a:r>
              <a:rPr lang="en-US" sz="2200" baseline="30000" dirty="0">
                <a:ea typeface="ＭＳ Ｐゴシック" charset="-128"/>
              </a:rPr>
              <a:t> </a:t>
            </a:r>
            <a:r>
              <a:rPr lang="en-US" sz="2200" dirty="0">
                <a:ea typeface="ＭＳ Ｐゴシック" charset="-128"/>
              </a:rPr>
              <a:t>slits</a:t>
            </a:r>
          </a:p>
        </p:txBody>
      </p:sp>
      <p:sp>
        <p:nvSpPr>
          <p:cNvPr id="327715" name="TextBox 106"/>
          <p:cNvSpPr txBox="1">
            <a:spLocks noChangeArrowheads="1"/>
          </p:cNvSpPr>
          <p:nvPr/>
        </p:nvSpPr>
        <p:spPr bwMode="auto">
          <a:xfrm>
            <a:off x="2173288" y="601285"/>
            <a:ext cx="1129312" cy="47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>
              <a:lnSpc>
                <a:spcPct val="102000"/>
              </a:lnSpc>
            </a:pPr>
            <a:r>
              <a:rPr lang="el-GR" sz="25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ϕ</a:t>
            </a:r>
            <a:r>
              <a:rPr lang="en-US" sz="2500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500">
                <a:solidFill>
                  <a:srgbClr val="FF0000"/>
                </a:solidFill>
              </a:rPr>
              <a:t>∝w/d</a:t>
            </a:r>
          </a:p>
        </p:txBody>
      </p:sp>
      <p:sp>
        <p:nvSpPr>
          <p:cNvPr id="327716" name="TextBox 108"/>
          <p:cNvSpPr txBox="1">
            <a:spLocks noChangeArrowheads="1"/>
          </p:cNvSpPr>
          <p:nvPr/>
        </p:nvSpPr>
        <p:spPr bwMode="auto">
          <a:xfrm>
            <a:off x="7613659" y="601285"/>
            <a:ext cx="1159769" cy="47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>
              <a:lnSpc>
                <a:spcPct val="102000"/>
              </a:lnSpc>
            </a:pPr>
            <a:r>
              <a:rPr lang="el-GR" sz="25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ϕ</a:t>
            </a:r>
            <a:r>
              <a:rPr lang="en-US" sz="2500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500">
                <a:solidFill>
                  <a:srgbClr val="FF0000"/>
                </a:solidFill>
              </a:rPr>
              <a:t>∝λ/t</a:t>
            </a:r>
            <a:r>
              <a:rPr lang="en-US" sz="2500" baseline="-2500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327717" name="TextBox 75"/>
          <p:cNvSpPr txBox="1">
            <a:spLocks noChangeArrowheads="1"/>
          </p:cNvSpPr>
          <p:nvPr/>
        </p:nvSpPr>
        <p:spPr bwMode="auto">
          <a:xfrm>
            <a:off x="4978406" y="2361029"/>
            <a:ext cx="1552505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r>
              <a:rPr lang="en-US" sz="1800"/>
              <a:t>Fourier Patch</a:t>
            </a:r>
          </a:p>
        </p:txBody>
      </p:sp>
      <p:grpSp>
        <p:nvGrpSpPr>
          <p:cNvPr id="327718" name="Group 82"/>
          <p:cNvGrpSpPr>
            <a:grpSpLocks/>
          </p:cNvGrpSpPr>
          <p:nvPr/>
        </p:nvGrpSpPr>
        <p:grpSpPr bwMode="auto">
          <a:xfrm>
            <a:off x="7235842" y="2260997"/>
            <a:ext cx="1312863" cy="389334"/>
            <a:chOff x="7976445" y="3322637"/>
            <a:chExt cx="1447800" cy="573140"/>
          </a:xfrm>
        </p:grpSpPr>
        <p:cxnSp>
          <p:nvCxnSpPr>
            <p:cNvPr id="327724" name="Straight Connector 71"/>
            <p:cNvCxnSpPr>
              <a:cxnSpLocks noChangeShapeType="1"/>
            </p:cNvCxnSpPr>
            <p:nvPr/>
          </p:nvCxnSpPr>
          <p:spPr bwMode="auto">
            <a:xfrm flipV="1">
              <a:off x="8012112" y="3398837"/>
              <a:ext cx="1371600" cy="41148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725" name="Straight Connector 79"/>
            <p:cNvCxnSpPr>
              <a:cxnSpLocks noChangeShapeType="1"/>
            </p:cNvCxnSpPr>
            <p:nvPr/>
          </p:nvCxnSpPr>
          <p:spPr bwMode="auto">
            <a:xfrm rot="16200000" flipH="1">
              <a:off x="7938345" y="3782271"/>
              <a:ext cx="151606" cy="75406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726" name="Straight Connector 81"/>
            <p:cNvCxnSpPr>
              <a:cxnSpLocks noChangeShapeType="1"/>
            </p:cNvCxnSpPr>
            <p:nvPr/>
          </p:nvCxnSpPr>
          <p:spPr bwMode="auto">
            <a:xfrm rot="16200000" flipH="1">
              <a:off x="9310739" y="3360737"/>
              <a:ext cx="151606" cy="75406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7719" name="Group 83"/>
          <p:cNvGrpSpPr>
            <a:grpSpLocks/>
          </p:cNvGrpSpPr>
          <p:nvPr/>
        </p:nvGrpSpPr>
        <p:grpSpPr bwMode="auto">
          <a:xfrm>
            <a:off x="2660658" y="2302669"/>
            <a:ext cx="1870075" cy="495300"/>
            <a:chOff x="7985607" y="3398837"/>
            <a:chExt cx="1398105" cy="460134"/>
          </a:xfrm>
        </p:grpSpPr>
        <p:cxnSp>
          <p:nvCxnSpPr>
            <p:cNvPr id="327722" name="Straight Connector 84"/>
            <p:cNvCxnSpPr>
              <a:cxnSpLocks noChangeShapeType="1"/>
            </p:cNvCxnSpPr>
            <p:nvPr/>
          </p:nvCxnSpPr>
          <p:spPr bwMode="auto">
            <a:xfrm flipV="1">
              <a:off x="8012112" y="3398837"/>
              <a:ext cx="1371600" cy="41148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723" name="Straight Connector 85"/>
            <p:cNvCxnSpPr>
              <a:cxnSpLocks noChangeShapeType="1"/>
            </p:cNvCxnSpPr>
            <p:nvPr/>
          </p:nvCxnSpPr>
          <p:spPr bwMode="auto">
            <a:xfrm rot="16200000" flipH="1">
              <a:off x="7958034" y="3788859"/>
              <a:ext cx="97685" cy="42539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27720" name="Straight Connector 90"/>
          <p:cNvCxnSpPr>
            <a:cxnSpLocks noChangeShapeType="1"/>
          </p:cNvCxnSpPr>
          <p:nvPr/>
        </p:nvCxnSpPr>
        <p:spPr bwMode="auto">
          <a:xfrm rot="16200000" flipH="1">
            <a:off x="4491057" y="2275285"/>
            <a:ext cx="104775" cy="5715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TextBox 58"/>
          <p:cNvSpPr txBox="1"/>
          <p:nvPr/>
        </p:nvSpPr>
        <p:spPr>
          <a:xfrm>
            <a:off x="2438400" y="4672012"/>
            <a:ext cx="647700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>
                <a:ea typeface="ＭＳ Ｐゴシック" charset="-128"/>
              </a:rPr>
              <a:t>Horstmeyer</a:t>
            </a:r>
            <a:r>
              <a:rPr lang="en-US" sz="2000" dirty="0">
                <a:ea typeface="ＭＳ Ｐゴシック" charset="-128"/>
              </a:rPr>
              <a:t>, Oh, </a:t>
            </a:r>
            <a:r>
              <a:rPr lang="en-US" sz="2000" dirty="0" err="1">
                <a:ea typeface="ＭＳ Ｐゴシック" charset="-128"/>
              </a:rPr>
              <a:t>Cuypers</a:t>
            </a:r>
            <a:r>
              <a:rPr lang="en-US" sz="2000" dirty="0">
                <a:ea typeface="ＭＳ Ｐゴシック" charset="-128"/>
              </a:rPr>
              <a:t>, </a:t>
            </a:r>
            <a:r>
              <a:rPr lang="en-US" sz="2000" dirty="0" err="1">
                <a:ea typeface="ＭＳ Ｐゴシック" charset="-128"/>
              </a:rPr>
              <a:t>Barbastathis</a:t>
            </a:r>
            <a:r>
              <a:rPr lang="en-US" sz="2000" dirty="0">
                <a:ea typeface="ＭＳ Ｐゴシック" charset="-128"/>
              </a:rPr>
              <a:t>, </a:t>
            </a:r>
            <a:r>
              <a:rPr lang="en-US" sz="2000" dirty="0" err="1">
                <a:ea typeface="ＭＳ Ｐゴシック" charset="-128"/>
              </a:rPr>
              <a:t>Raskar</a:t>
            </a:r>
            <a:r>
              <a:rPr lang="en-US" sz="2000" dirty="0">
                <a:ea typeface="ＭＳ Ｐゴシック" charset="-128"/>
              </a:rPr>
              <a:t>, 2009</a:t>
            </a:r>
          </a:p>
        </p:txBody>
      </p:sp>
    </p:spTree>
    <p:extLst>
      <p:ext uri="{BB962C8B-B14F-4D97-AF65-F5344CB8AC3E}">
        <p14:creationId xmlns:p14="http://schemas.microsoft.com/office/powerpoint/2010/main" val="93946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123909"/>
            <a:ext cx="8382000" cy="910828"/>
          </a:xfrm>
        </p:spPr>
        <p:txBody>
          <a:bodyPr/>
          <a:lstStyle/>
          <a:p>
            <a:pPr eaLnBrk="1" hangingPunct="1"/>
            <a:r>
              <a:rPr lang="en-US" dirty="0" smtClean="0"/>
              <a:t>Augmented Light Field</a:t>
            </a:r>
          </a:p>
        </p:txBody>
      </p:sp>
      <p:sp>
        <p:nvSpPr>
          <p:cNvPr id="32870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eaLnBrk="0" hangingPunct="0"/>
            <a:fld id="{E6EAE33B-AC2E-4E83-8297-45273B4CF769}" type="slidenum">
              <a:rPr lang="en-US" sz="1800" smtClean="0">
                <a:solidFill>
                  <a:srgbClr val="FFFFFF"/>
                </a:solidFill>
                <a:latin typeface="Gill Sans"/>
                <a:ea typeface="ヒラギノ角ゴ ProN W3"/>
              </a:rPr>
              <a:pPr eaLnBrk="0" hangingPunct="0"/>
              <a:t>24</a:t>
            </a:fld>
            <a:endParaRPr lang="en-US" sz="1800" smtClean="0">
              <a:solidFill>
                <a:srgbClr val="FFFFFF"/>
              </a:solidFill>
              <a:latin typeface="Gill Sans"/>
              <a:ea typeface="ヒラギノ角ゴ ProN W3"/>
            </a:endParaRPr>
          </a:p>
        </p:txBody>
      </p:sp>
      <p:sp>
        <p:nvSpPr>
          <p:cNvPr id="22530" name="Oval 2"/>
          <p:cNvSpPr>
            <a:spLocks/>
          </p:cNvSpPr>
          <p:nvPr/>
        </p:nvSpPr>
        <p:spPr bwMode="auto">
          <a:xfrm>
            <a:off x="333414" y="1712120"/>
            <a:ext cx="3821113" cy="1868091"/>
          </a:xfrm>
          <a:prstGeom prst="ellipse">
            <a:avLst/>
          </a:prstGeom>
          <a:gradFill rotWithShape="0">
            <a:gsLst>
              <a:gs pos="0">
                <a:srgbClr val="996633"/>
              </a:gs>
              <a:gs pos="100000">
                <a:srgbClr val="804000"/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913930" eaLnBrk="1" hangingPunct="1">
              <a:defRPr/>
            </a:pPr>
            <a:endParaRPr lang="en-US" dirty="0">
              <a:solidFill>
                <a:srgbClr val="FFFFFF"/>
              </a:solidFill>
              <a:latin typeface="Gill Sans" charset="0"/>
              <a:ea typeface="ＭＳ Ｐゴシック" charset="-128"/>
              <a:sym typeface="Gill Sans" charset="0"/>
            </a:endParaRPr>
          </a:p>
        </p:txBody>
      </p:sp>
      <p:sp>
        <p:nvSpPr>
          <p:cNvPr id="22531" name="Rectangle 3"/>
          <p:cNvSpPr>
            <a:spLocks/>
          </p:cNvSpPr>
          <p:nvPr/>
        </p:nvSpPr>
        <p:spPr bwMode="auto">
          <a:xfrm>
            <a:off x="2270125" y="1777605"/>
            <a:ext cx="1571625" cy="77747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defTabSz="913930" eaLnBrk="1" hangingPunct="1">
              <a:defRPr/>
            </a:pPr>
            <a:r>
              <a:rPr lang="en-US" sz="1800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Wigner Distribution Function</a:t>
            </a:r>
          </a:p>
        </p:txBody>
      </p:sp>
      <p:sp>
        <p:nvSpPr>
          <p:cNvPr id="22532" name="Oval 4"/>
          <p:cNvSpPr>
            <a:spLocks/>
          </p:cNvSpPr>
          <p:nvPr/>
        </p:nvSpPr>
        <p:spPr bwMode="auto">
          <a:xfrm>
            <a:off x="600075" y="2649141"/>
            <a:ext cx="1492250" cy="723900"/>
          </a:xfrm>
          <a:prstGeom prst="ellipse">
            <a:avLst/>
          </a:prstGeom>
          <a:gradFill rotWithShape="0">
            <a:gsLst>
              <a:gs pos="0">
                <a:srgbClr val="074EB3"/>
              </a:gs>
              <a:gs pos="100000">
                <a:srgbClr val="0B3280"/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 defTabSz="913930" eaLnBrk="1" hangingPunct="1">
              <a:defRPr/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Traditional Light Field</a:t>
            </a:r>
          </a:p>
        </p:txBody>
      </p:sp>
      <p:sp>
        <p:nvSpPr>
          <p:cNvPr id="22533" name="Oval 5"/>
          <p:cNvSpPr>
            <a:spLocks/>
          </p:cNvSpPr>
          <p:nvPr/>
        </p:nvSpPr>
        <p:spPr bwMode="auto">
          <a:xfrm>
            <a:off x="4957763" y="1712120"/>
            <a:ext cx="3822700" cy="1868091"/>
          </a:xfrm>
          <a:prstGeom prst="ellipse">
            <a:avLst/>
          </a:prstGeom>
          <a:gradFill rotWithShape="0">
            <a:gsLst>
              <a:gs pos="0">
                <a:srgbClr val="996633"/>
              </a:gs>
              <a:gs pos="100000">
                <a:srgbClr val="804000"/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913930" eaLnBrk="1" hangingPunct="1">
              <a:defRPr/>
            </a:pPr>
            <a:endParaRPr lang="en-US" dirty="0">
              <a:solidFill>
                <a:srgbClr val="FFFFFF"/>
              </a:solidFill>
              <a:latin typeface="Gill Sans" charset="0"/>
              <a:ea typeface="ＭＳ Ｐゴシック" charset="-128"/>
              <a:sym typeface="Gill Sans" charset="0"/>
            </a:endParaRPr>
          </a:p>
        </p:txBody>
      </p:sp>
      <p:sp>
        <p:nvSpPr>
          <p:cNvPr id="22534" name="Rectangle 6"/>
          <p:cNvSpPr>
            <a:spLocks/>
          </p:cNvSpPr>
          <p:nvPr/>
        </p:nvSpPr>
        <p:spPr bwMode="auto">
          <a:xfrm>
            <a:off x="7253288" y="1884761"/>
            <a:ext cx="1009650" cy="29527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defTabSz="913930" eaLnBrk="1" hangingPunct="1">
              <a:defRPr/>
            </a:pPr>
            <a:r>
              <a:rPr lang="en-US" sz="1800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WDF</a:t>
            </a:r>
          </a:p>
        </p:txBody>
      </p:sp>
      <p:sp>
        <p:nvSpPr>
          <p:cNvPr id="22535" name="Oval 7"/>
          <p:cNvSpPr>
            <a:spLocks/>
          </p:cNvSpPr>
          <p:nvPr/>
        </p:nvSpPr>
        <p:spPr bwMode="auto">
          <a:xfrm>
            <a:off x="5081604" y="2122885"/>
            <a:ext cx="2803525" cy="1372790"/>
          </a:xfrm>
          <a:prstGeom prst="ellipse">
            <a:avLst/>
          </a:prstGeom>
          <a:gradFill rotWithShape="0">
            <a:gsLst>
              <a:gs pos="0">
                <a:srgbClr val="800040"/>
              </a:gs>
              <a:gs pos="100000">
                <a:srgbClr val="FF0080"/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913930" eaLnBrk="1" hangingPunct="1">
              <a:defRPr/>
            </a:pPr>
            <a:endParaRPr lang="en-US" dirty="0">
              <a:solidFill>
                <a:srgbClr val="FFFFFF"/>
              </a:solidFill>
              <a:latin typeface="Gill Sans" charset="0"/>
              <a:ea typeface="ＭＳ Ｐゴシック" charset="-128"/>
              <a:sym typeface="Gill Sans" charset="0"/>
            </a:endParaRPr>
          </a:p>
        </p:txBody>
      </p:sp>
      <p:sp>
        <p:nvSpPr>
          <p:cNvPr id="22536" name="Oval 8"/>
          <p:cNvSpPr>
            <a:spLocks/>
          </p:cNvSpPr>
          <p:nvPr/>
        </p:nvSpPr>
        <p:spPr bwMode="auto">
          <a:xfrm>
            <a:off x="5226057" y="2649141"/>
            <a:ext cx="1490663" cy="723900"/>
          </a:xfrm>
          <a:prstGeom prst="ellipse">
            <a:avLst/>
          </a:prstGeom>
          <a:gradFill rotWithShape="0">
            <a:gsLst>
              <a:gs pos="0">
                <a:srgbClr val="074EB3"/>
              </a:gs>
              <a:gs pos="100000">
                <a:srgbClr val="0B3280"/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 defTabSz="913930" eaLnBrk="1" hangingPunct="1">
              <a:defRPr/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Traditional Light Field</a:t>
            </a:r>
          </a:p>
        </p:txBody>
      </p:sp>
      <p:sp>
        <p:nvSpPr>
          <p:cNvPr id="22537" name="Rectangle 9"/>
          <p:cNvSpPr>
            <a:spLocks/>
          </p:cNvSpPr>
          <p:nvPr/>
        </p:nvSpPr>
        <p:spPr bwMode="auto">
          <a:xfrm>
            <a:off x="5735638" y="2300288"/>
            <a:ext cx="1847850" cy="29527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defTabSz="913930" eaLnBrk="1" hangingPunct="1">
              <a:defRPr/>
            </a:pPr>
            <a:r>
              <a:rPr lang="en-US" sz="1800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Augmented LF</a:t>
            </a:r>
          </a:p>
        </p:txBody>
      </p:sp>
      <p:sp>
        <p:nvSpPr>
          <p:cNvPr id="22538" name="AutoShape 10"/>
          <p:cNvSpPr>
            <a:spLocks/>
          </p:cNvSpPr>
          <p:nvPr/>
        </p:nvSpPr>
        <p:spPr bwMode="auto">
          <a:xfrm>
            <a:off x="4198977" y="2446742"/>
            <a:ext cx="731837" cy="454819"/>
          </a:xfrm>
          <a:prstGeom prst="rightArrow">
            <a:avLst>
              <a:gd name="adj1" fmla="val 32000"/>
              <a:gd name="adj2" fmla="val 64710"/>
            </a:avLst>
          </a:prstGeom>
          <a:gradFill rotWithShape="0">
            <a:gsLst>
              <a:gs pos="0">
                <a:srgbClr val="074EB3"/>
              </a:gs>
              <a:gs pos="100000">
                <a:srgbClr val="0B3280"/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913930" eaLnBrk="1" hangingPunct="1">
              <a:defRPr/>
            </a:pPr>
            <a:endParaRPr lang="en-US" dirty="0">
              <a:solidFill>
                <a:srgbClr val="FFFFFF"/>
              </a:solidFill>
              <a:latin typeface="Gill Sans" charset="0"/>
              <a:ea typeface="ＭＳ Ｐゴシック" charset="-128"/>
              <a:sym typeface="Gill Sans" charset="0"/>
            </a:endParaRPr>
          </a:p>
        </p:txBody>
      </p:sp>
      <p:sp>
        <p:nvSpPr>
          <p:cNvPr id="22539" name="Rectangle 11"/>
          <p:cNvSpPr>
            <a:spLocks/>
          </p:cNvSpPr>
          <p:nvPr/>
        </p:nvSpPr>
        <p:spPr bwMode="auto">
          <a:xfrm>
            <a:off x="4976813" y="3660994"/>
            <a:ext cx="310341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911225" eaLnBrk="1" hangingPunct="1"/>
            <a:r>
              <a:rPr lang="en-US" sz="1800">
                <a:latin typeface="Gill Sans"/>
                <a:ea typeface="Gill Sans"/>
                <a:cs typeface="Gill Sans"/>
                <a:sym typeface="Gill Sans"/>
              </a:rPr>
              <a:t>Interference &amp; Diffraction</a:t>
            </a:r>
          </a:p>
          <a:p>
            <a:pPr defTabSz="911225" eaLnBrk="1" hangingPunct="1"/>
            <a:r>
              <a:rPr lang="en-US" sz="1800">
                <a:latin typeface="Gill Sans"/>
                <a:ea typeface="Gill Sans"/>
                <a:cs typeface="Gill Sans"/>
                <a:sym typeface="Gill Sans"/>
              </a:rPr>
              <a:t>Interaction w/ optical elements</a:t>
            </a:r>
          </a:p>
        </p:txBody>
      </p:sp>
      <p:sp>
        <p:nvSpPr>
          <p:cNvPr id="328718" name="Rectangle 12"/>
          <p:cNvSpPr>
            <a:spLocks/>
          </p:cNvSpPr>
          <p:nvPr/>
        </p:nvSpPr>
        <p:spPr bwMode="auto">
          <a:xfrm>
            <a:off x="215900" y="3486170"/>
            <a:ext cx="228107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911225" eaLnBrk="1" hangingPunct="1"/>
            <a:r>
              <a:rPr lang="en-US" sz="2000">
                <a:latin typeface="Gill Sans"/>
                <a:ea typeface="Gill Sans"/>
                <a:cs typeface="Gill Sans"/>
                <a:sym typeface="Gill Sans"/>
              </a:rPr>
              <a:t>ray optics based</a:t>
            </a:r>
          </a:p>
          <a:p>
            <a:pPr defTabSz="911225" eaLnBrk="1" hangingPunct="1"/>
            <a:r>
              <a:rPr lang="en-US" sz="2000" dirty="0">
                <a:latin typeface="Gill Sans"/>
                <a:ea typeface="Gill Sans"/>
                <a:cs typeface="Gill Sans"/>
                <a:sym typeface="Gill Sans"/>
              </a:rPr>
              <a:t>simple and powerful</a:t>
            </a:r>
          </a:p>
        </p:txBody>
      </p:sp>
      <p:sp>
        <p:nvSpPr>
          <p:cNvPr id="328719" name="Rectangle 13"/>
          <p:cNvSpPr>
            <a:spLocks/>
          </p:cNvSpPr>
          <p:nvPr/>
        </p:nvSpPr>
        <p:spPr bwMode="auto">
          <a:xfrm>
            <a:off x="2270133" y="1024552"/>
            <a:ext cx="290464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911225" eaLnBrk="1" hangingPunct="1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wave optics based</a:t>
            </a:r>
          </a:p>
          <a:p>
            <a:pPr defTabSz="911225" eaLnBrk="1" hangingPunct="1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rigorous but cumbersome</a:t>
            </a:r>
          </a:p>
        </p:txBody>
      </p:sp>
      <p:sp>
        <p:nvSpPr>
          <p:cNvPr id="328720" name="Freeform 14"/>
          <p:cNvSpPr>
            <a:spLocks/>
          </p:cNvSpPr>
          <p:nvPr/>
        </p:nvSpPr>
        <p:spPr bwMode="auto">
          <a:xfrm>
            <a:off x="614383" y="3248027"/>
            <a:ext cx="331787" cy="382191"/>
          </a:xfrm>
          <a:custGeom>
            <a:avLst/>
            <a:gdLst>
              <a:gd name="T0" fmla="*/ 2147483647 w 20795"/>
              <a:gd name="T1" fmla="*/ 0 h 21600"/>
              <a:gd name="T2" fmla="*/ 2147483647 w 20795"/>
              <a:gd name="T3" fmla="*/ 2147483647 h 21600"/>
              <a:gd name="T4" fmla="*/ 2147483647 w 20795"/>
              <a:gd name="T5" fmla="*/ 2147483647 h 21600"/>
              <a:gd name="T6" fmla="*/ 0 60000 65536"/>
              <a:gd name="T7" fmla="*/ 0 60000 65536"/>
              <a:gd name="T8" fmla="*/ 0 60000 65536"/>
              <a:gd name="T9" fmla="*/ 0 w 20795"/>
              <a:gd name="T10" fmla="*/ 0 h 21600"/>
              <a:gd name="T11" fmla="*/ 20795 w 2079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795" h="21600">
                <a:moveTo>
                  <a:pt x="20795" y="0"/>
                </a:moveTo>
                <a:cubicBezTo>
                  <a:pt x="13948" y="3215"/>
                  <a:pt x="923" y="5813"/>
                  <a:pt x="46" y="9741"/>
                </a:cubicBezTo>
                <a:cubicBezTo>
                  <a:pt x="-805" y="13552"/>
                  <a:pt x="10344" y="17687"/>
                  <a:pt x="15416" y="21600"/>
                </a:cubicBezTo>
              </a:path>
            </a:pathLst>
          </a:custGeom>
          <a:noFill/>
          <a:ln w="25400">
            <a:solidFill>
              <a:schemeClr val="tx1"/>
            </a:solidFill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8721" name="Freeform 15"/>
          <p:cNvSpPr>
            <a:spLocks/>
          </p:cNvSpPr>
          <p:nvPr/>
        </p:nvSpPr>
        <p:spPr bwMode="auto">
          <a:xfrm>
            <a:off x="2889250" y="1566882"/>
            <a:ext cx="342900" cy="288131"/>
          </a:xfrm>
          <a:custGeom>
            <a:avLst/>
            <a:gdLst>
              <a:gd name="T0" fmla="*/ 2147483647 w 19792"/>
              <a:gd name="T1" fmla="*/ 2147483647 h 21600"/>
              <a:gd name="T2" fmla="*/ 2147483647 w 19792"/>
              <a:gd name="T3" fmla="*/ 0 h 21600"/>
              <a:gd name="T4" fmla="*/ 0 60000 65536"/>
              <a:gd name="T5" fmla="*/ 0 60000 65536"/>
              <a:gd name="T6" fmla="*/ 0 w 19792"/>
              <a:gd name="T7" fmla="*/ 0 h 21600"/>
              <a:gd name="T8" fmla="*/ 19792 w 19792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792" h="21600">
                <a:moveTo>
                  <a:pt x="140" y="21600"/>
                </a:moveTo>
                <a:cubicBezTo>
                  <a:pt x="-1808" y="658"/>
                  <a:pt x="17173" y="17375"/>
                  <a:pt x="19792" y="0"/>
                </a:cubicBezTo>
              </a:path>
            </a:pathLst>
          </a:custGeom>
          <a:noFill/>
          <a:ln w="25400">
            <a:solidFill>
              <a:schemeClr val="tx1"/>
            </a:solidFill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rot="10800000" flipH="1">
            <a:off x="7054850" y="2968248"/>
            <a:ext cx="0" cy="802481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 type="stealth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8723" name="Rectangle 18"/>
          <p:cNvSpPr>
            <a:spLocks noChangeArrowheads="1"/>
          </p:cNvSpPr>
          <p:nvPr/>
        </p:nvSpPr>
        <p:spPr bwMode="auto">
          <a:xfrm>
            <a:off x="3352800" y="4520804"/>
            <a:ext cx="5791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>
                <a:ea typeface="ヒラギノ角ゴ ProN W3"/>
              </a:rPr>
              <a:t>Oh, </a:t>
            </a:r>
            <a:r>
              <a:rPr lang="en-US" sz="1800" dirty="0" err="1">
                <a:ea typeface="ヒラギノ角ゴ ProN W3"/>
              </a:rPr>
              <a:t>Raskar</a:t>
            </a:r>
            <a:r>
              <a:rPr lang="en-US" sz="1800" dirty="0">
                <a:ea typeface="ヒラギノ角ゴ ProN W3"/>
              </a:rPr>
              <a:t>, </a:t>
            </a:r>
            <a:r>
              <a:rPr lang="en-US" sz="1800" dirty="0" err="1">
                <a:ea typeface="ヒラギノ角ゴ ProN W3"/>
              </a:rPr>
              <a:t>Barbastathis</a:t>
            </a:r>
            <a:r>
              <a:rPr lang="en-US" sz="1800" dirty="0">
                <a:ea typeface="ヒラギノ角ゴ ProN W3"/>
              </a:rPr>
              <a:t> 2009: Augmented Light Field </a:t>
            </a:r>
          </a:p>
        </p:txBody>
      </p:sp>
    </p:spTree>
    <p:extLst>
      <p:ext uri="{BB962C8B-B14F-4D97-AF65-F5344CB8AC3E}">
        <p14:creationId xmlns:p14="http://schemas.microsoft.com/office/powerpoint/2010/main" val="86563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 autoUpdateAnimBg="0"/>
      <p:bldP spid="22535" grpId="0" animBg="1"/>
      <p:bldP spid="22536" grpId="0" animBg="1" autoUpdateAnimBg="0"/>
      <p:bldP spid="22537" grpId="0" autoUpdateAnimBg="0"/>
      <p:bldP spid="22538" grpId="0" animBg="1"/>
      <p:bldP spid="22539" grpId="0" autoUpdateAnimBg="0"/>
      <p:bldP spid="225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4784" y="688938"/>
            <a:ext cx="6561132" cy="3368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7443" name="Rectangle 3"/>
          <p:cNvSpPr>
            <a:spLocks noChangeArrowheads="1"/>
          </p:cNvSpPr>
          <p:nvPr/>
        </p:nvSpPr>
        <p:spPr bwMode="auto">
          <a:xfrm>
            <a:off x="4483100" y="567930"/>
            <a:ext cx="254000" cy="349329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DDDDDD"/>
              </a:solidFill>
              <a:latin typeface="Arial Unicode MS" pitchFamily="34" charset="-128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361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60007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8467" name="Rectangle 3"/>
          <p:cNvSpPr>
            <a:spLocks noChangeArrowheads="1"/>
          </p:cNvSpPr>
          <p:nvPr/>
        </p:nvSpPr>
        <p:spPr bwMode="auto">
          <a:xfrm>
            <a:off x="2362200" y="4498182"/>
            <a:ext cx="655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DDDDDD"/>
                </a:solidFill>
                <a:latin typeface="Calibri" pitchFamily="34" charset="0"/>
                <a:ea typeface="ＭＳ Ｐゴシック" pitchFamily="34" charset="-128"/>
              </a:rPr>
              <a:t>View Dependent Appearance and Iridescent color </a:t>
            </a:r>
            <a:br>
              <a:rPr lang="en-US" sz="2000" smtClean="0">
                <a:solidFill>
                  <a:srgbClr val="DDDDDD"/>
                </a:solidFill>
                <a:latin typeface="Calibri" pitchFamily="34" charset="0"/>
                <a:ea typeface="ＭＳ Ｐゴシック" pitchFamily="34" charset="-128"/>
              </a:rPr>
            </a:br>
            <a:r>
              <a:rPr lang="en-US" sz="2000" smtClean="0">
                <a:solidFill>
                  <a:srgbClr val="DDDDDD"/>
                </a:solidFill>
                <a:latin typeface="Calibri" pitchFamily="34" charset="0"/>
                <a:ea typeface="ＭＳ Ｐゴシック" pitchFamily="34" charset="-128"/>
              </a:rPr>
              <a:t>Cross section through a single M. rhetenor scale</a:t>
            </a:r>
          </a:p>
        </p:txBody>
      </p:sp>
      <p:pic>
        <p:nvPicPr>
          <p:cNvPr id="3184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2"/>
            <a:ext cx="27432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62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Generalizing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 Parallax Barriers: Rank 1 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127188" y="3930422"/>
            <a:ext cx="8706520" cy="830981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pPr marL="89985" marR="0" lvl="0" indent="-17997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Parallax barriers use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heuristic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design: front mask with slits/pinholes, rear mask with interlaced views</a:t>
            </a:r>
          </a:p>
          <a:p>
            <a:pPr marL="89985" marR="0" lvl="0" indent="-17997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High-Rank 3D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HR3D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considers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dual-layer design with arbitrary opacity and temporal multiplexing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89985" marR="0" lvl="0" indent="-17997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Layered 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3D and Polarization Fields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considers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multi-layer design without temporal multiplexing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298" name="Group 297"/>
          <p:cNvGrpSpPr/>
          <p:nvPr/>
        </p:nvGrpSpPr>
        <p:grpSpPr>
          <a:xfrm>
            <a:off x="329402" y="1713414"/>
            <a:ext cx="2398150" cy="1919249"/>
            <a:chOff x="228600" y="1733550"/>
            <a:chExt cx="2398151" cy="1919249"/>
          </a:xfrm>
        </p:grpSpPr>
        <p:grpSp>
          <p:nvGrpSpPr>
            <p:cNvPr id="299" name="Group 298"/>
            <p:cNvGrpSpPr/>
            <p:nvPr/>
          </p:nvGrpSpPr>
          <p:grpSpPr>
            <a:xfrm>
              <a:off x="228600" y="1733550"/>
              <a:ext cx="2310780" cy="1697984"/>
              <a:chOff x="203820" y="1581150"/>
              <a:chExt cx="2310780" cy="1697984"/>
            </a:xfrm>
          </p:grpSpPr>
          <p:sp>
            <p:nvSpPr>
              <p:cNvPr id="301" name="TextBox 300"/>
              <p:cNvSpPr txBox="1"/>
              <p:nvPr/>
            </p:nvSpPr>
            <p:spPr>
              <a:xfrm>
                <a:off x="203820" y="2986746"/>
                <a:ext cx="788999" cy="292388"/>
              </a:xfrm>
              <a:prstGeom prst="rect">
                <a:avLst/>
              </a:prstGeom>
              <a:noFill/>
              <a:ln w="12700" cmpd="sng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</a:rPr>
                  <a:t>light box</a:t>
                </a:r>
              </a:p>
            </p:txBody>
          </p:sp>
          <p:grpSp>
            <p:nvGrpSpPr>
              <p:cNvPr id="302" name="Group 301"/>
              <p:cNvGrpSpPr/>
              <p:nvPr/>
            </p:nvGrpSpPr>
            <p:grpSpPr>
              <a:xfrm>
                <a:off x="282626" y="2142482"/>
                <a:ext cx="2231972" cy="132833"/>
                <a:chOff x="838200" y="3229726"/>
                <a:chExt cx="3148054" cy="249804"/>
              </a:xfrm>
            </p:grpSpPr>
            <p:sp>
              <p:nvSpPr>
                <p:cNvPr id="325" name="Rectangle 324"/>
                <p:cNvSpPr/>
                <p:nvPr/>
              </p:nvSpPr>
              <p:spPr>
                <a:xfrm>
                  <a:off x="838200" y="3229726"/>
                  <a:ext cx="3148054" cy="249804"/>
                </a:xfrm>
                <a:prstGeom prst="rect">
                  <a:avLst/>
                </a:prstGeom>
                <a:solidFill>
                  <a:srgbClr val="DDDDDD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6" name="Rounded Rectangle 325"/>
                <p:cNvSpPr/>
                <p:nvPr/>
              </p:nvSpPr>
              <p:spPr>
                <a:xfrm>
                  <a:off x="8984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7" name="Rounded Rectangle 326"/>
                <p:cNvSpPr/>
                <p:nvPr/>
              </p:nvSpPr>
              <p:spPr>
                <a:xfrm>
                  <a:off x="1089948" y="3276605"/>
                  <a:ext cx="152400" cy="152400"/>
                </a:xfrm>
                <a:prstGeom prst="roundRect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8" name="Rounded Rectangle 327"/>
                <p:cNvSpPr/>
                <p:nvPr/>
              </p:nvSpPr>
              <p:spPr>
                <a:xfrm>
                  <a:off x="12813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9" name="Rounded Rectangle 328"/>
                <p:cNvSpPr/>
                <p:nvPr/>
              </p:nvSpPr>
              <p:spPr>
                <a:xfrm>
                  <a:off x="147284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0" name="Rounded Rectangle 329"/>
                <p:cNvSpPr/>
                <p:nvPr/>
              </p:nvSpPr>
              <p:spPr>
                <a:xfrm>
                  <a:off x="16642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1" name="Rounded Rectangle 330"/>
                <p:cNvSpPr/>
                <p:nvPr/>
              </p:nvSpPr>
              <p:spPr>
                <a:xfrm>
                  <a:off x="1855748" y="3276605"/>
                  <a:ext cx="152400" cy="152400"/>
                </a:xfrm>
                <a:prstGeom prst="roundRect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2" name="Rounded Rectangle 331"/>
                <p:cNvSpPr/>
                <p:nvPr/>
              </p:nvSpPr>
              <p:spPr>
                <a:xfrm>
                  <a:off x="20471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3" name="Rounded Rectangle 332"/>
                <p:cNvSpPr/>
                <p:nvPr/>
              </p:nvSpPr>
              <p:spPr>
                <a:xfrm>
                  <a:off x="223864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4" name="Rounded Rectangle 333"/>
                <p:cNvSpPr/>
                <p:nvPr/>
              </p:nvSpPr>
              <p:spPr>
                <a:xfrm>
                  <a:off x="24300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5" name="Rounded Rectangle 334"/>
                <p:cNvSpPr/>
                <p:nvPr/>
              </p:nvSpPr>
              <p:spPr>
                <a:xfrm>
                  <a:off x="2621548" y="3276605"/>
                  <a:ext cx="152400" cy="152400"/>
                </a:xfrm>
                <a:prstGeom prst="roundRect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6" name="Rounded Rectangle 335"/>
                <p:cNvSpPr/>
                <p:nvPr/>
              </p:nvSpPr>
              <p:spPr>
                <a:xfrm>
                  <a:off x="28129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7" name="Rounded Rectangle 336"/>
                <p:cNvSpPr/>
                <p:nvPr/>
              </p:nvSpPr>
              <p:spPr>
                <a:xfrm>
                  <a:off x="300444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8" name="Rounded Rectangle 337"/>
                <p:cNvSpPr/>
                <p:nvPr/>
              </p:nvSpPr>
              <p:spPr>
                <a:xfrm>
                  <a:off x="31958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9" name="Rounded Rectangle 338"/>
                <p:cNvSpPr/>
                <p:nvPr/>
              </p:nvSpPr>
              <p:spPr>
                <a:xfrm>
                  <a:off x="3387348" y="3276605"/>
                  <a:ext cx="152400" cy="152400"/>
                </a:xfrm>
                <a:prstGeom prst="roundRect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40" name="Rounded Rectangle 339"/>
                <p:cNvSpPr/>
                <p:nvPr/>
              </p:nvSpPr>
              <p:spPr>
                <a:xfrm>
                  <a:off x="35787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41" name="Rounded Rectangle 340"/>
                <p:cNvSpPr/>
                <p:nvPr/>
              </p:nvSpPr>
              <p:spPr>
                <a:xfrm>
                  <a:off x="3770245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303" name="Group 302"/>
              <p:cNvGrpSpPr/>
              <p:nvPr/>
            </p:nvGrpSpPr>
            <p:grpSpPr>
              <a:xfrm>
                <a:off x="282628" y="2547679"/>
                <a:ext cx="2231972" cy="132833"/>
                <a:chOff x="838200" y="3991725"/>
                <a:chExt cx="3148054" cy="249804"/>
              </a:xfrm>
            </p:grpSpPr>
            <p:sp>
              <p:nvSpPr>
                <p:cNvPr id="308" name="Rectangle 307"/>
                <p:cNvSpPr/>
                <p:nvPr/>
              </p:nvSpPr>
              <p:spPr>
                <a:xfrm>
                  <a:off x="838200" y="3991725"/>
                  <a:ext cx="3148054" cy="249804"/>
                </a:xfrm>
                <a:prstGeom prst="rect">
                  <a:avLst/>
                </a:prstGeom>
                <a:solidFill>
                  <a:srgbClr val="DDDDDD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09" name="Rounded Rectangle 308"/>
                <p:cNvSpPr/>
                <p:nvPr/>
              </p:nvSpPr>
              <p:spPr>
                <a:xfrm>
                  <a:off x="898498" y="4038604"/>
                  <a:ext cx="152400" cy="152400"/>
                </a:xfrm>
                <a:prstGeom prst="roundRect">
                  <a:avLst/>
                </a:prstGeom>
                <a:solidFill>
                  <a:srgbClr val="DDDDDD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0" name="Rounded Rectangle 309"/>
                <p:cNvSpPr/>
                <p:nvPr/>
              </p:nvSpPr>
              <p:spPr>
                <a:xfrm>
                  <a:off x="1089948" y="4038604"/>
                  <a:ext cx="152400" cy="152400"/>
                </a:xfrm>
                <a:prstGeom prst="roundRect">
                  <a:avLst/>
                </a:prstGeom>
                <a:solidFill>
                  <a:srgbClr val="969696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1" name="Rounded Rectangle 310"/>
                <p:cNvSpPr/>
                <p:nvPr/>
              </p:nvSpPr>
              <p:spPr>
                <a:xfrm>
                  <a:off x="1281398" y="4038604"/>
                  <a:ext cx="152400" cy="152400"/>
                </a:xfrm>
                <a:prstGeom prst="roundRect">
                  <a:avLst/>
                </a:prstGeom>
                <a:solidFill>
                  <a:srgbClr val="4D4D4D">
                    <a:lumMod val="75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2" name="Rounded Rectangle 311"/>
                <p:cNvSpPr/>
                <p:nvPr/>
              </p:nvSpPr>
              <p:spPr>
                <a:xfrm>
                  <a:off x="1472848" y="4038604"/>
                  <a:ext cx="152400" cy="152400"/>
                </a:xfrm>
                <a:prstGeom prst="roundRect">
                  <a:avLst/>
                </a:prstGeom>
                <a:solidFill>
                  <a:srgbClr val="DDDDDD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3" name="Rounded Rectangle 312"/>
                <p:cNvSpPr/>
                <p:nvPr/>
              </p:nvSpPr>
              <p:spPr>
                <a:xfrm>
                  <a:off x="1664298" y="4038604"/>
                  <a:ext cx="152400" cy="152400"/>
                </a:xfrm>
                <a:prstGeom prst="roundRect">
                  <a:avLst/>
                </a:prstGeom>
                <a:solidFill>
                  <a:srgbClr val="969696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5F5F5F">
                      <a:lumMod val="40000"/>
                      <a:lumOff val="6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4" name="Rounded Rectangle 313"/>
                <p:cNvSpPr/>
                <p:nvPr/>
              </p:nvSpPr>
              <p:spPr>
                <a:xfrm>
                  <a:off x="1855748" y="4038604"/>
                  <a:ext cx="152400" cy="152400"/>
                </a:xfrm>
                <a:prstGeom prst="roundRect">
                  <a:avLst/>
                </a:prstGeom>
                <a:solidFill>
                  <a:srgbClr val="4D4D4D">
                    <a:lumMod val="75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5" name="Rounded Rectangle 314"/>
                <p:cNvSpPr/>
                <p:nvPr/>
              </p:nvSpPr>
              <p:spPr>
                <a:xfrm>
                  <a:off x="2047198" y="4038604"/>
                  <a:ext cx="152400" cy="152400"/>
                </a:xfrm>
                <a:prstGeom prst="roundRect">
                  <a:avLst/>
                </a:prstGeom>
                <a:solidFill>
                  <a:srgbClr val="969696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6" name="Rounded Rectangle 315"/>
                <p:cNvSpPr/>
                <p:nvPr/>
              </p:nvSpPr>
              <p:spPr>
                <a:xfrm>
                  <a:off x="2238648" y="4038604"/>
                  <a:ext cx="152400" cy="152400"/>
                </a:xfrm>
                <a:prstGeom prst="roundRect">
                  <a:avLst/>
                </a:prstGeom>
                <a:solidFill>
                  <a:srgbClr val="969696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7" name="Rounded Rectangle 316"/>
                <p:cNvSpPr/>
                <p:nvPr/>
              </p:nvSpPr>
              <p:spPr>
                <a:xfrm>
                  <a:off x="2430098" y="4038604"/>
                  <a:ext cx="152400" cy="152400"/>
                </a:xfrm>
                <a:prstGeom prst="roundRect">
                  <a:avLst/>
                </a:prstGeom>
                <a:solidFill>
                  <a:srgbClr val="969696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8" name="Rounded Rectangle 317"/>
                <p:cNvSpPr/>
                <p:nvPr/>
              </p:nvSpPr>
              <p:spPr>
                <a:xfrm>
                  <a:off x="2621548" y="4038604"/>
                  <a:ext cx="152400" cy="152400"/>
                </a:xfrm>
                <a:prstGeom prst="roundRect">
                  <a:avLst/>
                </a:prstGeom>
                <a:solidFill>
                  <a:srgbClr val="4D4D4D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9" name="Rounded Rectangle 318"/>
                <p:cNvSpPr/>
                <p:nvPr/>
              </p:nvSpPr>
              <p:spPr>
                <a:xfrm>
                  <a:off x="2812998" y="4038604"/>
                  <a:ext cx="152400" cy="152400"/>
                </a:xfrm>
                <a:prstGeom prst="roundRect">
                  <a:avLst/>
                </a:prstGeom>
                <a:solidFill>
                  <a:srgbClr val="4D4D4D">
                    <a:lumMod val="75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0" name="Rounded Rectangle 319"/>
                <p:cNvSpPr/>
                <p:nvPr/>
              </p:nvSpPr>
              <p:spPr>
                <a:xfrm>
                  <a:off x="3004448" y="4038604"/>
                  <a:ext cx="152400" cy="152400"/>
                </a:xfrm>
                <a:prstGeom prst="roundRect">
                  <a:avLst/>
                </a:prstGeom>
                <a:solidFill>
                  <a:srgbClr val="DDDDDD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1" name="Rounded Rectangle 320"/>
                <p:cNvSpPr/>
                <p:nvPr/>
              </p:nvSpPr>
              <p:spPr>
                <a:xfrm>
                  <a:off x="3195898" y="4038604"/>
                  <a:ext cx="152400" cy="152400"/>
                </a:xfrm>
                <a:prstGeom prst="roundRect">
                  <a:avLst/>
                </a:prstGeom>
                <a:solidFill>
                  <a:srgbClr val="DDDDDD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2" name="Rounded Rectangle 321"/>
                <p:cNvSpPr/>
                <p:nvPr/>
              </p:nvSpPr>
              <p:spPr>
                <a:xfrm>
                  <a:off x="3387348" y="4038604"/>
                  <a:ext cx="152400" cy="152400"/>
                </a:xfrm>
                <a:prstGeom prst="roundRect">
                  <a:avLst/>
                </a:prstGeom>
                <a:solidFill>
                  <a:srgbClr val="969696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3" name="Rounded Rectangle 322"/>
                <p:cNvSpPr/>
                <p:nvPr/>
              </p:nvSpPr>
              <p:spPr>
                <a:xfrm>
                  <a:off x="3578798" y="4038604"/>
                  <a:ext cx="152400" cy="152400"/>
                </a:xfrm>
                <a:prstGeom prst="roundRect">
                  <a:avLst/>
                </a:prstGeom>
                <a:solidFill>
                  <a:srgbClr val="4D4D4D">
                    <a:lumMod val="75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4" name="Rounded Rectangle 323"/>
                <p:cNvSpPr/>
                <p:nvPr/>
              </p:nvSpPr>
              <p:spPr>
                <a:xfrm>
                  <a:off x="3770245" y="4038604"/>
                  <a:ext cx="152400" cy="152400"/>
                </a:xfrm>
                <a:prstGeom prst="roundRect">
                  <a:avLst/>
                </a:prstGeom>
                <a:solidFill>
                  <a:srgbClr val="969696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  <p:cxnSp>
            <p:nvCxnSpPr>
              <p:cNvPr id="304" name="Straight Arrow Connector 303"/>
              <p:cNvCxnSpPr/>
              <p:nvPr/>
            </p:nvCxnSpPr>
            <p:spPr>
              <a:xfrm rot="5400000" flipH="1" flipV="1">
                <a:off x="368773" y="2052173"/>
                <a:ext cx="1337139" cy="39509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tailEnd type="triangle" w="med" len="med"/>
              </a:ln>
              <a:effectLst/>
            </p:spPr>
          </p:cxnSp>
          <p:sp>
            <p:nvSpPr>
              <p:cNvPr id="305" name="TextBox 304"/>
              <p:cNvSpPr txBox="1"/>
              <p:nvPr/>
            </p:nvSpPr>
            <p:spPr>
              <a:xfrm>
                <a:off x="203820" y="2608566"/>
                <a:ext cx="671979" cy="292388"/>
              </a:xfrm>
              <a:prstGeom prst="rect">
                <a:avLst/>
              </a:prstGeom>
              <a:noFill/>
              <a:ln w="12700" cmpd="sng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</a:rPr>
                  <a:t>mask 1</a:t>
                </a:r>
              </a:p>
            </p:txBody>
          </p:sp>
          <p:sp>
            <p:nvSpPr>
              <p:cNvPr id="306" name="TextBox 305"/>
              <p:cNvSpPr txBox="1"/>
              <p:nvPr/>
            </p:nvSpPr>
            <p:spPr>
              <a:xfrm>
                <a:off x="203820" y="2210706"/>
                <a:ext cx="671979" cy="292388"/>
              </a:xfrm>
              <a:prstGeom prst="rect">
                <a:avLst/>
              </a:prstGeom>
              <a:noFill/>
              <a:ln w="12700" cmpd="sng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</a:rPr>
                  <a:t>mask 2</a:t>
                </a:r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282626" y="2912354"/>
                <a:ext cx="2231972" cy="132833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300" name="TextBox 299"/>
            <p:cNvSpPr txBox="1"/>
            <p:nvPr/>
          </p:nvSpPr>
          <p:spPr>
            <a:xfrm>
              <a:off x="258794" y="3345022"/>
              <a:ext cx="2367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Conventional Parallax Barrier</a:t>
              </a:r>
            </a:p>
          </p:txBody>
        </p:sp>
      </p:grpSp>
      <p:grpSp>
        <p:nvGrpSpPr>
          <p:cNvPr id="342" name="Group 341"/>
          <p:cNvGrpSpPr/>
          <p:nvPr/>
        </p:nvGrpSpPr>
        <p:grpSpPr>
          <a:xfrm>
            <a:off x="3295849" y="2274748"/>
            <a:ext cx="2310780" cy="1359319"/>
            <a:chOff x="3276600" y="847082"/>
            <a:chExt cx="2310780" cy="1359319"/>
          </a:xfrm>
        </p:grpSpPr>
        <p:grpSp>
          <p:nvGrpSpPr>
            <p:cNvPr id="343" name="Group 342"/>
            <p:cNvGrpSpPr/>
            <p:nvPr/>
          </p:nvGrpSpPr>
          <p:grpSpPr>
            <a:xfrm>
              <a:off x="3355406" y="847082"/>
              <a:ext cx="2231972" cy="132833"/>
              <a:chOff x="3279206" y="2294882"/>
              <a:chExt cx="2231972" cy="132833"/>
            </a:xfrm>
          </p:grpSpPr>
          <p:sp>
            <p:nvSpPr>
              <p:cNvPr id="366" name="Rectangle 365"/>
              <p:cNvSpPr/>
              <p:nvPr/>
            </p:nvSpPr>
            <p:spPr>
              <a:xfrm>
                <a:off x="3279206" y="2294882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7" name="Rounded Rectangle 366"/>
              <p:cNvSpPr/>
              <p:nvPr/>
            </p:nvSpPr>
            <p:spPr>
              <a:xfrm>
                <a:off x="3321957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8" name="Rounded Rectangle 367"/>
              <p:cNvSpPr/>
              <p:nvPr/>
            </p:nvSpPr>
            <p:spPr>
              <a:xfrm>
                <a:off x="3457695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9" name="Rounded Rectangle 368"/>
              <p:cNvSpPr/>
              <p:nvPr/>
            </p:nvSpPr>
            <p:spPr>
              <a:xfrm>
                <a:off x="3593434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0" name="Rounded Rectangle 369"/>
              <p:cNvSpPr/>
              <p:nvPr/>
            </p:nvSpPr>
            <p:spPr>
              <a:xfrm>
                <a:off x="3729172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1" name="Rounded Rectangle 370"/>
              <p:cNvSpPr/>
              <p:nvPr/>
            </p:nvSpPr>
            <p:spPr>
              <a:xfrm>
                <a:off x="3864910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2" name="Rounded Rectangle 371"/>
              <p:cNvSpPr/>
              <p:nvPr/>
            </p:nvSpPr>
            <p:spPr>
              <a:xfrm>
                <a:off x="4000648" y="2319810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3" name="Rounded Rectangle 372"/>
              <p:cNvSpPr/>
              <p:nvPr/>
            </p:nvSpPr>
            <p:spPr>
              <a:xfrm>
                <a:off x="4136386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4" name="Rounded Rectangle 373"/>
              <p:cNvSpPr/>
              <p:nvPr/>
            </p:nvSpPr>
            <p:spPr>
              <a:xfrm>
                <a:off x="4272124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5" name="Rounded Rectangle 374"/>
              <p:cNvSpPr/>
              <p:nvPr/>
            </p:nvSpPr>
            <p:spPr>
              <a:xfrm>
                <a:off x="4407863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6" name="Rounded Rectangle 375"/>
              <p:cNvSpPr/>
              <p:nvPr/>
            </p:nvSpPr>
            <p:spPr>
              <a:xfrm>
                <a:off x="4543601" y="2319810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7" name="Rounded Rectangle 376"/>
              <p:cNvSpPr/>
              <p:nvPr/>
            </p:nvSpPr>
            <p:spPr>
              <a:xfrm>
                <a:off x="4679339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8" name="Rounded Rectangle 377"/>
              <p:cNvSpPr/>
              <p:nvPr/>
            </p:nvSpPr>
            <p:spPr>
              <a:xfrm>
                <a:off x="4815077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9" name="Rounded Rectangle 378"/>
              <p:cNvSpPr/>
              <p:nvPr/>
            </p:nvSpPr>
            <p:spPr>
              <a:xfrm>
                <a:off x="4950815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0" name="Rounded Rectangle 379"/>
              <p:cNvSpPr/>
              <p:nvPr/>
            </p:nvSpPr>
            <p:spPr>
              <a:xfrm>
                <a:off x="5086553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1" name="Rounded Rectangle 380"/>
              <p:cNvSpPr/>
              <p:nvPr/>
            </p:nvSpPr>
            <p:spPr>
              <a:xfrm>
                <a:off x="5222291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2" name="Rounded Rectangle 381"/>
              <p:cNvSpPr/>
              <p:nvPr/>
            </p:nvSpPr>
            <p:spPr>
              <a:xfrm>
                <a:off x="5358028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44" name="Group 343"/>
            <p:cNvGrpSpPr/>
            <p:nvPr/>
          </p:nvGrpSpPr>
          <p:grpSpPr>
            <a:xfrm>
              <a:off x="3355408" y="1252279"/>
              <a:ext cx="2231972" cy="132833"/>
              <a:chOff x="3279208" y="2700079"/>
              <a:chExt cx="2231972" cy="132833"/>
            </a:xfrm>
          </p:grpSpPr>
          <p:sp>
            <p:nvSpPr>
              <p:cNvPr id="349" name="Rectangle 348"/>
              <p:cNvSpPr/>
              <p:nvPr/>
            </p:nvSpPr>
            <p:spPr>
              <a:xfrm>
                <a:off x="3279208" y="2700079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0" name="Rounded Rectangle 349"/>
              <p:cNvSpPr/>
              <p:nvPr/>
            </p:nvSpPr>
            <p:spPr>
              <a:xfrm>
                <a:off x="3321959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1" name="Rounded Rectangle 350"/>
              <p:cNvSpPr/>
              <p:nvPr/>
            </p:nvSpPr>
            <p:spPr>
              <a:xfrm>
                <a:off x="3457697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2" name="Rounded Rectangle 351"/>
              <p:cNvSpPr/>
              <p:nvPr/>
            </p:nvSpPr>
            <p:spPr>
              <a:xfrm>
                <a:off x="3593436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3" name="Rounded Rectangle 352"/>
              <p:cNvSpPr/>
              <p:nvPr/>
            </p:nvSpPr>
            <p:spPr>
              <a:xfrm>
                <a:off x="3729174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4" name="Rounded Rectangle 353"/>
              <p:cNvSpPr/>
              <p:nvPr/>
            </p:nvSpPr>
            <p:spPr>
              <a:xfrm>
                <a:off x="3864912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5F5F5F">
                    <a:lumMod val="40000"/>
                    <a:lumOff val="6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5" name="Rounded Rectangle 354"/>
              <p:cNvSpPr/>
              <p:nvPr/>
            </p:nvSpPr>
            <p:spPr>
              <a:xfrm>
                <a:off x="4000650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6" name="Rounded Rectangle 355"/>
              <p:cNvSpPr/>
              <p:nvPr/>
            </p:nvSpPr>
            <p:spPr>
              <a:xfrm>
                <a:off x="4136388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7" name="Rounded Rectangle 356"/>
              <p:cNvSpPr/>
              <p:nvPr/>
            </p:nvSpPr>
            <p:spPr>
              <a:xfrm>
                <a:off x="4272126" y="2725007"/>
                <a:ext cx="108052" cy="81039"/>
              </a:xfrm>
              <a:prstGeom prst="roundRect">
                <a:avLst/>
              </a:prstGeom>
              <a:solidFill>
                <a:srgbClr val="969696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8" name="Rounded Rectangle 357"/>
              <p:cNvSpPr/>
              <p:nvPr/>
            </p:nvSpPr>
            <p:spPr>
              <a:xfrm>
                <a:off x="4407865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9" name="Rounded Rectangle 358"/>
              <p:cNvSpPr/>
              <p:nvPr/>
            </p:nvSpPr>
            <p:spPr>
              <a:xfrm>
                <a:off x="4543603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60000"/>
                  <a:lumOff val="4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0" name="Rounded Rectangle 359"/>
              <p:cNvSpPr/>
              <p:nvPr/>
            </p:nvSpPr>
            <p:spPr>
              <a:xfrm>
                <a:off x="4679341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1" name="Rounded Rectangle 360"/>
              <p:cNvSpPr/>
              <p:nvPr/>
            </p:nvSpPr>
            <p:spPr>
              <a:xfrm>
                <a:off x="4815079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2" name="Rounded Rectangle 361"/>
              <p:cNvSpPr/>
              <p:nvPr/>
            </p:nvSpPr>
            <p:spPr>
              <a:xfrm>
                <a:off x="4950817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3" name="Rounded Rectangle 362"/>
              <p:cNvSpPr/>
              <p:nvPr/>
            </p:nvSpPr>
            <p:spPr>
              <a:xfrm>
                <a:off x="5086555" y="2725007"/>
                <a:ext cx="108052" cy="81039"/>
              </a:xfrm>
              <a:prstGeom prst="roundRect">
                <a:avLst/>
              </a:prstGeom>
              <a:solidFill>
                <a:srgbClr val="969696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4" name="Rounded Rectangle 363"/>
              <p:cNvSpPr/>
              <p:nvPr/>
            </p:nvSpPr>
            <p:spPr>
              <a:xfrm>
                <a:off x="5222293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5" name="Rounded Rectangle 364"/>
              <p:cNvSpPr/>
              <p:nvPr/>
            </p:nvSpPr>
            <p:spPr>
              <a:xfrm>
                <a:off x="5358030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345" name="TextBox 344"/>
            <p:cNvSpPr txBox="1"/>
            <p:nvPr/>
          </p:nvSpPr>
          <p:spPr>
            <a:xfrm>
              <a:off x="3276600" y="1313166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mask 1</a:t>
              </a:r>
            </a:p>
          </p:txBody>
        </p:sp>
        <p:sp>
          <p:nvSpPr>
            <p:cNvPr id="346" name="TextBox 345"/>
            <p:cNvSpPr txBox="1"/>
            <p:nvPr/>
          </p:nvSpPr>
          <p:spPr>
            <a:xfrm>
              <a:off x="3276600" y="915306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mask 2</a:t>
              </a:r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3276600" y="1691346"/>
              <a:ext cx="78899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light box</a:t>
              </a:r>
            </a:p>
          </p:txBody>
        </p:sp>
        <p:sp>
          <p:nvSpPr>
            <p:cNvPr id="348" name="TextBox 347"/>
            <p:cNvSpPr txBox="1"/>
            <p:nvPr/>
          </p:nvSpPr>
          <p:spPr>
            <a:xfrm>
              <a:off x="3607193" y="1898624"/>
              <a:ext cx="17812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High-Rank 3D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(</a:t>
              </a:r>
              <a:r>
                <a: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HR3D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)</a:t>
              </a:r>
            </a:p>
          </p:txBody>
        </p:sp>
      </p:grpSp>
      <p:grpSp>
        <p:nvGrpSpPr>
          <p:cNvPr id="383" name="Group 382"/>
          <p:cNvGrpSpPr/>
          <p:nvPr/>
        </p:nvGrpSpPr>
        <p:grpSpPr>
          <a:xfrm>
            <a:off x="6101039" y="875214"/>
            <a:ext cx="2744662" cy="2757449"/>
            <a:chOff x="6000248" y="895350"/>
            <a:chExt cx="2744662" cy="2757449"/>
          </a:xfrm>
        </p:grpSpPr>
        <p:grpSp>
          <p:nvGrpSpPr>
            <p:cNvPr id="384" name="Group 383"/>
            <p:cNvGrpSpPr/>
            <p:nvPr/>
          </p:nvGrpSpPr>
          <p:grpSpPr>
            <a:xfrm>
              <a:off x="6251006" y="2294882"/>
              <a:ext cx="2231972" cy="132833"/>
              <a:chOff x="6251006" y="2294882"/>
              <a:chExt cx="2231972" cy="132833"/>
            </a:xfrm>
          </p:grpSpPr>
          <p:sp>
            <p:nvSpPr>
              <p:cNvPr id="448" name="Rectangle 447"/>
              <p:cNvSpPr/>
              <p:nvPr/>
            </p:nvSpPr>
            <p:spPr>
              <a:xfrm>
                <a:off x="6251006" y="2294882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9" name="Rounded Rectangle 448"/>
              <p:cNvSpPr/>
              <p:nvPr/>
            </p:nvSpPr>
            <p:spPr>
              <a:xfrm>
                <a:off x="6293757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0" name="Rounded Rectangle 449"/>
              <p:cNvSpPr/>
              <p:nvPr/>
            </p:nvSpPr>
            <p:spPr>
              <a:xfrm>
                <a:off x="6429495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1" name="Rounded Rectangle 450"/>
              <p:cNvSpPr/>
              <p:nvPr/>
            </p:nvSpPr>
            <p:spPr>
              <a:xfrm>
                <a:off x="6565234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2" name="Rounded Rectangle 451"/>
              <p:cNvSpPr/>
              <p:nvPr/>
            </p:nvSpPr>
            <p:spPr>
              <a:xfrm>
                <a:off x="6700972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3" name="Rounded Rectangle 452"/>
              <p:cNvSpPr/>
              <p:nvPr/>
            </p:nvSpPr>
            <p:spPr>
              <a:xfrm>
                <a:off x="6836710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4" name="Rounded Rectangle 453"/>
              <p:cNvSpPr/>
              <p:nvPr/>
            </p:nvSpPr>
            <p:spPr>
              <a:xfrm>
                <a:off x="6972448" y="2319810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5" name="Rounded Rectangle 454"/>
              <p:cNvSpPr/>
              <p:nvPr/>
            </p:nvSpPr>
            <p:spPr>
              <a:xfrm>
                <a:off x="7108186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6" name="Rounded Rectangle 455"/>
              <p:cNvSpPr/>
              <p:nvPr/>
            </p:nvSpPr>
            <p:spPr>
              <a:xfrm>
                <a:off x="7243924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7" name="Rounded Rectangle 456"/>
              <p:cNvSpPr/>
              <p:nvPr/>
            </p:nvSpPr>
            <p:spPr>
              <a:xfrm>
                <a:off x="7379663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8" name="Rounded Rectangle 457"/>
              <p:cNvSpPr/>
              <p:nvPr/>
            </p:nvSpPr>
            <p:spPr>
              <a:xfrm>
                <a:off x="7515401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9" name="Rounded Rectangle 458"/>
              <p:cNvSpPr/>
              <p:nvPr/>
            </p:nvSpPr>
            <p:spPr>
              <a:xfrm>
                <a:off x="7651139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60" name="Rounded Rectangle 459"/>
              <p:cNvSpPr/>
              <p:nvPr/>
            </p:nvSpPr>
            <p:spPr>
              <a:xfrm>
                <a:off x="7786877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61" name="Rounded Rectangle 460"/>
              <p:cNvSpPr/>
              <p:nvPr/>
            </p:nvSpPr>
            <p:spPr>
              <a:xfrm>
                <a:off x="7922615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62" name="Rounded Rectangle 461"/>
              <p:cNvSpPr/>
              <p:nvPr/>
            </p:nvSpPr>
            <p:spPr>
              <a:xfrm>
                <a:off x="8058353" y="2319810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63" name="Rounded Rectangle 462"/>
              <p:cNvSpPr/>
              <p:nvPr/>
            </p:nvSpPr>
            <p:spPr>
              <a:xfrm>
                <a:off x="8194091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64" name="Rounded Rectangle 463"/>
              <p:cNvSpPr/>
              <p:nvPr/>
            </p:nvSpPr>
            <p:spPr>
              <a:xfrm>
                <a:off x="8329828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385" name="TextBox 384"/>
            <p:cNvSpPr txBox="1"/>
            <p:nvPr/>
          </p:nvSpPr>
          <p:spPr>
            <a:xfrm>
              <a:off x="6172200" y="2363106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mask 2</a:t>
              </a:r>
            </a:p>
          </p:txBody>
        </p:sp>
        <p:grpSp>
          <p:nvGrpSpPr>
            <p:cNvPr id="386" name="Group 385"/>
            <p:cNvGrpSpPr/>
            <p:nvPr/>
          </p:nvGrpSpPr>
          <p:grpSpPr>
            <a:xfrm>
              <a:off x="6251006" y="1898340"/>
              <a:ext cx="2231972" cy="132833"/>
              <a:chOff x="6251006" y="1898340"/>
              <a:chExt cx="2231972" cy="132833"/>
            </a:xfrm>
          </p:grpSpPr>
          <p:sp>
            <p:nvSpPr>
              <p:cNvPr id="431" name="Rectangle 430"/>
              <p:cNvSpPr/>
              <p:nvPr/>
            </p:nvSpPr>
            <p:spPr>
              <a:xfrm>
                <a:off x="6251006" y="1898340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2" name="Rounded Rectangle 431"/>
              <p:cNvSpPr/>
              <p:nvPr/>
            </p:nvSpPr>
            <p:spPr>
              <a:xfrm>
                <a:off x="6293757" y="192326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3" name="Rounded Rectangle 432"/>
              <p:cNvSpPr/>
              <p:nvPr/>
            </p:nvSpPr>
            <p:spPr>
              <a:xfrm>
                <a:off x="6429495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4" name="Rounded Rectangle 433"/>
              <p:cNvSpPr/>
              <p:nvPr/>
            </p:nvSpPr>
            <p:spPr>
              <a:xfrm>
                <a:off x="6565234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5" name="Rounded Rectangle 434"/>
              <p:cNvSpPr/>
              <p:nvPr/>
            </p:nvSpPr>
            <p:spPr>
              <a:xfrm>
                <a:off x="6700972" y="1923268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6" name="Rounded Rectangle 435"/>
              <p:cNvSpPr/>
              <p:nvPr/>
            </p:nvSpPr>
            <p:spPr>
              <a:xfrm>
                <a:off x="6836710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7" name="Rounded Rectangle 436"/>
              <p:cNvSpPr/>
              <p:nvPr/>
            </p:nvSpPr>
            <p:spPr>
              <a:xfrm>
                <a:off x="6972448" y="1923268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8" name="Rounded Rectangle 437"/>
              <p:cNvSpPr/>
              <p:nvPr/>
            </p:nvSpPr>
            <p:spPr>
              <a:xfrm>
                <a:off x="7108186" y="192326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9" name="Rounded Rectangle 438"/>
              <p:cNvSpPr/>
              <p:nvPr/>
            </p:nvSpPr>
            <p:spPr>
              <a:xfrm>
                <a:off x="7243924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0" name="Rounded Rectangle 439"/>
              <p:cNvSpPr/>
              <p:nvPr/>
            </p:nvSpPr>
            <p:spPr>
              <a:xfrm>
                <a:off x="7379663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1" name="Rounded Rectangle 440"/>
              <p:cNvSpPr/>
              <p:nvPr/>
            </p:nvSpPr>
            <p:spPr>
              <a:xfrm>
                <a:off x="7515401" y="1923268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2" name="Rounded Rectangle 441"/>
              <p:cNvSpPr/>
              <p:nvPr/>
            </p:nvSpPr>
            <p:spPr>
              <a:xfrm>
                <a:off x="7651139" y="192326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3" name="Rounded Rectangle 442"/>
              <p:cNvSpPr/>
              <p:nvPr/>
            </p:nvSpPr>
            <p:spPr>
              <a:xfrm>
                <a:off x="7786877" y="1923268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4" name="Rounded Rectangle 443"/>
              <p:cNvSpPr/>
              <p:nvPr/>
            </p:nvSpPr>
            <p:spPr>
              <a:xfrm>
                <a:off x="7922615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5" name="Rounded Rectangle 444"/>
              <p:cNvSpPr/>
              <p:nvPr/>
            </p:nvSpPr>
            <p:spPr>
              <a:xfrm>
                <a:off x="8058353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6" name="Rounded Rectangle 445"/>
              <p:cNvSpPr/>
              <p:nvPr/>
            </p:nvSpPr>
            <p:spPr>
              <a:xfrm>
                <a:off x="8194091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7" name="Rounded Rectangle 446"/>
              <p:cNvSpPr/>
              <p:nvPr/>
            </p:nvSpPr>
            <p:spPr>
              <a:xfrm>
                <a:off x="8329828" y="1923268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387" name="TextBox 386"/>
            <p:cNvSpPr txBox="1"/>
            <p:nvPr/>
          </p:nvSpPr>
          <p:spPr>
            <a:xfrm>
              <a:off x="6172200" y="1966564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mask 3</a:t>
              </a:r>
            </a:p>
          </p:txBody>
        </p:sp>
        <p:grpSp>
          <p:nvGrpSpPr>
            <p:cNvPr id="388" name="Group 387"/>
            <p:cNvGrpSpPr/>
            <p:nvPr/>
          </p:nvGrpSpPr>
          <p:grpSpPr>
            <a:xfrm>
              <a:off x="6251006" y="1276350"/>
              <a:ext cx="2231972" cy="132833"/>
              <a:chOff x="6251006" y="1276350"/>
              <a:chExt cx="2231972" cy="132833"/>
            </a:xfrm>
          </p:grpSpPr>
          <p:sp>
            <p:nvSpPr>
              <p:cNvPr id="414" name="Rectangle 413"/>
              <p:cNvSpPr/>
              <p:nvPr/>
            </p:nvSpPr>
            <p:spPr>
              <a:xfrm>
                <a:off x="6251006" y="1276350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5" name="Rounded Rectangle 414"/>
              <p:cNvSpPr/>
              <p:nvPr/>
            </p:nvSpPr>
            <p:spPr>
              <a:xfrm>
                <a:off x="6293757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6" name="Rounded Rectangle 415"/>
              <p:cNvSpPr/>
              <p:nvPr/>
            </p:nvSpPr>
            <p:spPr>
              <a:xfrm>
                <a:off x="6429495" y="1301278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7" name="Rounded Rectangle 416"/>
              <p:cNvSpPr/>
              <p:nvPr/>
            </p:nvSpPr>
            <p:spPr>
              <a:xfrm>
                <a:off x="6565234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8" name="Rounded Rectangle 417"/>
              <p:cNvSpPr/>
              <p:nvPr/>
            </p:nvSpPr>
            <p:spPr>
              <a:xfrm>
                <a:off x="6700972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9" name="Rounded Rectangle 418"/>
              <p:cNvSpPr/>
              <p:nvPr/>
            </p:nvSpPr>
            <p:spPr>
              <a:xfrm>
                <a:off x="6836710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0" name="Rounded Rectangle 419"/>
              <p:cNvSpPr/>
              <p:nvPr/>
            </p:nvSpPr>
            <p:spPr>
              <a:xfrm>
                <a:off x="6972448" y="1301278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1" name="Rounded Rectangle 420"/>
              <p:cNvSpPr/>
              <p:nvPr/>
            </p:nvSpPr>
            <p:spPr>
              <a:xfrm>
                <a:off x="7108186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2" name="Rounded Rectangle 421"/>
              <p:cNvSpPr/>
              <p:nvPr/>
            </p:nvSpPr>
            <p:spPr>
              <a:xfrm>
                <a:off x="7243924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3" name="Rounded Rectangle 422"/>
              <p:cNvSpPr/>
              <p:nvPr/>
            </p:nvSpPr>
            <p:spPr>
              <a:xfrm>
                <a:off x="7379663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4" name="Rounded Rectangle 423"/>
              <p:cNvSpPr/>
              <p:nvPr/>
            </p:nvSpPr>
            <p:spPr>
              <a:xfrm>
                <a:off x="7515401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5" name="Rounded Rectangle 424"/>
              <p:cNvSpPr/>
              <p:nvPr/>
            </p:nvSpPr>
            <p:spPr>
              <a:xfrm>
                <a:off x="7651139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6" name="Rounded Rectangle 425"/>
              <p:cNvSpPr/>
              <p:nvPr/>
            </p:nvSpPr>
            <p:spPr>
              <a:xfrm>
                <a:off x="7786877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7" name="Rounded Rectangle 426"/>
              <p:cNvSpPr/>
              <p:nvPr/>
            </p:nvSpPr>
            <p:spPr>
              <a:xfrm>
                <a:off x="7922615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8" name="Rounded Rectangle 427"/>
              <p:cNvSpPr/>
              <p:nvPr/>
            </p:nvSpPr>
            <p:spPr>
              <a:xfrm>
                <a:off x="8058353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9" name="Rounded Rectangle 428"/>
              <p:cNvSpPr/>
              <p:nvPr/>
            </p:nvSpPr>
            <p:spPr>
              <a:xfrm>
                <a:off x="8194091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0" name="Rounded Rectangle 429"/>
              <p:cNvSpPr/>
              <p:nvPr/>
            </p:nvSpPr>
            <p:spPr>
              <a:xfrm>
                <a:off x="8329828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389" name="TextBox 388"/>
            <p:cNvSpPr txBox="1"/>
            <p:nvPr/>
          </p:nvSpPr>
          <p:spPr>
            <a:xfrm>
              <a:off x="6172200" y="1344574"/>
              <a:ext cx="678391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mask K</a:t>
              </a:r>
            </a:p>
          </p:txBody>
        </p:sp>
        <p:sp>
          <p:nvSpPr>
            <p:cNvPr id="390" name="TextBox 389"/>
            <p:cNvSpPr txBox="1"/>
            <p:nvPr/>
          </p:nvSpPr>
          <p:spPr>
            <a:xfrm>
              <a:off x="6172200" y="3139146"/>
              <a:ext cx="78899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light box</a:t>
              </a:r>
            </a:p>
          </p:txBody>
        </p:sp>
        <p:grpSp>
          <p:nvGrpSpPr>
            <p:cNvPr id="391" name="Group 390"/>
            <p:cNvGrpSpPr/>
            <p:nvPr/>
          </p:nvGrpSpPr>
          <p:grpSpPr>
            <a:xfrm>
              <a:off x="6251008" y="2700079"/>
              <a:ext cx="2231972" cy="132833"/>
              <a:chOff x="6251008" y="2700079"/>
              <a:chExt cx="2231972" cy="132833"/>
            </a:xfrm>
          </p:grpSpPr>
          <p:sp>
            <p:nvSpPr>
              <p:cNvPr id="397" name="Rectangle 396"/>
              <p:cNvSpPr/>
              <p:nvPr/>
            </p:nvSpPr>
            <p:spPr>
              <a:xfrm>
                <a:off x="6251008" y="2700079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8" name="Rounded Rectangle 397"/>
              <p:cNvSpPr/>
              <p:nvPr/>
            </p:nvSpPr>
            <p:spPr>
              <a:xfrm>
                <a:off x="6293759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9" name="Rounded Rectangle 398"/>
              <p:cNvSpPr/>
              <p:nvPr/>
            </p:nvSpPr>
            <p:spPr>
              <a:xfrm>
                <a:off x="6429497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0" name="Rounded Rectangle 399"/>
              <p:cNvSpPr/>
              <p:nvPr/>
            </p:nvSpPr>
            <p:spPr>
              <a:xfrm>
                <a:off x="6565236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1" name="Rounded Rectangle 400"/>
              <p:cNvSpPr/>
              <p:nvPr/>
            </p:nvSpPr>
            <p:spPr>
              <a:xfrm>
                <a:off x="6700974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2" name="Rounded Rectangle 401"/>
              <p:cNvSpPr/>
              <p:nvPr/>
            </p:nvSpPr>
            <p:spPr>
              <a:xfrm>
                <a:off x="6836712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5F5F5F">
                    <a:lumMod val="40000"/>
                    <a:lumOff val="6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3" name="Rounded Rectangle 402"/>
              <p:cNvSpPr/>
              <p:nvPr/>
            </p:nvSpPr>
            <p:spPr>
              <a:xfrm>
                <a:off x="6972450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4" name="Rounded Rectangle 403"/>
              <p:cNvSpPr/>
              <p:nvPr/>
            </p:nvSpPr>
            <p:spPr>
              <a:xfrm>
                <a:off x="7108188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5" name="Rounded Rectangle 404"/>
              <p:cNvSpPr/>
              <p:nvPr/>
            </p:nvSpPr>
            <p:spPr>
              <a:xfrm>
                <a:off x="7243926" y="2725007"/>
                <a:ext cx="108052" cy="81039"/>
              </a:xfrm>
              <a:prstGeom prst="roundRect">
                <a:avLst/>
              </a:prstGeom>
              <a:solidFill>
                <a:srgbClr val="969696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6" name="Rounded Rectangle 405"/>
              <p:cNvSpPr/>
              <p:nvPr/>
            </p:nvSpPr>
            <p:spPr>
              <a:xfrm>
                <a:off x="7379665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7" name="Rounded Rectangle 406"/>
              <p:cNvSpPr/>
              <p:nvPr/>
            </p:nvSpPr>
            <p:spPr>
              <a:xfrm>
                <a:off x="7515403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60000"/>
                  <a:lumOff val="4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8" name="Rounded Rectangle 407"/>
              <p:cNvSpPr/>
              <p:nvPr/>
            </p:nvSpPr>
            <p:spPr>
              <a:xfrm>
                <a:off x="7651141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9" name="Rounded Rectangle 408"/>
              <p:cNvSpPr/>
              <p:nvPr/>
            </p:nvSpPr>
            <p:spPr>
              <a:xfrm>
                <a:off x="7786879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0" name="Rounded Rectangle 409"/>
              <p:cNvSpPr/>
              <p:nvPr/>
            </p:nvSpPr>
            <p:spPr>
              <a:xfrm>
                <a:off x="7922617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1" name="Rounded Rectangle 410"/>
              <p:cNvSpPr/>
              <p:nvPr/>
            </p:nvSpPr>
            <p:spPr>
              <a:xfrm>
                <a:off x="8058355" y="2725007"/>
                <a:ext cx="108052" cy="81039"/>
              </a:xfrm>
              <a:prstGeom prst="roundRect">
                <a:avLst/>
              </a:prstGeom>
              <a:solidFill>
                <a:srgbClr val="969696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2" name="Rounded Rectangle 411"/>
              <p:cNvSpPr/>
              <p:nvPr/>
            </p:nvSpPr>
            <p:spPr>
              <a:xfrm>
                <a:off x="8194093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3" name="Rounded Rectangle 412"/>
              <p:cNvSpPr/>
              <p:nvPr/>
            </p:nvSpPr>
            <p:spPr>
              <a:xfrm>
                <a:off x="8329830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cxnSp>
          <p:nvCxnSpPr>
            <p:cNvPr id="392" name="Straight Arrow Connector 391"/>
            <p:cNvCxnSpPr/>
            <p:nvPr/>
          </p:nvCxnSpPr>
          <p:spPr>
            <a:xfrm flipV="1">
              <a:off x="6808176" y="895350"/>
              <a:ext cx="642761" cy="217534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triangle" w="med" len="med"/>
            </a:ln>
            <a:effectLst/>
          </p:spPr>
        </p:cxnSp>
        <p:sp>
          <p:nvSpPr>
            <p:cNvPr id="393" name="TextBox 392"/>
            <p:cNvSpPr txBox="1"/>
            <p:nvPr/>
          </p:nvSpPr>
          <p:spPr>
            <a:xfrm>
              <a:off x="6172200" y="2760966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mask 1</a:t>
              </a:r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6251006" y="3064754"/>
              <a:ext cx="2231972" cy="132833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95" name="TextBox 394"/>
            <p:cNvSpPr txBox="1"/>
            <p:nvPr/>
          </p:nvSpPr>
          <p:spPr>
            <a:xfrm rot="5400000">
              <a:off x="6351003" y="1592683"/>
              <a:ext cx="303288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…</a:t>
              </a:r>
            </a:p>
          </p:txBody>
        </p:sp>
        <p:sp>
          <p:nvSpPr>
            <p:cNvPr id="396" name="TextBox 395"/>
            <p:cNvSpPr txBox="1"/>
            <p:nvPr/>
          </p:nvSpPr>
          <p:spPr>
            <a:xfrm>
              <a:off x="6000248" y="3345022"/>
              <a:ext cx="27446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Layered </a:t>
              </a:r>
              <a:r>
                <a:rPr kumimoji="0" lang="en-US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3D </a:t>
              </a:r>
              <a:r>
                <a:rPr kumimoji="0" lang="en-US" sz="1400" b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and </a:t>
              </a:r>
              <a:r>
                <a:rPr kumimoji="0" lang="en-US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Polarization Fields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65" name="Group 464"/>
          <p:cNvGrpSpPr/>
          <p:nvPr/>
        </p:nvGrpSpPr>
        <p:grpSpPr>
          <a:xfrm>
            <a:off x="3377429" y="2272865"/>
            <a:ext cx="2231973" cy="132833"/>
            <a:chOff x="6251006" y="1898340"/>
            <a:chExt cx="2231972" cy="132833"/>
          </a:xfrm>
        </p:grpSpPr>
        <p:sp>
          <p:nvSpPr>
            <p:cNvPr id="466" name="Rectangle 465"/>
            <p:cNvSpPr/>
            <p:nvPr/>
          </p:nvSpPr>
          <p:spPr>
            <a:xfrm>
              <a:off x="6251006" y="1898340"/>
              <a:ext cx="2231972" cy="132833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7" name="Rounded Rectangle 466"/>
            <p:cNvSpPr/>
            <p:nvPr/>
          </p:nvSpPr>
          <p:spPr>
            <a:xfrm>
              <a:off x="6293757" y="192326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8" name="Rounded Rectangle 467"/>
            <p:cNvSpPr/>
            <p:nvPr/>
          </p:nvSpPr>
          <p:spPr>
            <a:xfrm>
              <a:off x="6429495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9" name="Rounded Rectangle 468"/>
            <p:cNvSpPr/>
            <p:nvPr/>
          </p:nvSpPr>
          <p:spPr>
            <a:xfrm>
              <a:off x="6565234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0" name="Rounded Rectangle 469"/>
            <p:cNvSpPr/>
            <p:nvPr/>
          </p:nvSpPr>
          <p:spPr>
            <a:xfrm>
              <a:off x="6700972" y="192326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1" name="Rounded Rectangle 470"/>
            <p:cNvSpPr/>
            <p:nvPr/>
          </p:nvSpPr>
          <p:spPr>
            <a:xfrm>
              <a:off x="6836710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2" name="Rounded Rectangle 471"/>
            <p:cNvSpPr/>
            <p:nvPr/>
          </p:nvSpPr>
          <p:spPr>
            <a:xfrm>
              <a:off x="6972448" y="1923268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3" name="Rounded Rectangle 472"/>
            <p:cNvSpPr/>
            <p:nvPr/>
          </p:nvSpPr>
          <p:spPr>
            <a:xfrm>
              <a:off x="7108186" y="192326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4" name="Rounded Rectangle 473"/>
            <p:cNvSpPr/>
            <p:nvPr/>
          </p:nvSpPr>
          <p:spPr>
            <a:xfrm>
              <a:off x="7243924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5" name="Rounded Rectangle 474"/>
            <p:cNvSpPr/>
            <p:nvPr/>
          </p:nvSpPr>
          <p:spPr>
            <a:xfrm>
              <a:off x="7379663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6" name="Rounded Rectangle 475"/>
            <p:cNvSpPr/>
            <p:nvPr/>
          </p:nvSpPr>
          <p:spPr>
            <a:xfrm>
              <a:off x="7515401" y="1923268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7" name="Rounded Rectangle 476"/>
            <p:cNvSpPr/>
            <p:nvPr/>
          </p:nvSpPr>
          <p:spPr>
            <a:xfrm>
              <a:off x="7651139" y="192326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8" name="Rounded Rectangle 477"/>
            <p:cNvSpPr/>
            <p:nvPr/>
          </p:nvSpPr>
          <p:spPr>
            <a:xfrm>
              <a:off x="7786877" y="192326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9" name="Rounded Rectangle 478"/>
            <p:cNvSpPr/>
            <p:nvPr/>
          </p:nvSpPr>
          <p:spPr>
            <a:xfrm>
              <a:off x="7922615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0" name="Rounded Rectangle 479"/>
            <p:cNvSpPr/>
            <p:nvPr/>
          </p:nvSpPr>
          <p:spPr>
            <a:xfrm>
              <a:off x="8058353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1" name="Rounded Rectangle 480"/>
            <p:cNvSpPr/>
            <p:nvPr/>
          </p:nvSpPr>
          <p:spPr>
            <a:xfrm>
              <a:off x="8194091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2" name="Rounded Rectangle 481"/>
            <p:cNvSpPr/>
            <p:nvPr/>
          </p:nvSpPr>
          <p:spPr>
            <a:xfrm>
              <a:off x="8329828" y="192326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483" name="Group 482"/>
          <p:cNvGrpSpPr/>
          <p:nvPr/>
        </p:nvGrpSpPr>
        <p:grpSpPr>
          <a:xfrm>
            <a:off x="3377429" y="2272865"/>
            <a:ext cx="2231973" cy="132833"/>
            <a:chOff x="6251006" y="1276350"/>
            <a:chExt cx="2231972" cy="132833"/>
          </a:xfrm>
        </p:grpSpPr>
        <p:sp>
          <p:nvSpPr>
            <p:cNvPr id="484" name="Rectangle 483"/>
            <p:cNvSpPr/>
            <p:nvPr/>
          </p:nvSpPr>
          <p:spPr>
            <a:xfrm>
              <a:off x="6251006" y="1276350"/>
              <a:ext cx="2231972" cy="132833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5" name="Rounded Rectangle 484"/>
            <p:cNvSpPr/>
            <p:nvPr/>
          </p:nvSpPr>
          <p:spPr>
            <a:xfrm>
              <a:off x="6293757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6" name="Rounded Rectangle 485"/>
            <p:cNvSpPr/>
            <p:nvPr/>
          </p:nvSpPr>
          <p:spPr>
            <a:xfrm>
              <a:off x="6429495" y="130127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7" name="Rounded Rectangle 486"/>
            <p:cNvSpPr/>
            <p:nvPr/>
          </p:nvSpPr>
          <p:spPr>
            <a:xfrm>
              <a:off x="6565234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8" name="Rounded Rectangle 487"/>
            <p:cNvSpPr/>
            <p:nvPr/>
          </p:nvSpPr>
          <p:spPr>
            <a:xfrm>
              <a:off x="6700972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9" name="Rounded Rectangle 488"/>
            <p:cNvSpPr/>
            <p:nvPr/>
          </p:nvSpPr>
          <p:spPr>
            <a:xfrm>
              <a:off x="6836710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0" name="Rounded Rectangle 489"/>
            <p:cNvSpPr/>
            <p:nvPr/>
          </p:nvSpPr>
          <p:spPr>
            <a:xfrm>
              <a:off x="6972448" y="1301278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1" name="Rounded Rectangle 490"/>
            <p:cNvSpPr/>
            <p:nvPr/>
          </p:nvSpPr>
          <p:spPr>
            <a:xfrm>
              <a:off x="7108186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2" name="Rounded Rectangle 491"/>
            <p:cNvSpPr/>
            <p:nvPr/>
          </p:nvSpPr>
          <p:spPr>
            <a:xfrm>
              <a:off x="7243924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3" name="Rounded Rectangle 492"/>
            <p:cNvSpPr/>
            <p:nvPr/>
          </p:nvSpPr>
          <p:spPr>
            <a:xfrm>
              <a:off x="7379663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4" name="Rounded Rectangle 493"/>
            <p:cNvSpPr/>
            <p:nvPr/>
          </p:nvSpPr>
          <p:spPr>
            <a:xfrm>
              <a:off x="7515401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5" name="Rounded Rectangle 494"/>
            <p:cNvSpPr/>
            <p:nvPr/>
          </p:nvSpPr>
          <p:spPr>
            <a:xfrm>
              <a:off x="7651139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6" name="Rounded Rectangle 495"/>
            <p:cNvSpPr/>
            <p:nvPr/>
          </p:nvSpPr>
          <p:spPr>
            <a:xfrm>
              <a:off x="7786877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7" name="Rounded Rectangle 496"/>
            <p:cNvSpPr/>
            <p:nvPr/>
          </p:nvSpPr>
          <p:spPr>
            <a:xfrm>
              <a:off x="7922615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8" name="Rounded Rectangle 497"/>
            <p:cNvSpPr/>
            <p:nvPr/>
          </p:nvSpPr>
          <p:spPr>
            <a:xfrm>
              <a:off x="8058353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9" name="Rounded Rectangle 498"/>
            <p:cNvSpPr/>
            <p:nvPr/>
          </p:nvSpPr>
          <p:spPr>
            <a:xfrm>
              <a:off x="8194091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0" name="Rounded Rectangle 499"/>
            <p:cNvSpPr/>
            <p:nvPr/>
          </p:nvSpPr>
          <p:spPr>
            <a:xfrm>
              <a:off x="8329828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01" name="Group 500"/>
          <p:cNvGrpSpPr/>
          <p:nvPr/>
        </p:nvGrpSpPr>
        <p:grpSpPr>
          <a:xfrm>
            <a:off x="3377429" y="2277659"/>
            <a:ext cx="2231973" cy="132833"/>
            <a:chOff x="6251006" y="2294882"/>
            <a:chExt cx="2231972" cy="132833"/>
          </a:xfrm>
        </p:grpSpPr>
        <p:sp>
          <p:nvSpPr>
            <p:cNvPr id="502" name="Rectangle 501"/>
            <p:cNvSpPr/>
            <p:nvPr/>
          </p:nvSpPr>
          <p:spPr>
            <a:xfrm>
              <a:off x="6251006" y="2294882"/>
              <a:ext cx="2231972" cy="132833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3" name="Rounded Rectangle 502"/>
            <p:cNvSpPr/>
            <p:nvPr/>
          </p:nvSpPr>
          <p:spPr>
            <a:xfrm>
              <a:off x="6293757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4" name="Rounded Rectangle 503"/>
            <p:cNvSpPr/>
            <p:nvPr/>
          </p:nvSpPr>
          <p:spPr>
            <a:xfrm>
              <a:off x="6429495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5" name="Rounded Rectangle 504"/>
            <p:cNvSpPr/>
            <p:nvPr/>
          </p:nvSpPr>
          <p:spPr>
            <a:xfrm>
              <a:off x="6565234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6" name="Rounded Rectangle 505"/>
            <p:cNvSpPr/>
            <p:nvPr/>
          </p:nvSpPr>
          <p:spPr>
            <a:xfrm>
              <a:off x="6700972" y="2319810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7" name="Rounded Rectangle 506"/>
            <p:cNvSpPr/>
            <p:nvPr/>
          </p:nvSpPr>
          <p:spPr>
            <a:xfrm>
              <a:off x="6836710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8" name="Rounded Rectangle 507"/>
            <p:cNvSpPr/>
            <p:nvPr/>
          </p:nvSpPr>
          <p:spPr>
            <a:xfrm>
              <a:off x="6972448" y="2319810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9" name="Rounded Rectangle 508"/>
            <p:cNvSpPr/>
            <p:nvPr/>
          </p:nvSpPr>
          <p:spPr>
            <a:xfrm>
              <a:off x="7108186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0" name="Rounded Rectangle 509"/>
            <p:cNvSpPr/>
            <p:nvPr/>
          </p:nvSpPr>
          <p:spPr>
            <a:xfrm>
              <a:off x="7243924" y="2319810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1" name="Rounded Rectangle 510"/>
            <p:cNvSpPr/>
            <p:nvPr/>
          </p:nvSpPr>
          <p:spPr>
            <a:xfrm>
              <a:off x="7379663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2" name="Rounded Rectangle 511"/>
            <p:cNvSpPr/>
            <p:nvPr/>
          </p:nvSpPr>
          <p:spPr>
            <a:xfrm>
              <a:off x="7515401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3" name="Rounded Rectangle 512"/>
            <p:cNvSpPr/>
            <p:nvPr/>
          </p:nvSpPr>
          <p:spPr>
            <a:xfrm>
              <a:off x="7651139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4" name="Rounded Rectangle 513"/>
            <p:cNvSpPr/>
            <p:nvPr/>
          </p:nvSpPr>
          <p:spPr>
            <a:xfrm>
              <a:off x="7786877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5" name="Rounded Rectangle 514"/>
            <p:cNvSpPr/>
            <p:nvPr/>
          </p:nvSpPr>
          <p:spPr>
            <a:xfrm>
              <a:off x="7922615" y="2319810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6" name="Rounded Rectangle 515"/>
            <p:cNvSpPr/>
            <p:nvPr/>
          </p:nvSpPr>
          <p:spPr>
            <a:xfrm>
              <a:off x="8058353" y="2319810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7" name="Rounded Rectangle 516"/>
            <p:cNvSpPr/>
            <p:nvPr/>
          </p:nvSpPr>
          <p:spPr>
            <a:xfrm>
              <a:off x="8194091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8" name="Rounded Rectangle 517"/>
            <p:cNvSpPr/>
            <p:nvPr/>
          </p:nvSpPr>
          <p:spPr>
            <a:xfrm>
              <a:off x="8329828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19" name="Group 518"/>
          <p:cNvGrpSpPr/>
          <p:nvPr/>
        </p:nvGrpSpPr>
        <p:grpSpPr>
          <a:xfrm>
            <a:off x="3377429" y="2678085"/>
            <a:ext cx="2231973" cy="132833"/>
            <a:chOff x="6251006" y="2294882"/>
            <a:chExt cx="2231972" cy="132833"/>
          </a:xfrm>
        </p:grpSpPr>
        <p:sp>
          <p:nvSpPr>
            <p:cNvPr id="520" name="Rectangle 519"/>
            <p:cNvSpPr/>
            <p:nvPr/>
          </p:nvSpPr>
          <p:spPr>
            <a:xfrm>
              <a:off x="6251006" y="2294882"/>
              <a:ext cx="2231972" cy="132833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1" name="Rounded Rectangle 520"/>
            <p:cNvSpPr/>
            <p:nvPr/>
          </p:nvSpPr>
          <p:spPr>
            <a:xfrm>
              <a:off x="6293757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2" name="Rounded Rectangle 521"/>
            <p:cNvSpPr/>
            <p:nvPr/>
          </p:nvSpPr>
          <p:spPr>
            <a:xfrm>
              <a:off x="6429495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3" name="Rounded Rectangle 522"/>
            <p:cNvSpPr/>
            <p:nvPr/>
          </p:nvSpPr>
          <p:spPr>
            <a:xfrm>
              <a:off x="6565234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4" name="Rounded Rectangle 523"/>
            <p:cNvSpPr/>
            <p:nvPr/>
          </p:nvSpPr>
          <p:spPr>
            <a:xfrm>
              <a:off x="6700972" y="2319810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5" name="Rounded Rectangle 524"/>
            <p:cNvSpPr/>
            <p:nvPr/>
          </p:nvSpPr>
          <p:spPr>
            <a:xfrm>
              <a:off x="6836710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6" name="Rounded Rectangle 525"/>
            <p:cNvSpPr/>
            <p:nvPr/>
          </p:nvSpPr>
          <p:spPr>
            <a:xfrm>
              <a:off x="6972448" y="2319810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7" name="Rounded Rectangle 526"/>
            <p:cNvSpPr/>
            <p:nvPr/>
          </p:nvSpPr>
          <p:spPr>
            <a:xfrm>
              <a:off x="7108186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8" name="Rounded Rectangle 527"/>
            <p:cNvSpPr/>
            <p:nvPr/>
          </p:nvSpPr>
          <p:spPr>
            <a:xfrm>
              <a:off x="7243924" y="2319810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9" name="Rounded Rectangle 528"/>
            <p:cNvSpPr/>
            <p:nvPr/>
          </p:nvSpPr>
          <p:spPr>
            <a:xfrm>
              <a:off x="7379663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0" name="Rounded Rectangle 529"/>
            <p:cNvSpPr/>
            <p:nvPr/>
          </p:nvSpPr>
          <p:spPr>
            <a:xfrm>
              <a:off x="7515401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1" name="Rounded Rectangle 530"/>
            <p:cNvSpPr/>
            <p:nvPr/>
          </p:nvSpPr>
          <p:spPr>
            <a:xfrm>
              <a:off x="7651139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2" name="Rounded Rectangle 531"/>
            <p:cNvSpPr/>
            <p:nvPr/>
          </p:nvSpPr>
          <p:spPr>
            <a:xfrm>
              <a:off x="7786877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3" name="Rounded Rectangle 532"/>
            <p:cNvSpPr/>
            <p:nvPr/>
          </p:nvSpPr>
          <p:spPr>
            <a:xfrm>
              <a:off x="7922615" y="2319810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4" name="Rounded Rectangle 533"/>
            <p:cNvSpPr/>
            <p:nvPr/>
          </p:nvSpPr>
          <p:spPr>
            <a:xfrm>
              <a:off x="8058353" y="2319810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5" name="Rounded Rectangle 534"/>
            <p:cNvSpPr/>
            <p:nvPr/>
          </p:nvSpPr>
          <p:spPr>
            <a:xfrm>
              <a:off x="8194091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6" name="Rounded Rectangle 535"/>
            <p:cNvSpPr/>
            <p:nvPr/>
          </p:nvSpPr>
          <p:spPr>
            <a:xfrm>
              <a:off x="8329828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37" name="Group 536"/>
          <p:cNvGrpSpPr/>
          <p:nvPr/>
        </p:nvGrpSpPr>
        <p:grpSpPr>
          <a:xfrm>
            <a:off x="3377429" y="2678225"/>
            <a:ext cx="2231973" cy="132833"/>
            <a:chOff x="6251006" y="1898340"/>
            <a:chExt cx="2231972" cy="132833"/>
          </a:xfrm>
        </p:grpSpPr>
        <p:sp>
          <p:nvSpPr>
            <p:cNvPr id="538" name="Rectangle 537"/>
            <p:cNvSpPr/>
            <p:nvPr/>
          </p:nvSpPr>
          <p:spPr>
            <a:xfrm>
              <a:off x="6251006" y="1898340"/>
              <a:ext cx="2231972" cy="132833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9" name="Rounded Rectangle 538"/>
            <p:cNvSpPr/>
            <p:nvPr/>
          </p:nvSpPr>
          <p:spPr>
            <a:xfrm>
              <a:off x="6293757" y="192326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0" name="Rounded Rectangle 539"/>
            <p:cNvSpPr/>
            <p:nvPr/>
          </p:nvSpPr>
          <p:spPr>
            <a:xfrm>
              <a:off x="6429495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1" name="Rounded Rectangle 540"/>
            <p:cNvSpPr/>
            <p:nvPr/>
          </p:nvSpPr>
          <p:spPr>
            <a:xfrm>
              <a:off x="6565234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2" name="Rounded Rectangle 541"/>
            <p:cNvSpPr/>
            <p:nvPr/>
          </p:nvSpPr>
          <p:spPr>
            <a:xfrm>
              <a:off x="6700972" y="192326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3" name="Rounded Rectangle 542"/>
            <p:cNvSpPr/>
            <p:nvPr/>
          </p:nvSpPr>
          <p:spPr>
            <a:xfrm>
              <a:off x="6836710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4" name="Rounded Rectangle 543"/>
            <p:cNvSpPr/>
            <p:nvPr/>
          </p:nvSpPr>
          <p:spPr>
            <a:xfrm>
              <a:off x="6972448" y="1923268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5" name="Rounded Rectangle 544"/>
            <p:cNvSpPr/>
            <p:nvPr/>
          </p:nvSpPr>
          <p:spPr>
            <a:xfrm>
              <a:off x="7108186" y="192326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6" name="Rounded Rectangle 545"/>
            <p:cNvSpPr/>
            <p:nvPr/>
          </p:nvSpPr>
          <p:spPr>
            <a:xfrm>
              <a:off x="7243924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7" name="Rounded Rectangle 546"/>
            <p:cNvSpPr/>
            <p:nvPr/>
          </p:nvSpPr>
          <p:spPr>
            <a:xfrm>
              <a:off x="7379663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8" name="Rounded Rectangle 547"/>
            <p:cNvSpPr/>
            <p:nvPr/>
          </p:nvSpPr>
          <p:spPr>
            <a:xfrm>
              <a:off x="7515401" y="1923268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9" name="Rounded Rectangle 548"/>
            <p:cNvSpPr/>
            <p:nvPr/>
          </p:nvSpPr>
          <p:spPr>
            <a:xfrm>
              <a:off x="7651139" y="192326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0" name="Rounded Rectangle 549"/>
            <p:cNvSpPr/>
            <p:nvPr/>
          </p:nvSpPr>
          <p:spPr>
            <a:xfrm>
              <a:off x="7786877" y="192326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1" name="Rounded Rectangle 550"/>
            <p:cNvSpPr/>
            <p:nvPr/>
          </p:nvSpPr>
          <p:spPr>
            <a:xfrm>
              <a:off x="7922615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2" name="Rounded Rectangle 551"/>
            <p:cNvSpPr/>
            <p:nvPr/>
          </p:nvSpPr>
          <p:spPr>
            <a:xfrm>
              <a:off x="8058353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3" name="Rounded Rectangle 552"/>
            <p:cNvSpPr/>
            <p:nvPr/>
          </p:nvSpPr>
          <p:spPr>
            <a:xfrm>
              <a:off x="8194091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4" name="Rounded Rectangle 553"/>
            <p:cNvSpPr/>
            <p:nvPr/>
          </p:nvSpPr>
          <p:spPr>
            <a:xfrm>
              <a:off x="8329828" y="192326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55" name="Group 554"/>
          <p:cNvGrpSpPr/>
          <p:nvPr/>
        </p:nvGrpSpPr>
        <p:grpSpPr>
          <a:xfrm>
            <a:off x="3377429" y="2678225"/>
            <a:ext cx="2231973" cy="132833"/>
            <a:chOff x="6251006" y="1276350"/>
            <a:chExt cx="2231972" cy="132833"/>
          </a:xfrm>
        </p:grpSpPr>
        <p:sp>
          <p:nvSpPr>
            <p:cNvPr id="556" name="Rectangle 555"/>
            <p:cNvSpPr/>
            <p:nvPr/>
          </p:nvSpPr>
          <p:spPr>
            <a:xfrm>
              <a:off x="6251006" y="1276350"/>
              <a:ext cx="2231972" cy="132833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7" name="Rounded Rectangle 556"/>
            <p:cNvSpPr/>
            <p:nvPr/>
          </p:nvSpPr>
          <p:spPr>
            <a:xfrm>
              <a:off x="6293757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8" name="Rounded Rectangle 557"/>
            <p:cNvSpPr/>
            <p:nvPr/>
          </p:nvSpPr>
          <p:spPr>
            <a:xfrm>
              <a:off x="6429495" y="130127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9" name="Rounded Rectangle 558"/>
            <p:cNvSpPr/>
            <p:nvPr/>
          </p:nvSpPr>
          <p:spPr>
            <a:xfrm>
              <a:off x="6565234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0" name="Rounded Rectangle 559"/>
            <p:cNvSpPr/>
            <p:nvPr/>
          </p:nvSpPr>
          <p:spPr>
            <a:xfrm>
              <a:off x="6700972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1" name="Rounded Rectangle 560"/>
            <p:cNvSpPr/>
            <p:nvPr/>
          </p:nvSpPr>
          <p:spPr>
            <a:xfrm>
              <a:off x="6836710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2" name="Rounded Rectangle 561"/>
            <p:cNvSpPr/>
            <p:nvPr/>
          </p:nvSpPr>
          <p:spPr>
            <a:xfrm>
              <a:off x="6972448" y="1301278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3" name="Rounded Rectangle 562"/>
            <p:cNvSpPr/>
            <p:nvPr/>
          </p:nvSpPr>
          <p:spPr>
            <a:xfrm>
              <a:off x="7108186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4" name="Rounded Rectangle 563"/>
            <p:cNvSpPr/>
            <p:nvPr/>
          </p:nvSpPr>
          <p:spPr>
            <a:xfrm>
              <a:off x="7243924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5" name="Rounded Rectangle 564"/>
            <p:cNvSpPr/>
            <p:nvPr/>
          </p:nvSpPr>
          <p:spPr>
            <a:xfrm>
              <a:off x="7379663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6" name="Rounded Rectangle 565"/>
            <p:cNvSpPr/>
            <p:nvPr/>
          </p:nvSpPr>
          <p:spPr>
            <a:xfrm>
              <a:off x="7515401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7" name="Rounded Rectangle 566"/>
            <p:cNvSpPr/>
            <p:nvPr/>
          </p:nvSpPr>
          <p:spPr>
            <a:xfrm>
              <a:off x="7651139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8" name="Rounded Rectangle 567"/>
            <p:cNvSpPr/>
            <p:nvPr/>
          </p:nvSpPr>
          <p:spPr>
            <a:xfrm>
              <a:off x="7786877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9" name="Rounded Rectangle 568"/>
            <p:cNvSpPr/>
            <p:nvPr/>
          </p:nvSpPr>
          <p:spPr>
            <a:xfrm>
              <a:off x="7922615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0" name="Rounded Rectangle 569"/>
            <p:cNvSpPr/>
            <p:nvPr/>
          </p:nvSpPr>
          <p:spPr>
            <a:xfrm>
              <a:off x="8058353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1" name="Rounded Rectangle 570"/>
            <p:cNvSpPr/>
            <p:nvPr/>
          </p:nvSpPr>
          <p:spPr>
            <a:xfrm>
              <a:off x="8194091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2" name="Rounded Rectangle 571"/>
            <p:cNvSpPr/>
            <p:nvPr/>
          </p:nvSpPr>
          <p:spPr>
            <a:xfrm>
              <a:off x="8329828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73" name="Group 572"/>
          <p:cNvGrpSpPr/>
          <p:nvPr/>
        </p:nvGrpSpPr>
        <p:grpSpPr>
          <a:xfrm>
            <a:off x="3374691" y="1713394"/>
            <a:ext cx="2231973" cy="1464038"/>
            <a:chOff x="3355406" y="285750"/>
            <a:chExt cx="2231972" cy="1464037"/>
          </a:xfrm>
        </p:grpSpPr>
        <p:cxnSp>
          <p:nvCxnSpPr>
            <p:cNvPr id="574" name="Straight Arrow Connector 573"/>
            <p:cNvCxnSpPr/>
            <p:nvPr/>
          </p:nvCxnSpPr>
          <p:spPr>
            <a:xfrm rot="5400000" flipH="1" flipV="1">
              <a:off x="3441553" y="756773"/>
              <a:ext cx="1337139" cy="395093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triangle" w="med" len="med"/>
            </a:ln>
            <a:effectLst/>
          </p:spPr>
        </p:cxnSp>
        <p:sp>
          <p:nvSpPr>
            <p:cNvPr id="575" name="Rectangle 574"/>
            <p:cNvSpPr/>
            <p:nvPr/>
          </p:nvSpPr>
          <p:spPr>
            <a:xfrm>
              <a:off x="3355406" y="1616954"/>
              <a:ext cx="2231972" cy="132833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359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Layered 3D</a:t>
            </a: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: Multi-Layer Automultiscopic Displays</a:t>
            </a:r>
            <a:endParaRPr kumimoji="0" lang="en-US" sz="3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54" y="640410"/>
            <a:ext cx="5658747" cy="44025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387695" y="1462956"/>
            <a:ext cx="2310780" cy="2757449"/>
            <a:chOff x="6172200" y="895350"/>
            <a:chExt cx="2310780" cy="2757449"/>
          </a:xfrm>
        </p:grpSpPr>
        <p:grpSp>
          <p:nvGrpSpPr>
            <p:cNvPr id="8" name="Group 7"/>
            <p:cNvGrpSpPr/>
            <p:nvPr/>
          </p:nvGrpSpPr>
          <p:grpSpPr>
            <a:xfrm>
              <a:off x="6251006" y="2294882"/>
              <a:ext cx="2231972" cy="132833"/>
              <a:chOff x="6251006" y="2294882"/>
              <a:chExt cx="2231972" cy="132833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6251006" y="2294882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baseline="-250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5" name="Rounded Rectangle 74"/>
              <p:cNvSpPr/>
              <p:nvPr/>
            </p:nvSpPr>
            <p:spPr>
              <a:xfrm>
                <a:off x="6293757" y="2319810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6" name="Rounded Rectangle 75"/>
              <p:cNvSpPr/>
              <p:nvPr/>
            </p:nvSpPr>
            <p:spPr>
              <a:xfrm>
                <a:off x="6429495" y="2319810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7" name="Rounded Rectangle 76"/>
              <p:cNvSpPr/>
              <p:nvPr/>
            </p:nvSpPr>
            <p:spPr>
              <a:xfrm>
                <a:off x="6565234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8" name="Rounded Rectangle 77"/>
              <p:cNvSpPr/>
              <p:nvPr/>
            </p:nvSpPr>
            <p:spPr>
              <a:xfrm>
                <a:off x="6700972" y="2319810"/>
                <a:ext cx="108052" cy="81039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9" name="Rounded Rectangle 78"/>
              <p:cNvSpPr/>
              <p:nvPr/>
            </p:nvSpPr>
            <p:spPr>
              <a:xfrm>
                <a:off x="6836710" y="2319810"/>
                <a:ext cx="108052" cy="8103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0" name="Rounded Rectangle 79"/>
              <p:cNvSpPr/>
              <p:nvPr/>
            </p:nvSpPr>
            <p:spPr>
              <a:xfrm>
                <a:off x="6972448" y="2319810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>
                <a:off x="7108186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2" name="Rounded Rectangle 81"/>
              <p:cNvSpPr/>
              <p:nvPr/>
            </p:nvSpPr>
            <p:spPr>
              <a:xfrm>
                <a:off x="7243924" y="2319810"/>
                <a:ext cx="108052" cy="81039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3" name="Rounded Rectangle 82"/>
              <p:cNvSpPr/>
              <p:nvPr/>
            </p:nvSpPr>
            <p:spPr>
              <a:xfrm>
                <a:off x="7379663" y="2319810"/>
                <a:ext cx="108052" cy="8103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" name="Rounded Rectangle 83"/>
              <p:cNvSpPr/>
              <p:nvPr/>
            </p:nvSpPr>
            <p:spPr>
              <a:xfrm>
                <a:off x="7515401" y="2319810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5" name="Rounded Rectangle 84"/>
              <p:cNvSpPr/>
              <p:nvPr/>
            </p:nvSpPr>
            <p:spPr>
              <a:xfrm>
                <a:off x="7651139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6" name="Rounded Rectangle 85"/>
              <p:cNvSpPr/>
              <p:nvPr/>
            </p:nvSpPr>
            <p:spPr>
              <a:xfrm>
                <a:off x="7786877" y="2319810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7922615" y="2319810"/>
                <a:ext cx="108052" cy="81039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8" name="Rounded Rectangle 87"/>
              <p:cNvSpPr/>
              <p:nvPr/>
            </p:nvSpPr>
            <p:spPr>
              <a:xfrm>
                <a:off x="8058353" y="2319810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9" name="Rounded Rectangle 88"/>
              <p:cNvSpPr/>
              <p:nvPr/>
            </p:nvSpPr>
            <p:spPr>
              <a:xfrm>
                <a:off x="8194091" y="2319810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0" name="Rounded Rectangle 89"/>
              <p:cNvSpPr/>
              <p:nvPr/>
            </p:nvSpPr>
            <p:spPr>
              <a:xfrm>
                <a:off x="8329828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6172200" y="2363106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00" b="1" kern="0" dirty="0">
                  <a:solidFill>
                    <a:srgbClr val="000000"/>
                  </a:solidFill>
                  <a:latin typeface="Calibri"/>
                  <a:ea typeface="ＭＳ Ｐゴシック" pitchFamily="34" charset="-128"/>
                </a:rPr>
                <a:t>mask 2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251006" y="1898340"/>
              <a:ext cx="2231972" cy="132833"/>
              <a:chOff x="6251006" y="1898340"/>
              <a:chExt cx="2231972" cy="132833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6251006" y="1898340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baseline="-250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>
                <a:off x="6293757" y="192326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6429495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6565234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0" name="Rounded Rectangle 59"/>
              <p:cNvSpPr/>
              <p:nvPr/>
            </p:nvSpPr>
            <p:spPr>
              <a:xfrm>
                <a:off x="6700972" y="1923268"/>
                <a:ext cx="108052" cy="81039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1" name="Rounded Rectangle 60"/>
              <p:cNvSpPr/>
              <p:nvPr/>
            </p:nvSpPr>
            <p:spPr>
              <a:xfrm>
                <a:off x="6836710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6972448" y="1923268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7108186" y="192326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4" name="Rounded Rectangle 63"/>
              <p:cNvSpPr/>
              <p:nvPr/>
            </p:nvSpPr>
            <p:spPr>
              <a:xfrm>
                <a:off x="7243924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Rounded Rectangle 64"/>
              <p:cNvSpPr/>
              <p:nvPr/>
            </p:nvSpPr>
            <p:spPr>
              <a:xfrm>
                <a:off x="7379663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7" name="Rounded Rectangle 66"/>
              <p:cNvSpPr/>
              <p:nvPr/>
            </p:nvSpPr>
            <p:spPr>
              <a:xfrm>
                <a:off x="7515401" y="1923268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8" name="Rounded Rectangle 67"/>
              <p:cNvSpPr/>
              <p:nvPr/>
            </p:nvSpPr>
            <p:spPr>
              <a:xfrm>
                <a:off x="7651139" y="192326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Rounded Rectangle 68"/>
              <p:cNvSpPr/>
              <p:nvPr/>
            </p:nvSpPr>
            <p:spPr>
              <a:xfrm>
                <a:off x="7786877" y="1923268"/>
                <a:ext cx="108052" cy="81039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0" name="Rounded Rectangle 69"/>
              <p:cNvSpPr/>
              <p:nvPr/>
            </p:nvSpPr>
            <p:spPr>
              <a:xfrm>
                <a:off x="7922615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1" name="Rounded Rectangle 70"/>
              <p:cNvSpPr/>
              <p:nvPr/>
            </p:nvSpPr>
            <p:spPr>
              <a:xfrm>
                <a:off x="8058353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Rounded Rectangle 71"/>
              <p:cNvSpPr/>
              <p:nvPr/>
            </p:nvSpPr>
            <p:spPr>
              <a:xfrm>
                <a:off x="8194091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3" name="Rounded Rectangle 72"/>
              <p:cNvSpPr/>
              <p:nvPr/>
            </p:nvSpPr>
            <p:spPr>
              <a:xfrm>
                <a:off x="8329828" y="1923268"/>
                <a:ext cx="108052" cy="81039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172200" y="1966564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00" b="1" kern="0" dirty="0">
                  <a:solidFill>
                    <a:srgbClr val="000000"/>
                  </a:solidFill>
                  <a:latin typeface="Calibri"/>
                  <a:ea typeface="ＭＳ Ｐゴシック" pitchFamily="34" charset="-128"/>
                </a:rPr>
                <a:t>mask 3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251006" y="1276350"/>
              <a:ext cx="2231972" cy="132833"/>
              <a:chOff x="6251006" y="1276350"/>
              <a:chExt cx="2231972" cy="13283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6251006" y="1276350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baseline="-250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6293757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6429495" y="1301278"/>
                <a:ext cx="108052" cy="81039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6565234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6700972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6836710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>
                <a:off x="6972448" y="1301278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Rounded Rectangle 45"/>
              <p:cNvSpPr/>
              <p:nvPr/>
            </p:nvSpPr>
            <p:spPr>
              <a:xfrm>
                <a:off x="7108186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>
                <a:off x="7243924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7379663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7515401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7651139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7786877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7922615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8058353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8194091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8329828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172200" y="1344574"/>
              <a:ext cx="678391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00" b="1" kern="0" dirty="0">
                  <a:solidFill>
                    <a:srgbClr val="000000"/>
                  </a:solidFill>
                  <a:latin typeface="Calibri"/>
                  <a:ea typeface="ＭＳ Ｐゴシック" pitchFamily="34" charset="-128"/>
                </a:rPr>
                <a:t>mask K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72200" y="3139146"/>
              <a:ext cx="78899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00" b="1" kern="0" dirty="0">
                  <a:solidFill>
                    <a:srgbClr val="000000"/>
                  </a:solidFill>
                  <a:latin typeface="Calibri"/>
                  <a:ea typeface="ＭＳ Ｐゴシック" pitchFamily="34" charset="-128"/>
                </a:rPr>
                <a:t>light box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251008" y="2700079"/>
              <a:ext cx="2231972" cy="132833"/>
              <a:chOff x="6251008" y="2700079"/>
              <a:chExt cx="2231972" cy="13283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6251008" y="2700079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baseline="-250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293759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6429497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6565236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6700974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6836712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5F5F5F">
                    <a:lumMod val="40000"/>
                    <a:lumOff val="6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6972450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108188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7243926" y="2725007"/>
                <a:ext cx="108052" cy="81039"/>
              </a:xfrm>
              <a:prstGeom prst="roundRect">
                <a:avLst/>
              </a:prstGeom>
              <a:solidFill>
                <a:srgbClr val="969696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7379665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7515403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60000"/>
                  <a:lumOff val="4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7651141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7786879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7922617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8058355" y="2725007"/>
                <a:ext cx="108052" cy="81039"/>
              </a:xfrm>
              <a:prstGeom prst="roundRect">
                <a:avLst/>
              </a:prstGeom>
              <a:solidFill>
                <a:srgbClr val="969696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8194093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8329830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 flipV="1">
              <a:off x="6808176" y="895350"/>
              <a:ext cx="642761" cy="217534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72200" y="2760966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00" b="1" kern="0" dirty="0">
                  <a:solidFill>
                    <a:srgbClr val="000000"/>
                  </a:solidFill>
                  <a:latin typeface="Calibri"/>
                  <a:ea typeface="ＭＳ Ｐゴシック" pitchFamily="34" charset="-128"/>
                </a:rPr>
                <a:t>mask 1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51006" y="3064754"/>
              <a:ext cx="2231972" cy="132833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baseline="-25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5400000">
              <a:off x="6351003" y="1592683"/>
              <a:ext cx="303288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00" b="1" kern="0" dirty="0">
                  <a:solidFill>
                    <a:srgbClr val="000000"/>
                  </a:solidFill>
                  <a:latin typeface="Calibri"/>
                  <a:ea typeface="ＭＳ Ｐゴシック" pitchFamily="34" charset="-128"/>
                </a:rPr>
                <a:t>…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63460" y="3345022"/>
              <a:ext cx="10182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i="1" dirty="0"/>
                <a:t>Layered 3D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474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9829" y="1687380"/>
            <a:ext cx="4608000" cy="115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32155" y="1637974"/>
            <a:ext cx="4608000" cy="1201435"/>
            <a:chOff x="2380785" y="1637945"/>
            <a:chExt cx="4608000" cy="1201435"/>
          </a:xfrm>
        </p:grpSpPr>
        <p:sp>
          <p:nvSpPr>
            <p:cNvPr id="18" name="Rectangle 17"/>
            <p:cNvSpPr/>
            <p:nvPr/>
          </p:nvSpPr>
          <p:spPr>
            <a:xfrm>
              <a:off x="2380785" y="1687380"/>
              <a:ext cx="4608000" cy="11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9" name="Text Box 29"/>
            <p:cNvSpPr txBox="1">
              <a:spLocks noChangeArrowheads="1"/>
            </p:cNvSpPr>
            <p:nvPr/>
          </p:nvSpPr>
          <p:spPr bwMode="auto">
            <a:xfrm>
              <a:off x="5919935" y="1637945"/>
              <a:ext cx="10583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Helvetica" pitchFamily="34" charset="0"/>
                  <a:cs typeface="Helvetica" pitchFamily="34" charset="0"/>
                </a:rPr>
                <a:t>attenuator</a:t>
              </a:r>
              <a:endParaRPr lang="en-US" sz="1400" b="1" i="1" kern="0" baseline="-25000" dirty="0">
                <a:solidFill>
                  <a:sysClr val="windowText" lastClr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9753" y="3702175"/>
            <a:ext cx="5579180" cy="1066924"/>
            <a:chOff x="1840708" y="3702175"/>
            <a:chExt cx="5579180" cy="1066924"/>
          </a:xfrm>
        </p:grpSpPr>
        <p:pic>
          <p:nvPicPr>
            <p:cNvPr id="97" name="Picture 3" descr="C:\Research\Tomographic Displays (MIT)\paper\figures\source\notation\target_lf_mutted.png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1840708" y="3702175"/>
              <a:ext cx="5579180" cy="732620"/>
            </a:xfrm>
            <a:prstGeom prst="rect">
              <a:avLst/>
            </a:prstGeom>
            <a:noFill/>
            <a:ln w="15875">
              <a:solidFill>
                <a:sysClr val="windowText" lastClr="000000"/>
              </a:solidFill>
            </a:ln>
          </p:spPr>
        </p:pic>
        <p:sp>
          <p:nvSpPr>
            <p:cNvPr id="182" name="Text Box 29"/>
            <p:cNvSpPr txBox="1">
              <a:spLocks noChangeArrowheads="1"/>
            </p:cNvSpPr>
            <p:nvPr/>
          </p:nvSpPr>
          <p:spPr bwMode="auto">
            <a:xfrm>
              <a:off x="3891956" y="4399767"/>
              <a:ext cx="1476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2D Light Field</a:t>
              </a:r>
              <a:endParaRPr lang="en-US" b="1" i="1" kern="0" baseline="-25000" dirty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8530" y="980427"/>
            <a:ext cx="4219989" cy="2065506"/>
            <a:chOff x="2299473" y="980426"/>
            <a:chExt cx="4219989" cy="2065506"/>
          </a:xfrm>
        </p:grpSpPr>
        <p:pic>
          <p:nvPicPr>
            <p:cNvPr id="94" name="Picture 6" descr="C:\Research\Tomographic Displays (MIT)\paper\figures\source\notation\plane_3.png"/>
            <p:cNvPicPr preferRelativeResize="0"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65597" y="1299176"/>
              <a:ext cx="633998" cy="112711"/>
            </a:xfrm>
            <a:prstGeom prst="rect">
              <a:avLst/>
            </a:prstGeom>
            <a:noFill/>
          </p:spPr>
        </p:pic>
        <p:pic>
          <p:nvPicPr>
            <p:cNvPr id="95" name="Picture 5" descr="C:\Research\Tomographic Displays (MIT)\paper\figures\source\notation\plane_2.png"/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96223" y="2933221"/>
              <a:ext cx="1197551" cy="112711"/>
            </a:xfrm>
            <a:prstGeom prst="rect">
              <a:avLst/>
            </a:prstGeom>
            <a:noFill/>
          </p:spPr>
        </p:pic>
        <p:pic>
          <p:nvPicPr>
            <p:cNvPr id="96" name="Picture 4" descr="C:\Research\Tomographic Displays (MIT)\paper\figures\source\notation\plane_1.png"/>
            <p:cNvPicPr preferRelativeResize="0"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58357" y="980426"/>
              <a:ext cx="1761105" cy="112711"/>
            </a:xfrm>
            <a:prstGeom prst="rect">
              <a:avLst/>
            </a:prstGeom>
            <a:noFill/>
          </p:spPr>
        </p:pic>
        <p:sp>
          <p:nvSpPr>
            <p:cNvPr id="141" name="Text Box 29"/>
            <p:cNvSpPr txBox="1">
              <a:spLocks noChangeArrowheads="1"/>
            </p:cNvSpPr>
            <p:nvPr/>
          </p:nvSpPr>
          <p:spPr bwMode="auto">
            <a:xfrm>
              <a:off x="2299473" y="1006826"/>
              <a:ext cx="12378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Helvetica" pitchFamily="34" charset="0"/>
                  <a:cs typeface="Helvetica" pitchFamily="34" charset="0"/>
                </a:rPr>
                <a:t>virtual plane</a:t>
              </a:r>
              <a:endParaRPr lang="en-US" sz="1400" b="1" i="1" kern="0" baseline="-25000" dirty="0">
                <a:solidFill>
                  <a:sysClr val="windowText" lastClr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21" name="Line 21"/>
          <p:cNvSpPr>
            <a:spLocks noChangeShapeType="1"/>
          </p:cNvSpPr>
          <p:nvPr/>
        </p:nvSpPr>
        <p:spPr bwMode="auto">
          <a:xfrm flipH="1">
            <a:off x="2997595" y="1221308"/>
            <a:ext cx="1422006" cy="2083745"/>
          </a:xfrm>
          <a:prstGeom prst="line">
            <a:avLst/>
          </a:prstGeom>
          <a:noFill/>
          <a:ln w="38100">
            <a:solidFill>
              <a:srgbClr val="4BACC6">
                <a:lumMod val="75000"/>
              </a:srgbClr>
            </a:solidFill>
            <a:round/>
            <a:headEnd type="triangle" w="med" len="med"/>
            <a:tailEnd/>
          </a:ln>
        </p:spPr>
        <p:txBody>
          <a:bodyPr lIns="91425" tIns="45712" rIns="91425" bIns="45712"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294422"/>
              </p:ext>
            </p:extLst>
          </p:nvPr>
        </p:nvGraphicFramePr>
        <p:xfrm>
          <a:off x="6942794" y="1581154"/>
          <a:ext cx="1599314" cy="481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1" name="Equation" r:id="rId7" imgW="1181100" imgH="355600" progId="Equation.3">
                  <p:embed/>
                </p:oleObj>
              </mc:Choice>
              <mc:Fallback>
                <p:oleObj name="Equation" r:id="rId7" imgW="11811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42794" y="1581154"/>
                        <a:ext cx="1599314" cy="4815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912027"/>
              </p:ext>
            </p:extLst>
          </p:nvPr>
        </p:nvGraphicFramePr>
        <p:xfrm>
          <a:off x="6264702" y="2272019"/>
          <a:ext cx="2803098" cy="653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" name="Equation" r:id="rId9" imgW="2070100" imgH="482600" progId="Equation.3">
                  <p:embed/>
                </p:oleObj>
              </mc:Choice>
              <mc:Fallback>
                <p:oleObj name="Equation" r:id="rId9" imgW="20701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64702" y="2272019"/>
                        <a:ext cx="2803098" cy="653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059539"/>
              </p:ext>
            </p:extLst>
          </p:nvPr>
        </p:nvGraphicFramePr>
        <p:xfrm>
          <a:off x="7381349" y="3134804"/>
          <a:ext cx="722271" cy="275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" name="Equation" r:id="rId11" imgW="533400" imgH="203200" progId="Equation.3">
                  <p:embed/>
                </p:oleObj>
              </mc:Choice>
              <mc:Fallback>
                <p:oleObj name="Equation" r:id="rId11" imgW="533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81349" y="3134804"/>
                        <a:ext cx="722271" cy="2751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81516" y="3153097"/>
            <a:ext cx="4813686" cy="307777"/>
            <a:chOff x="2232471" y="3153010"/>
            <a:chExt cx="4813686" cy="307776"/>
          </a:xfrm>
        </p:grpSpPr>
        <p:sp>
          <p:nvSpPr>
            <p:cNvPr id="142" name="Rounded Rectangle 141"/>
            <p:cNvSpPr/>
            <p:nvPr/>
          </p:nvSpPr>
          <p:spPr bwMode="auto">
            <a:xfrm>
              <a:off x="2232471" y="3213077"/>
              <a:ext cx="4813686" cy="234814"/>
            </a:xfrm>
            <a:prstGeom prst="roundRect">
              <a:avLst/>
            </a:prstGeom>
            <a:gradFill>
              <a:gsLst>
                <a:gs pos="3800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5400000" scaled="0"/>
            </a:gradFill>
            <a:ln w="1587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Text Box 29"/>
            <p:cNvSpPr txBox="1">
              <a:spLocks noChangeArrowheads="1"/>
            </p:cNvSpPr>
            <p:nvPr/>
          </p:nvSpPr>
          <p:spPr bwMode="auto">
            <a:xfrm>
              <a:off x="5964818" y="3153010"/>
              <a:ext cx="968535" cy="307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Helvetica" pitchFamily="34" charset="0"/>
                  <a:cs typeface="Helvetica" pitchFamily="34" charset="0"/>
                </a:rPr>
                <a:t>backlight</a:t>
              </a:r>
              <a:endParaRPr lang="en-US" sz="1400" b="1" i="1" kern="0" baseline="-25000" dirty="0">
                <a:solidFill>
                  <a:sysClr val="windowText" lastClr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990467" y="1200157"/>
            <a:ext cx="2248534" cy="338538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r>
              <a:rPr lang="en-US" sz="1600" b="1" dirty="0"/>
              <a:t>Image formation model:</a:t>
            </a: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82569"/>
              </p:ext>
            </p:extLst>
          </p:nvPr>
        </p:nvGraphicFramePr>
        <p:xfrm>
          <a:off x="6556386" y="3943369"/>
          <a:ext cx="2371725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" name="Equation" r:id="rId13" imgW="1752600" imgH="355600" progId="Equation.3">
                  <p:embed/>
                </p:oleObj>
              </mc:Choice>
              <mc:Fallback>
                <p:oleObj name="Equation" r:id="rId13" imgW="17526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556386" y="3943369"/>
                        <a:ext cx="2371725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5990483" y="3580989"/>
            <a:ext cx="2165947" cy="338538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r>
              <a:rPr lang="en-US" sz="1600" b="1" dirty="0"/>
              <a:t>Tomographic synthesis: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37220" y="1689343"/>
            <a:ext cx="4608000" cy="1152000"/>
            <a:chOff x="737220" y="1689343"/>
            <a:chExt cx="4608000" cy="1152000"/>
          </a:xfrm>
        </p:grpSpPr>
        <p:grpSp>
          <p:nvGrpSpPr>
            <p:cNvPr id="14" name="Group 13"/>
            <p:cNvGrpSpPr/>
            <p:nvPr/>
          </p:nvGrpSpPr>
          <p:grpSpPr>
            <a:xfrm>
              <a:off x="868730" y="1689343"/>
              <a:ext cx="4352434" cy="1152000"/>
              <a:chOff x="868730" y="1689343"/>
              <a:chExt cx="4352434" cy="1152000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868730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018814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168898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318982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469066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619150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769234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919318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2069402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2219486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2369570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2519654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2669738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2819822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969906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119990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270074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3420158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3570242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3720326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3870410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4020494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4170578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4320662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4470746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4620830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4770914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4920998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5071082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5221164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737220" y="1809750"/>
              <a:ext cx="4608000" cy="908204"/>
              <a:chOff x="737220" y="1809750"/>
              <a:chExt cx="4608000" cy="908204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 rot="5400000">
                <a:off x="3041220" y="-494250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5400000">
                <a:off x="3041220" y="-380725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5400000">
                <a:off x="3041220" y="-153674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5400000">
                <a:off x="3041220" y="-40148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5400000">
                <a:off x="3041220" y="73378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5400000">
                <a:off x="3041220" y="186904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3041220" y="300430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3041220" y="413954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rot="5400000">
                <a:off x="3041220" y="-267200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5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Tomographic Light Field Synthesis</a:t>
            </a:r>
            <a:endParaRPr kumimoji="0" lang="en-US" sz="3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3911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TextBox 4"/>
          <p:cNvSpPr txBox="1">
            <a:spLocks noChangeArrowheads="1"/>
          </p:cNvSpPr>
          <p:nvPr/>
        </p:nvSpPr>
        <p:spPr bwMode="auto">
          <a:xfrm>
            <a:off x="2362200" y="1657368"/>
            <a:ext cx="4953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smtClean="0">
                <a:solidFill>
                  <a:srgbClr val="DDDDDD"/>
                </a:solidFill>
              </a:rPr>
              <a:t>Shift  Glass</a:t>
            </a:r>
          </a:p>
        </p:txBody>
      </p:sp>
    </p:spTree>
    <p:extLst>
      <p:ext uri="{BB962C8B-B14F-4D97-AF65-F5344CB8AC3E}">
        <p14:creationId xmlns:p14="http://schemas.microsoft.com/office/powerpoint/2010/main" val="301091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9829" y="1687380"/>
            <a:ext cx="4608000" cy="115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9753" y="3702175"/>
            <a:ext cx="5579180" cy="1066924"/>
            <a:chOff x="1840708" y="3702175"/>
            <a:chExt cx="5579180" cy="1066924"/>
          </a:xfrm>
        </p:grpSpPr>
        <p:pic>
          <p:nvPicPr>
            <p:cNvPr id="97" name="Picture 3" descr="C:\Research\Tomographic Displays (MIT)\paper\figures\source\notation\target_lf_mutted.png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1840708" y="3702175"/>
              <a:ext cx="5579180" cy="732620"/>
            </a:xfrm>
            <a:prstGeom prst="rect">
              <a:avLst/>
            </a:prstGeom>
            <a:noFill/>
            <a:ln w="15875">
              <a:solidFill>
                <a:sysClr val="windowText" lastClr="000000"/>
              </a:solidFill>
            </a:ln>
          </p:spPr>
        </p:pic>
        <p:sp>
          <p:nvSpPr>
            <p:cNvPr id="182" name="Text Box 29"/>
            <p:cNvSpPr txBox="1">
              <a:spLocks noChangeArrowheads="1"/>
            </p:cNvSpPr>
            <p:nvPr/>
          </p:nvSpPr>
          <p:spPr bwMode="auto">
            <a:xfrm>
              <a:off x="3891956" y="4399767"/>
              <a:ext cx="1476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2D Light Field</a:t>
              </a:r>
              <a:endParaRPr lang="en-US" b="1" i="1" kern="0" baseline="-25000" dirty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98" name="Picture 2" descr="C:\Research\Tomographic Displays (MIT)\paper\figures\source\notation\attenuation_map_mutted.pn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 flipV="1">
            <a:off x="729044" y="1688615"/>
            <a:ext cx="4608001" cy="1152000"/>
          </a:xfrm>
          <a:prstGeom prst="rect">
            <a:avLst/>
          </a:prstGeom>
          <a:solidFill>
            <a:schemeClr val="bg1"/>
          </a:solidFill>
          <a:ln w="9525">
            <a:solidFill>
              <a:sysClr val="windowText" lastClr="000000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648530" y="980427"/>
            <a:ext cx="4219989" cy="2065506"/>
            <a:chOff x="2299473" y="980426"/>
            <a:chExt cx="4219989" cy="2065506"/>
          </a:xfrm>
        </p:grpSpPr>
        <p:pic>
          <p:nvPicPr>
            <p:cNvPr id="94" name="Picture 6" descr="C:\Research\Tomographic Displays (MIT)\paper\figures\source\notation\plane_3.png"/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65597" y="1299176"/>
              <a:ext cx="633998" cy="112711"/>
            </a:xfrm>
            <a:prstGeom prst="rect">
              <a:avLst/>
            </a:prstGeom>
            <a:noFill/>
          </p:spPr>
        </p:pic>
        <p:pic>
          <p:nvPicPr>
            <p:cNvPr id="95" name="Picture 5" descr="C:\Research\Tomographic Displays (MIT)\paper\figures\source\notation\plane_2.png"/>
            <p:cNvPicPr preferRelativeResize="0"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96223" y="2933221"/>
              <a:ext cx="1197551" cy="112711"/>
            </a:xfrm>
            <a:prstGeom prst="rect">
              <a:avLst/>
            </a:prstGeom>
            <a:noFill/>
          </p:spPr>
        </p:pic>
        <p:pic>
          <p:nvPicPr>
            <p:cNvPr id="96" name="Picture 4" descr="C:\Research\Tomographic Displays (MIT)\paper\figures\source\notation\plane_1.png"/>
            <p:cNvPicPr preferRelativeResize="0"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58357" y="980426"/>
              <a:ext cx="1761105" cy="112711"/>
            </a:xfrm>
            <a:prstGeom prst="rect">
              <a:avLst/>
            </a:prstGeom>
            <a:noFill/>
          </p:spPr>
        </p:pic>
        <p:sp>
          <p:nvSpPr>
            <p:cNvPr id="141" name="Text Box 29"/>
            <p:cNvSpPr txBox="1">
              <a:spLocks noChangeArrowheads="1"/>
            </p:cNvSpPr>
            <p:nvPr/>
          </p:nvSpPr>
          <p:spPr bwMode="auto">
            <a:xfrm>
              <a:off x="2299473" y="1006826"/>
              <a:ext cx="12378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Helvetica" pitchFamily="34" charset="0"/>
                  <a:cs typeface="Helvetica" pitchFamily="34" charset="0"/>
                </a:rPr>
                <a:t>virtual plane</a:t>
              </a:r>
              <a:endParaRPr lang="en-US" sz="1400" b="1" i="1" kern="0" baseline="-25000" dirty="0">
                <a:solidFill>
                  <a:sysClr val="windowText" lastClr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81516" y="3153097"/>
            <a:ext cx="4813686" cy="307777"/>
            <a:chOff x="2232471" y="3153010"/>
            <a:chExt cx="4813686" cy="307776"/>
          </a:xfrm>
        </p:grpSpPr>
        <p:sp>
          <p:nvSpPr>
            <p:cNvPr id="142" name="Rounded Rectangle 141"/>
            <p:cNvSpPr/>
            <p:nvPr/>
          </p:nvSpPr>
          <p:spPr bwMode="auto">
            <a:xfrm>
              <a:off x="2232471" y="3213077"/>
              <a:ext cx="4813686" cy="234814"/>
            </a:xfrm>
            <a:prstGeom prst="roundRect">
              <a:avLst/>
            </a:prstGeom>
            <a:gradFill>
              <a:gsLst>
                <a:gs pos="3800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5400000" scaled="0"/>
            </a:gradFill>
            <a:ln w="1587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Text Box 29"/>
            <p:cNvSpPr txBox="1">
              <a:spLocks noChangeArrowheads="1"/>
            </p:cNvSpPr>
            <p:nvPr/>
          </p:nvSpPr>
          <p:spPr bwMode="auto">
            <a:xfrm>
              <a:off x="5964818" y="3153010"/>
              <a:ext cx="968535" cy="307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Helvetica" pitchFamily="34" charset="0"/>
                  <a:cs typeface="Helvetica" pitchFamily="34" charset="0"/>
                </a:rPr>
                <a:t>backlight</a:t>
              </a:r>
              <a:endParaRPr lang="en-US" sz="1400" b="1" i="1" kern="0" baseline="-25000" dirty="0">
                <a:solidFill>
                  <a:sysClr val="windowText" lastClr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120" name="Text Box 29"/>
          <p:cNvSpPr txBox="1">
            <a:spLocks noChangeArrowheads="1"/>
          </p:cNvSpPr>
          <p:nvPr/>
        </p:nvSpPr>
        <p:spPr bwMode="auto">
          <a:xfrm>
            <a:off x="4269003" y="1637951"/>
            <a:ext cx="1058272" cy="3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spAutoFit/>
          </a:bodyPr>
          <a:lstStyle/>
          <a:p>
            <a:pPr algn="ctr">
              <a:defRPr/>
            </a:pPr>
            <a:r>
              <a:rPr lang="en-US" sz="1400" b="1" kern="0" dirty="0">
                <a:solidFill>
                  <a:sysClr val="windowText" lastClr="000000"/>
                </a:solidFill>
                <a:latin typeface="Helvetica" pitchFamily="34" charset="0"/>
                <a:cs typeface="Helvetica" pitchFamily="34" charset="0"/>
              </a:rPr>
              <a:t>attenuator</a:t>
            </a:r>
            <a:endParaRPr lang="en-US" sz="1400" b="1" i="1" kern="0" baseline="-25000" dirty="0">
              <a:solidFill>
                <a:sysClr val="windowText" lastClr="000000"/>
              </a:solidFill>
              <a:latin typeface="Helvetica" pitchFamily="34" charset="0"/>
              <a:cs typeface="Helvetica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220155"/>
              </p:ext>
            </p:extLst>
          </p:nvPr>
        </p:nvGraphicFramePr>
        <p:xfrm>
          <a:off x="6556386" y="3943379"/>
          <a:ext cx="2371725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5" name="Equation" r:id="rId8" imgW="1752600" imgH="355600" progId="Equation.3">
                  <p:embed/>
                </p:oleObj>
              </mc:Choice>
              <mc:Fallback>
                <p:oleObj name="Equation" r:id="rId8" imgW="17526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56386" y="3943379"/>
                        <a:ext cx="2371725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990483" y="3580989"/>
            <a:ext cx="2165947" cy="338538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r>
              <a:rPr lang="en-US" sz="1600" b="1" dirty="0"/>
              <a:t>Tomographic synthesis: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4742036"/>
              </p:ext>
            </p:extLst>
          </p:nvPr>
        </p:nvGraphicFramePr>
        <p:xfrm>
          <a:off x="6942794" y="1581154"/>
          <a:ext cx="1599314" cy="481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" name="Equation" r:id="rId10" imgW="1181100" imgH="355600" progId="Equation.3">
                  <p:embed/>
                </p:oleObj>
              </mc:Choice>
              <mc:Fallback>
                <p:oleObj name="Equation" r:id="rId10" imgW="11811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42794" y="1581154"/>
                        <a:ext cx="1599314" cy="4815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330405"/>
              </p:ext>
            </p:extLst>
          </p:nvPr>
        </p:nvGraphicFramePr>
        <p:xfrm>
          <a:off x="6264702" y="2272019"/>
          <a:ext cx="2803098" cy="653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7" name="Equation" r:id="rId12" imgW="2070100" imgH="482600" progId="Equation.3">
                  <p:embed/>
                </p:oleObj>
              </mc:Choice>
              <mc:Fallback>
                <p:oleObj name="Equation" r:id="rId12" imgW="20701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64702" y="2272019"/>
                        <a:ext cx="2803098" cy="653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566116"/>
              </p:ext>
            </p:extLst>
          </p:nvPr>
        </p:nvGraphicFramePr>
        <p:xfrm>
          <a:off x="7381349" y="3134804"/>
          <a:ext cx="722271" cy="275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8" name="Equation" r:id="rId14" imgW="533400" imgH="203200" progId="Equation.3">
                  <p:embed/>
                </p:oleObj>
              </mc:Choice>
              <mc:Fallback>
                <p:oleObj name="Equation" r:id="rId14" imgW="533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381349" y="3134804"/>
                        <a:ext cx="722271" cy="2751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990467" y="1200157"/>
            <a:ext cx="2248534" cy="338538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r>
              <a:rPr lang="en-US" sz="1600" b="1" dirty="0"/>
              <a:t>Image formation model:</a:t>
            </a: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Tomographic Light Field Synthesis</a:t>
            </a:r>
            <a:endParaRPr kumimoji="0" lang="en-US" sz="3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6535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Multi-Layer Light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 Field Decomposition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165" y="3540065"/>
            <a:ext cx="1643426" cy="1221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639" y="3540065"/>
            <a:ext cx="1643426" cy="1221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115" y="3540065"/>
            <a:ext cx="1643426" cy="1221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591" y="3540065"/>
            <a:ext cx="1643426" cy="1221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066" y="3540065"/>
            <a:ext cx="1643426" cy="122129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147017" y="895375"/>
            <a:ext cx="2840354" cy="2420083"/>
            <a:chOff x="140188" y="895350"/>
            <a:chExt cx="2840354" cy="2420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188" y="895350"/>
              <a:ext cx="2840354" cy="2133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 Box 29"/>
            <p:cNvSpPr txBox="1">
              <a:spLocks noChangeArrowheads="1"/>
            </p:cNvSpPr>
            <p:nvPr/>
          </p:nvSpPr>
          <p:spPr bwMode="auto">
            <a:xfrm>
              <a:off x="596799" y="2976878"/>
              <a:ext cx="192713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Target 4D Light Field</a:t>
              </a:r>
              <a:endParaRPr lang="en-US" sz="1600" b="1" i="1" kern="0" baseline="-25000" dirty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3325942" y="4688041"/>
            <a:ext cx="2505784" cy="3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Multi-Layer Decomposition</a:t>
            </a:r>
            <a:endParaRPr lang="en-US" sz="1600" b="1" i="1" kern="0" baseline="-2500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75618" y="1063764"/>
            <a:ext cx="4818023" cy="2062928"/>
            <a:chOff x="3868778" y="1082082"/>
            <a:chExt cx="4818022" cy="2062928"/>
          </a:xfrm>
        </p:grpSpPr>
        <p:grpSp>
          <p:nvGrpSpPr>
            <p:cNvPr id="14" name="Group 13"/>
            <p:cNvGrpSpPr/>
            <p:nvPr/>
          </p:nvGrpSpPr>
          <p:grpSpPr>
            <a:xfrm>
              <a:off x="6307179" y="1082082"/>
              <a:ext cx="2379621" cy="1794468"/>
              <a:chOff x="6307179" y="1158282"/>
              <a:chExt cx="2379621" cy="179446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07179" y="1158282"/>
                <a:ext cx="2379621" cy="1794468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6336990" y="1184663"/>
                <a:ext cx="2317595" cy="1730142"/>
              </a:xfrm>
              <a:prstGeom prst="rect">
                <a:avLst/>
              </a:prstGeom>
              <a:noFill/>
              <a:ln w="38100" cmpd="sng">
                <a:solidFill>
                  <a:srgbClr val="01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868778" y="1088276"/>
              <a:ext cx="2376000" cy="1782000"/>
              <a:chOff x="3868778" y="1164476"/>
              <a:chExt cx="2376000" cy="178200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68778" y="1164476"/>
                <a:ext cx="2376000" cy="1782000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3898590" y="1184663"/>
                <a:ext cx="2317595" cy="1730142"/>
              </a:xfrm>
              <a:prstGeom prst="rect">
                <a:avLst/>
              </a:prstGeom>
              <a:noFill/>
              <a:ln w="38100" cmpd="sng">
                <a:solidFill>
                  <a:srgbClr val="FE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Text Box 29"/>
            <p:cNvSpPr txBox="1">
              <a:spLocks noChangeArrowheads="1"/>
            </p:cNvSpPr>
            <p:nvPr/>
          </p:nvSpPr>
          <p:spPr bwMode="auto">
            <a:xfrm>
              <a:off x="5288565" y="2806456"/>
              <a:ext cx="19720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Reconstructed Views</a:t>
              </a:r>
              <a:endParaRPr lang="en-US" sz="1600" b="1" i="1" kern="0" baseline="-25000" dirty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15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Prototype </a:t>
            </a:r>
            <a:r>
              <a:rPr kumimoji="0" lang="en-US" sz="3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Layered 3D </a:t>
            </a:r>
            <a:r>
              <a:rPr kumimoji="0" lang="en-US" sz="3000" b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Display</a:t>
            </a:r>
            <a:endParaRPr kumimoji="0" lang="en-US" sz="3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0881" y="1047750"/>
            <a:ext cx="4300538" cy="3538954"/>
            <a:chOff x="268669" y="1047750"/>
            <a:chExt cx="4300537" cy="35389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8669" y="1047750"/>
              <a:ext cx="4300537" cy="32004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57426" y="4248150"/>
              <a:ext cx="35021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Transparency stack with acrylic spacers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01507" y="1047750"/>
            <a:ext cx="4195010" cy="3538954"/>
            <a:chOff x="4749302" y="1047750"/>
            <a:chExt cx="4195010" cy="35389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9302" y="1047750"/>
              <a:ext cx="4195010" cy="3200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908967" y="4248150"/>
              <a:ext cx="38649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Prototype in front of LCD (backlight source)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831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en-US" dirty="0"/>
          </a:p>
        </p:txBody>
      </p:sp>
      <p:pic>
        <p:nvPicPr>
          <p:cNvPr id="5" name="Layered3D-result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414" y="-6927"/>
            <a:ext cx="771524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8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638" y="12"/>
            <a:ext cx="6867525" cy="514826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095638" y="12"/>
            <a:ext cx="6867525" cy="5148263"/>
            <a:chOff x="-3294062" y="862217"/>
            <a:chExt cx="9144000" cy="6858000"/>
          </a:xfrm>
        </p:grpSpPr>
        <p:sp>
          <p:nvSpPr>
            <p:cNvPr id="25" name="Rectangle 24"/>
            <p:cNvSpPr/>
            <p:nvPr/>
          </p:nvSpPr>
          <p:spPr>
            <a:xfrm>
              <a:off x="-3294062" y="862217"/>
              <a:ext cx="9144000" cy="6858000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51000">
                  <a:schemeClr val="bg1">
                    <a:lumMod val="95000"/>
                    <a:alpha val="0"/>
                  </a:schemeClr>
                </a:gs>
              </a:gsLst>
              <a:lin ang="24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-3294062" y="862217"/>
              <a:ext cx="9144000" cy="6858000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29000">
                  <a:schemeClr val="bg1">
                    <a:lumMod val="95000"/>
                    <a:alpha val="0"/>
                  </a:schemeClr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4598911" y="1487291"/>
            <a:ext cx="446321" cy="2516929"/>
          </a:xfrm>
          <a:prstGeom prst="rect">
            <a:avLst/>
          </a:prstGeom>
          <a:noFill/>
          <a:ln w="25400" cap="sq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653" tIns="34327" rIns="68653" bIns="34327"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267303" y="1491250"/>
            <a:ext cx="3777941" cy="3489727"/>
            <a:chOff x="228600" y="1986469"/>
            <a:chExt cx="5030268" cy="4648664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228600" y="1986469"/>
              <a:ext cx="4427859" cy="144253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3581400" y="1995199"/>
              <a:ext cx="1666936" cy="143380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3581892" y="5332530"/>
              <a:ext cx="1676976" cy="130260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228600" y="5330246"/>
              <a:ext cx="4433727" cy="129915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282" y="2576211"/>
            <a:ext cx="2514420" cy="2406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4" name="Group 33"/>
          <p:cNvGrpSpPr/>
          <p:nvPr/>
        </p:nvGrpSpPr>
        <p:grpSpPr>
          <a:xfrm>
            <a:off x="1387952" y="676573"/>
            <a:ext cx="4057521" cy="2321858"/>
            <a:chOff x="389213" y="901260"/>
            <a:chExt cx="5402525" cy="3092946"/>
          </a:xfrm>
        </p:grpSpPr>
        <p:sp>
          <p:nvSpPr>
            <p:cNvPr id="35" name="TextBox 34"/>
            <p:cNvSpPr txBox="1"/>
            <p:nvPr/>
          </p:nvSpPr>
          <p:spPr>
            <a:xfrm>
              <a:off x="389213" y="901260"/>
              <a:ext cx="5402525" cy="4919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/>
                  <a:cs typeface="Arial"/>
                </a:rPr>
                <a:t>Four Stacked Liquid Crystal Panels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>
              <a:off x="1903880" y="1362925"/>
              <a:ext cx="503110" cy="2631281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3132971" y="1362925"/>
              <a:ext cx="2203376" cy="1750507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3146756" y="3618391"/>
            <a:ext cx="3828194" cy="1316969"/>
            <a:chOff x="2731081" y="4820058"/>
            <a:chExt cx="5097180" cy="1754334"/>
          </a:xfrm>
        </p:grpSpPr>
        <p:sp>
          <p:nvSpPr>
            <p:cNvPr id="39" name="TextBox 38"/>
            <p:cNvSpPr txBox="1"/>
            <p:nvPr/>
          </p:nvSpPr>
          <p:spPr>
            <a:xfrm>
              <a:off x="4121879" y="6082405"/>
              <a:ext cx="3706382" cy="4919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/>
                  <a:cs typeface="Arial"/>
                </a:rPr>
                <a:t>Two Crossed Polarizers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H="1" flipV="1">
              <a:off x="2731081" y="5338931"/>
              <a:ext cx="1466986" cy="743475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336347" y="4820058"/>
              <a:ext cx="586932" cy="1262349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dirty="0" smtClean="0">
                <a:solidFill>
                  <a:schemeClr val="bg1"/>
                </a:solidFill>
                <a:latin typeface="Helvetica"/>
                <a:ea typeface="ＭＳ Ｐゴシック"/>
                <a:cs typeface="Helvetica"/>
              </a:rPr>
              <a:t>Polarization Fields</a:t>
            </a:r>
            <a:endParaRPr kumimoji="0" lang="en-US" sz="30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5724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olarizationFields-results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87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913821"/>
            <a:ext cx="8988842" cy="351410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min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1" y="969277"/>
            <a:ext cx="8865400" cy="340317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Simulation Results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4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Overview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 of Display Research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6265608" y="2243314"/>
            <a:ext cx="26084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High-Rank 3D (HR3D)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www.hr3d.info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596114" y="2236925"/>
            <a:ext cx="197201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Layered 3D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www.layered3d.info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4" name="PolarizationFields-results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15185" y="667678"/>
            <a:ext cx="2142963" cy="1607222"/>
          </a:xfrm>
          <a:prstGeom prst="rect">
            <a:avLst/>
          </a:prstGeom>
        </p:spPr>
      </p:pic>
      <p:sp>
        <p:nvSpPr>
          <p:cNvPr id="285" name="TextBox 284"/>
          <p:cNvSpPr txBox="1"/>
          <p:nvPr/>
        </p:nvSpPr>
        <p:spPr>
          <a:xfrm>
            <a:off x="3075576" y="2236925"/>
            <a:ext cx="30221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Polarization Fields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noProof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600" kern="0" noProof="0" dirty="0" smtClean="0">
                <a:solidFill>
                  <a:srgbClr val="000000"/>
                </a:solidFill>
                <a:latin typeface="Helvetica"/>
                <a:cs typeface="Helvetica"/>
              </a:rPr>
              <a:t>/polarization-fields</a:t>
            </a:r>
            <a:endParaRPr kumimoji="0" lang="en-US" sz="16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6" name="BiDi-world-navigatio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04567" y="2952054"/>
            <a:ext cx="2530484" cy="1606342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6538130" y="4534155"/>
            <a:ext cx="206338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BiDi</a:t>
            </a: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Screen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www.bidiscreen.com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8" name="HR3D-result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58594" y="661288"/>
            <a:ext cx="2422430" cy="1620000"/>
          </a:xfrm>
          <a:prstGeom prst="rect">
            <a:avLst/>
          </a:prstGeom>
        </p:spPr>
      </p:pic>
      <p:pic>
        <p:nvPicPr>
          <p:cNvPr id="289" name="Layered3D-results.mo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6705" y="667678"/>
            <a:ext cx="2410833" cy="1607222"/>
          </a:xfrm>
          <a:prstGeom prst="rect">
            <a:avLst/>
          </a:prstGeom>
        </p:spPr>
      </p:pic>
      <p:pic>
        <p:nvPicPr>
          <p:cNvPr id="290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88873" y="2943639"/>
            <a:ext cx="2595587" cy="162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" name="TextBox 291"/>
          <p:cNvSpPr txBox="1"/>
          <p:nvPr/>
        </p:nvSpPr>
        <p:spPr>
          <a:xfrm>
            <a:off x="3502876" y="4534155"/>
            <a:ext cx="216758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6D Display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600" kern="0" dirty="0" smtClean="0">
                <a:solidFill>
                  <a:srgbClr val="000000"/>
                </a:solidFill>
                <a:latin typeface="Helvetica"/>
                <a:cs typeface="Helvetica"/>
              </a:rPr>
              <a:t>/6d-display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407756" y="4534155"/>
            <a:ext cx="23487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Slow Display</a:t>
            </a:r>
          </a:p>
          <a:p>
            <a:pPr algn="ctr" defTabSz="914400">
              <a:defRPr/>
            </a:pPr>
            <a:r>
              <a:rPr lang="en-US" sz="1600" kern="0" dirty="0" err="1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600" kern="0" dirty="0" smtClean="0">
                <a:solidFill>
                  <a:srgbClr val="000000"/>
                </a:solidFill>
                <a:latin typeface="Helvetica"/>
                <a:cs typeface="Helvetica"/>
              </a:rPr>
              <a:t>/slow-display</a:t>
            </a:r>
            <a:endParaRPr lang="en-US" sz="16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2680" y="2932931"/>
            <a:ext cx="2418870" cy="1620105"/>
            <a:chOff x="373478" y="2932930"/>
            <a:chExt cx="2418870" cy="162010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3478" y="2932930"/>
              <a:ext cx="1650186" cy="1620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6"/>
            <a:srcRect l="19721" r="15801"/>
            <a:stretch/>
          </p:blipFill>
          <p:spPr>
            <a:xfrm>
              <a:off x="2063754" y="2933037"/>
              <a:ext cx="728594" cy="1619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363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6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479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48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30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288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289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noProof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Bidirectional (</a:t>
            </a:r>
            <a:r>
              <a:rPr lang="en-US" i="1" kern="0" noProof="0" dirty="0" err="1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BiDi</a:t>
            </a:r>
            <a:r>
              <a:rPr lang="en-US" i="1" kern="0" noProof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) Screen</a:t>
            </a:r>
            <a:endParaRPr kumimoji="0" lang="en-US" sz="3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98848" y="746440"/>
            <a:ext cx="4154553" cy="4164524"/>
            <a:chOff x="3447500" y="1177197"/>
            <a:chExt cx="5969917" cy="5326668"/>
          </a:xfrm>
        </p:grpSpPr>
        <p:sp>
          <p:nvSpPr>
            <p:cNvPr id="5" name="TextBox 4"/>
            <p:cNvSpPr txBox="1"/>
            <p:nvPr/>
          </p:nvSpPr>
          <p:spPr>
            <a:xfrm>
              <a:off x="6825578" y="6031468"/>
              <a:ext cx="2591839" cy="472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Sensor/Backlight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Parallelogram 5"/>
            <p:cNvSpPr/>
            <p:nvPr/>
          </p:nvSpPr>
          <p:spPr>
            <a:xfrm rot="5400000">
              <a:off x="5220567" y="2614236"/>
              <a:ext cx="4040372" cy="2264735"/>
            </a:xfrm>
            <a:prstGeom prst="parallelogram">
              <a:avLst>
                <a:gd name="adj" fmla="val 42803"/>
              </a:avLst>
            </a:prstGeom>
            <a:gradFill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ysClr val="window" lastClr="FFFFFF">
                    <a:lumMod val="65000"/>
                    <a:alpha val="65000"/>
                  </a:sysClr>
                </a:gs>
              </a:gsLst>
              <a:lin ang="16200000" scaled="0"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Parallelogram 6"/>
            <p:cNvSpPr/>
            <p:nvPr/>
          </p:nvSpPr>
          <p:spPr>
            <a:xfrm rot="5400000">
              <a:off x="5222139" y="2615809"/>
              <a:ext cx="4040372" cy="2264735"/>
            </a:xfrm>
            <a:prstGeom prst="parallelogram">
              <a:avLst>
                <a:gd name="adj" fmla="val 42803"/>
              </a:avLst>
            </a:prstGeom>
            <a:gradFill rotWithShape="1">
              <a:gsLst>
                <a:gs pos="0">
                  <a:srgbClr val="C00000">
                    <a:alpha val="65000"/>
                  </a:srgbClr>
                </a:gs>
                <a:gs pos="100000">
                  <a:srgbClr val="FF0000">
                    <a:alpha val="65000"/>
                  </a:srgbClr>
                </a:gs>
              </a:gsLst>
              <a:lin ang="16200000" scaled="0"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Parallelogram 7"/>
            <p:cNvSpPr/>
            <p:nvPr/>
          </p:nvSpPr>
          <p:spPr>
            <a:xfrm rot="5400000">
              <a:off x="5014748" y="2596954"/>
              <a:ext cx="4040372" cy="2264735"/>
            </a:xfrm>
            <a:prstGeom prst="parallelogram">
              <a:avLst>
                <a:gd name="adj" fmla="val 42803"/>
              </a:avLst>
            </a:prstGeom>
            <a:gradFill rotWithShape="1">
              <a:gsLst>
                <a:gs pos="0">
                  <a:srgbClr val="9BBB59">
                    <a:lumMod val="50000"/>
                  </a:srgbClr>
                </a:gs>
                <a:gs pos="100000">
                  <a:srgbClr val="9BBB59">
                    <a:lumMod val="75000"/>
                  </a:srgbClr>
                </a:gs>
              </a:gsLst>
              <a:lin ang="16200000" scaled="0"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96864" y="1177197"/>
              <a:ext cx="2801453" cy="472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Angle-limiting film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>
              <a:off x="7461120" y="2068441"/>
              <a:ext cx="106214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" name="Straight Connector 11"/>
            <p:cNvCxnSpPr/>
            <p:nvPr/>
          </p:nvCxnSpPr>
          <p:spPr>
            <a:xfrm rot="5400000">
              <a:off x="6152435" y="5641216"/>
              <a:ext cx="835604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Connector 12"/>
            <p:cNvCxnSpPr/>
            <p:nvPr/>
          </p:nvCxnSpPr>
          <p:spPr>
            <a:xfrm rot="5400000">
              <a:off x="8080382" y="5894742"/>
              <a:ext cx="328552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4" name="TextBox 13"/>
            <p:cNvSpPr txBox="1"/>
            <p:nvPr/>
          </p:nvSpPr>
          <p:spPr>
            <a:xfrm>
              <a:off x="3447500" y="1177197"/>
              <a:ext cx="3121633" cy="472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Ambient light source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74933" y="6031468"/>
              <a:ext cx="790544" cy="472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LCD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442206" y="3642264"/>
              <a:ext cx="123825" cy="123825"/>
            </a:xfrm>
            <a:prstGeom prst="ellipse">
              <a:avLst/>
            </a:prstGeom>
            <a:solidFill>
              <a:sysClr val="windowText" lastClr="00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Parallelogram 16"/>
            <p:cNvSpPr/>
            <p:nvPr/>
          </p:nvSpPr>
          <p:spPr>
            <a:xfrm rot="5400000">
              <a:off x="4727927" y="2614236"/>
              <a:ext cx="4040372" cy="2264735"/>
            </a:xfrm>
            <a:prstGeom prst="parallelogram">
              <a:avLst>
                <a:gd name="adj" fmla="val 42803"/>
              </a:avLst>
            </a:prstGeom>
            <a:blipFill dpi="0" rotWithShape="1">
              <a:blip r:embed="rId3" cstate="print">
                <a:alphaModFix amt="45000"/>
              </a:blip>
              <a:srcRect/>
              <a:stretch>
                <a:fillRect/>
              </a:stretch>
            </a:blip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26" descr="bunn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26389" y="3221455"/>
              <a:ext cx="2122487" cy="1985963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4375259" y="6029897"/>
              <a:ext cx="1170613" cy="472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Object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5400000">
              <a:off x="4518340" y="5622166"/>
              <a:ext cx="873704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" name="Straight Arrow Connector 20"/>
            <p:cNvCxnSpPr/>
            <p:nvPr/>
          </p:nvCxnSpPr>
          <p:spPr>
            <a:xfrm rot="16200000" flipH="1">
              <a:off x="4013331" y="2718339"/>
              <a:ext cx="2286000" cy="552450"/>
            </a:xfrm>
            <a:prstGeom prst="straightConnector1">
              <a:avLst/>
            </a:prstGeom>
            <a:noFill/>
            <a:ln w="34925" cap="flat" cmpd="sng" algn="ctr">
              <a:solidFill>
                <a:srgbClr val="C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" name="Straight Arrow Connector 21"/>
            <p:cNvCxnSpPr/>
            <p:nvPr/>
          </p:nvCxnSpPr>
          <p:spPr>
            <a:xfrm flipV="1">
              <a:off x="5432556" y="3720051"/>
              <a:ext cx="1079505" cy="407988"/>
            </a:xfrm>
            <a:prstGeom prst="straightConnector1">
              <a:avLst/>
            </a:prstGeom>
            <a:noFill/>
            <a:ln w="34925" cap="flat" cmpd="sng" algn="ctr">
              <a:solidFill>
                <a:srgbClr val="C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pic>
          <p:nvPicPr>
            <p:cNvPr id="11" name="Picture 70" descr="blu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0191" y="1570909"/>
              <a:ext cx="428990" cy="664195"/>
            </a:xfrm>
            <a:prstGeom prst="rect">
              <a:avLst/>
            </a:prstGeom>
            <a:noFill/>
          </p:spPr>
        </p:pic>
      </p:grpSp>
      <p:pic>
        <p:nvPicPr>
          <p:cNvPr id="23" name="Picture 22" descr="CIMG15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5902" y="2871569"/>
            <a:ext cx="2545377" cy="2144703"/>
          </a:xfrm>
          <a:prstGeom prst="rect">
            <a:avLst/>
          </a:prstGeom>
        </p:spPr>
      </p:pic>
      <p:pic>
        <p:nvPicPr>
          <p:cNvPr id="24" name="Picture 23" descr="CIMG15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5902" y="607715"/>
            <a:ext cx="2545377" cy="214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1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97061" y="668628"/>
            <a:ext cx="5684316" cy="4270342"/>
            <a:chOff x="775267" y="1099128"/>
            <a:chExt cx="7616542" cy="5721927"/>
          </a:xfrm>
        </p:grpSpPr>
        <p:pic>
          <p:nvPicPr>
            <p:cNvPr id="5" name="Picture 4" descr="new_prototyp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5267" y="1099128"/>
              <a:ext cx="7616542" cy="5721927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 bwMode="auto">
            <a:xfrm rot="10800000">
              <a:off x="1995589" y="1889444"/>
              <a:ext cx="742257" cy="12581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7" name="Straight Arrow Connector 6"/>
            <p:cNvCxnSpPr/>
            <p:nvPr/>
          </p:nvCxnSpPr>
          <p:spPr bwMode="auto">
            <a:xfrm rot="10800000">
              <a:off x="2956176" y="2693018"/>
              <a:ext cx="742257" cy="12581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8" name="TextBox 7"/>
            <p:cNvSpPr txBox="1"/>
            <p:nvPr/>
          </p:nvSpPr>
          <p:spPr>
            <a:xfrm>
              <a:off x="3662290" y="2358213"/>
              <a:ext cx="1600615" cy="618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 w="18415" cmpd="sng">
                    <a:noFill/>
                    <a:prstDash val="solid"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rPr>
                <a:t>diffuser</a:t>
              </a:r>
              <a:endParaRPr kumimoji="0" lang="en-US" sz="2400" b="0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25910" y="3072140"/>
              <a:ext cx="1624242" cy="618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 w="18415" cmpd="sng">
                    <a:noFill/>
                    <a:prstDash val="solid"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rPr>
                <a:t>camera</a:t>
              </a:r>
              <a:endParaRPr kumimoji="0" lang="en-US" sz="2400" b="0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00103" y="1588673"/>
              <a:ext cx="1074381" cy="618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 w="18415" cmpd="sng">
                    <a:noFill/>
                    <a:prstDash val="solid"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rPr>
                <a:t>LCD</a:t>
              </a:r>
              <a:endParaRPr kumimoji="0" lang="en-US" sz="2400" b="0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>
              <a:off x="5908169" y="3127555"/>
              <a:ext cx="993871" cy="1529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2" name="TextBox 11"/>
            <p:cNvSpPr txBox="1"/>
            <p:nvPr/>
          </p:nvSpPr>
          <p:spPr>
            <a:xfrm>
              <a:off x="4299202" y="5035761"/>
              <a:ext cx="1211846" cy="618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 w="18415" cmpd="sng">
                    <a:noFill/>
                    <a:prstDash val="solid"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rPr>
                <a:t>lights</a:t>
              </a:r>
              <a:endParaRPr kumimoji="0" lang="en-US" sz="2400" b="0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endParaRP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864" y="668628"/>
            <a:ext cx="2969318" cy="202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623" y="2916296"/>
            <a:ext cx="2971800" cy="202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noProof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Bidirectional (</a:t>
            </a:r>
            <a:r>
              <a:rPr lang="en-US" i="1" kern="0" noProof="0" dirty="0" err="1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BiDi</a:t>
            </a:r>
            <a:r>
              <a:rPr lang="en-US" i="1" kern="0" noProof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) Screen</a:t>
            </a:r>
            <a:endParaRPr kumimoji="0" lang="en-US" sz="3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7051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TextBox 4"/>
          <p:cNvSpPr txBox="1">
            <a:spLocks noChangeArrowheads="1"/>
          </p:cNvSpPr>
          <p:nvPr/>
        </p:nvSpPr>
        <p:spPr bwMode="auto">
          <a:xfrm>
            <a:off x="2362200" y="1657368"/>
            <a:ext cx="4953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smtClean="0">
                <a:solidFill>
                  <a:srgbClr val="DDDDDD"/>
                </a:solidFill>
              </a:rPr>
              <a:t>Shift  Glass</a:t>
            </a:r>
          </a:p>
        </p:txBody>
      </p:sp>
      <p:sp>
        <p:nvSpPr>
          <p:cNvPr id="288771" name="TextBox 5"/>
          <p:cNvSpPr txBox="1">
            <a:spLocks noChangeArrowheads="1"/>
          </p:cNvSpPr>
          <p:nvPr/>
        </p:nvSpPr>
        <p:spPr bwMode="auto">
          <a:xfrm>
            <a:off x="685800" y="2686050"/>
            <a:ext cx="3657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DDDDDD"/>
                </a:solidFill>
              </a:rPr>
              <a:t>Space Shifting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DDDDDD"/>
                </a:solidFill>
              </a:rPr>
              <a:t>Angle Shifting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DDDDDD"/>
                </a:solidFill>
              </a:rPr>
              <a:t>Time Shifting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</a:rPr>
              <a:t>Illumination Shifting</a:t>
            </a:r>
          </a:p>
        </p:txBody>
      </p:sp>
      <p:sp>
        <p:nvSpPr>
          <p:cNvPr id="288772" name="Rectangle 6"/>
          <p:cNvSpPr>
            <a:spLocks noChangeArrowheads="1"/>
          </p:cNvSpPr>
          <p:nvPr/>
        </p:nvSpPr>
        <p:spPr bwMode="auto">
          <a:xfrm>
            <a:off x="6629400" y="2800350"/>
            <a:ext cx="685800" cy="1828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DDDDDD"/>
              </a:solidFill>
              <a:latin typeface="Arial Unicode MS" pitchFamily="34" charset="-128"/>
              <a:ea typeface="ＭＳ Ｐゴシック" pitchFamily="34" charset="-128"/>
            </a:endParaRPr>
          </a:p>
        </p:txBody>
      </p:sp>
      <p:cxnSp>
        <p:nvCxnSpPr>
          <p:cNvPr id="288773" name="Straight Arrow Connector 8"/>
          <p:cNvCxnSpPr>
            <a:cxnSpLocks noChangeShapeType="1"/>
          </p:cNvCxnSpPr>
          <p:nvPr/>
        </p:nvCxnSpPr>
        <p:spPr bwMode="auto">
          <a:xfrm>
            <a:off x="5715000" y="3028950"/>
            <a:ext cx="914400" cy="3429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8774" name="Straight Arrow Connector 9"/>
          <p:cNvCxnSpPr>
            <a:cxnSpLocks noChangeShapeType="1"/>
          </p:cNvCxnSpPr>
          <p:nvPr/>
        </p:nvCxnSpPr>
        <p:spPr bwMode="auto">
          <a:xfrm flipV="1">
            <a:off x="7315200" y="4000500"/>
            <a:ext cx="914400" cy="2286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8775" name="Straight Arrow Connector 11"/>
          <p:cNvCxnSpPr>
            <a:cxnSpLocks noChangeShapeType="1"/>
          </p:cNvCxnSpPr>
          <p:nvPr/>
        </p:nvCxnSpPr>
        <p:spPr bwMode="auto">
          <a:xfrm flipV="1">
            <a:off x="5715000" y="3398044"/>
            <a:ext cx="914400" cy="228600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8776" name="Straight Arrow Connector 12"/>
          <p:cNvCxnSpPr>
            <a:cxnSpLocks noChangeShapeType="1"/>
          </p:cNvCxnSpPr>
          <p:nvPr/>
        </p:nvCxnSpPr>
        <p:spPr bwMode="auto">
          <a:xfrm>
            <a:off x="5638800" y="4286250"/>
            <a:ext cx="990600" cy="57150"/>
          </a:xfrm>
          <a:prstGeom prst="straightConnector1">
            <a:avLst/>
          </a:prstGeom>
          <a:noFill/>
          <a:ln w="57150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8777" name="Straight Arrow Connector 15"/>
          <p:cNvCxnSpPr>
            <a:cxnSpLocks noChangeShapeType="1"/>
          </p:cNvCxnSpPr>
          <p:nvPr/>
        </p:nvCxnSpPr>
        <p:spPr bwMode="auto">
          <a:xfrm flipV="1">
            <a:off x="7315200" y="3086100"/>
            <a:ext cx="990600" cy="57150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Freeform 19"/>
          <p:cNvSpPr/>
          <p:nvPr/>
        </p:nvSpPr>
        <p:spPr bwMode="auto">
          <a:xfrm>
            <a:off x="7315200" y="3434954"/>
            <a:ext cx="622300" cy="457200"/>
          </a:xfrm>
          <a:custGeom>
            <a:avLst/>
            <a:gdLst>
              <a:gd name="connsiteX0" fmla="*/ 8626 w 428445"/>
              <a:gd name="connsiteY0" fmla="*/ 8627 h 612476"/>
              <a:gd name="connsiteX1" fmla="*/ 198408 w 428445"/>
              <a:gd name="connsiteY1" fmla="*/ 25879 h 612476"/>
              <a:gd name="connsiteX2" fmla="*/ 336430 w 428445"/>
              <a:gd name="connsiteY2" fmla="*/ 163902 h 612476"/>
              <a:gd name="connsiteX3" fmla="*/ 422694 w 428445"/>
              <a:gd name="connsiteY3" fmla="*/ 414068 h 612476"/>
              <a:gd name="connsiteX4" fmla="*/ 301925 w 428445"/>
              <a:gd name="connsiteY4" fmla="*/ 526212 h 612476"/>
              <a:gd name="connsiteX5" fmla="*/ 0 w 428445"/>
              <a:gd name="connsiteY5" fmla="*/ 612476 h 612476"/>
              <a:gd name="connsiteX0" fmla="*/ 8626 w 646981"/>
              <a:gd name="connsiteY0" fmla="*/ 4314 h 608163"/>
              <a:gd name="connsiteX1" fmla="*/ 198408 w 646981"/>
              <a:gd name="connsiteY1" fmla="*/ 21566 h 608163"/>
              <a:gd name="connsiteX2" fmla="*/ 609600 w 646981"/>
              <a:gd name="connsiteY2" fmla="*/ 67574 h 608163"/>
              <a:gd name="connsiteX3" fmla="*/ 422694 w 646981"/>
              <a:gd name="connsiteY3" fmla="*/ 409755 h 608163"/>
              <a:gd name="connsiteX4" fmla="*/ 301925 w 646981"/>
              <a:gd name="connsiteY4" fmla="*/ 521899 h 608163"/>
              <a:gd name="connsiteX5" fmla="*/ 0 w 646981"/>
              <a:gd name="connsiteY5" fmla="*/ 608163 h 608163"/>
              <a:gd name="connsiteX0" fmla="*/ 8626 w 629249"/>
              <a:gd name="connsiteY0" fmla="*/ 4314 h 608163"/>
              <a:gd name="connsiteX1" fmla="*/ 304800 w 629249"/>
              <a:gd name="connsiteY1" fmla="*/ 143774 h 608163"/>
              <a:gd name="connsiteX2" fmla="*/ 609600 w 629249"/>
              <a:gd name="connsiteY2" fmla="*/ 67574 h 608163"/>
              <a:gd name="connsiteX3" fmla="*/ 422694 w 629249"/>
              <a:gd name="connsiteY3" fmla="*/ 409755 h 608163"/>
              <a:gd name="connsiteX4" fmla="*/ 301925 w 629249"/>
              <a:gd name="connsiteY4" fmla="*/ 521899 h 608163"/>
              <a:gd name="connsiteX5" fmla="*/ 0 w 629249"/>
              <a:gd name="connsiteY5" fmla="*/ 608163 h 608163"/>
              <a:gd name="connsiteX0" fmla="*/ 8626 w 622300"/>
              <a:gd name="connsiteY0" fmla="*/ 4314 h 608163"/>
              <a:gd name="connsiteX1" fmla="*/ 304800 w 622300"/>
              <a:gd name="connsiteY1" fmla="*/ 143774 h 608163"/>
              <a:gd name="connsiteX2" fmla="*/ 609600 w 622300"/>
              <a:gd name="connsiteY2" fmla="*/ 67574 h 608163"/>
              <a:gd name="connsiteX3" fmla="*/ 381000 w 622300"/>
              <a:gd name="connsiteY3" fmla="*/ 296174 h 608163"/>
              <a:gd name="connsiteX4" fmla="*/ 301925 w 622300"/>
              <a:gd name="connsiteY4" fmla="*/ 521899 h 608163"/>
              <a:gd name="connsiteX5" fmla="*/ 0 w 622300"/>
              <a:gd name="connsiteY5" fmla="*/ 608163 h 60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2300" h="608163">
                <a:moveTo>
                  <a:pt x="8626" y="4314"/>
                </a:moveTo>
                <a:cubicBezTo>
                  <a:pt x="76200" y="0"/>
                  <a:pt x="204638" y="133231"/>
                  <a:pt x="304800" y="143774"/>
                </a:cubicBezTo>
                <a:cubicBezTo>
                  <a:pt x="404962" y="154317"/>
                  <a:pt x="596900" y="42174"/>
                  <a:pt x="609600" y="67574"/>
                </a:cubicBezTo>
                <a:cubicBezTo>
                  <a:pt x="622300" y="92974"/>
                  <a:pt x="432279" y="220453"/>
                  <a:pt x="381000" y="296174"/>
                </a:cubicBezTo>
                <a:cubicBezTo>
                  <a:pt x="329721" y="371895"/>
                  <a:pt x="365425" y="469901"/>
                  <a:pt x="301925" y="521899"/>
                </a:cubicBezTo>
                <a:cubicBezTo>
                  <a:pt x="238425" y="573897"/>
                  <a:pt x="115738" y="581565"/>
                  <a:pt x="0" y="608163"/>
                </a:cubicBezTo>
              </a:path>
            </a:pathLst>
          </a:cu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DDDDDD"/>
              </a:solidFill>
              <a:latin typeface="Arial Unicode MS" pitchFamily="34" charset="-128"/>
              <a:ea typeface="ＭＳ Ｐゴシック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67400" y="4686319"/>
            <a:ext cx="60960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DDDDDD"/>
                </a:solidFill>
                <a:latin typeface="Arial Unicode MS" pitchFamily="34" charset="-128"/>
                <a:ea typeface="ＭＳ Ｐゴシック" charset="-128"/>
              </a:rPr>
              <a:t>4D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67600" y="4686319"/>
            <a:ext cx="60960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DDDDDD"/>
                </a:solidFill>
                <a:latin typeface="Arial Unicode MS" pitchFamily="34" charset="-128"/>
                <a:ea typeface="ＭＳ Ｐゴシック" charset="-128"/>
              </a:rPr>
              <a:t>4D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64325" y="4686319"/>
            <a:ext cx="60960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DDDDDD"/>
                </a:solidFill>
                <a:latin typeface="Arial Unicode MS" pitchFamily="34" charset="-128"/>
                <a:ea typeface="ＭＳ Ｐゴシック" charset="-128"/>
              </a:rPr>
              <a:t>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70488" y="4686319"/>
            <a:ext cx="60960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  <a:ea typeface="ＭＳ Ｐゴシック" charset="-128"/>
              </a:rPr>
              <a:t>4D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53400" y="4686319"/>
            <a:ext cx="60960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  <a:ea typeface="ＭＳ Ｐゴシック" charset="-128"/>
              </a:rPr>
              <a:t>4D</a:t>
            </a:r>
          </a:p>
        </p:txBody>
      </p:sp>
    </p:spTree>
    <p:extLst>
      <p:ext uri="{BB962C8B-B14F-4D97-AF65-F5344CB8AC3E}">
        <p14:creationId xmlns:p14="http://schemas.microsoft.com/office/powerpoint/2010/main" val="316873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3D Capture, Interaction, Lighting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 and Display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75770" y="767463"/>
            <a:ext cx="3373844" cy="1915997"/>
            <a:chOff x="84838" y="1162568"/>
            <a:chExt cx="4492220" cy="2552298"/>
          </a:xfrm>
        </p:grpSpPr>
        <p:grpSp>
          <p:nvGrpSpPr>
            <p:cNvPr id="22" name="Group 21"/>
            <p:cNvGrpSpPr/>
            <p:nvPr/>
          </p:nvGrpSpPr>
          <p:grpSpPr>
            <a:xfrm>
              <a:off x="84838" y="1162568"/>
              <a:ext cx="4492220" cy="2130552"/>
              <a:chOff x="84838" y="1162568"/>
              <a:chExt cx="4492220" cy="2130552"/>
            </a:xfrm>
          </p:grpSpPr>
          <p:pic>
            <p:nvPicPr>
              <p:cNvPr id="24" name="Picture 7"/>
              <p:cNvPicPr>
                <a:picLocks noChangeAspect="1" noChangeArrowheads="1"/>
              </p:cNvPicPr>
              <p:nvPr/>
            </p:nvPicPr>
            <p:blipFill>
              <a:blip r:embed="rId4"/>
              <a:srcRect l="7091" b="4494"/>
              <a:stretch>
                <a:fillRect/>
              </a:stretch>
            </p:blipFill>
            <p:spPr bwMode="auto">
              <a:xfrm>
                <a:off x="2790331" y="1162568"/>
                <a:ext cx="1786727" cy="2130552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</p:pic>
          <p:pic>
            <p:nvPicPr>
              <p:cNvPr id="25" name="Picture 8"/>
              <p:cNvPicPr>
                <a:picLocks noChangeAspect="1" noChangeArrowheads="1"/>
              </p:cNvPicPr>
              <p:nvPr/>
            </p:nvPicPr>
            <p:blipFill>
              <a:blip r:embed="rId5"/>
              <a:srcRect l="6920" t="14077" r="33001"/>
              <a:stretch>
                <a:fillRect/>
              </a:stretch>
            </p:blipFill>
            <p:spPr bwMode="auto">
              <a:xfrm>
                <a:off x="84838" y="1162568"/>
                <a:ext cx="2649135" cy="2130552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892805" y="3304877"/>
              <a:ext cx="2717483" cy="409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rPr>
                <a:t>Multi-touch Interfaces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94488" y="765213"/>
            <a:ext cx="3216212" cy="1918249"/>
            <a:chOff x="4769955" y="1159568"/>
            <a:chExt cx="4282335" cy="2555301"/>
          </a:xfrm>
        </p:grpSpPr>
        <p:grpSp>
          <p:nvGrpSpPr>
            <p:cNvPr id="27" name="Group 26"/>
            <p:cNvGrpSpPr/>
            <p:nvPr/>
          </p:nvGrpSpPr>
          <p:grpSpPr>
            <a:xfrm>
              <a:off x="4769955" y="1159568"/>
              <a:ext cx="4282335" cy="2131897"/>
              <a:chOff x="4769955" y="1161896"/>
              <a:chExt cx="4282335" cy="2131897"/>
            </a:xfrm>
          </p:grpSpPr>
          <p:pic>
            <p:nvPicPr>
              <p:cNvPr id="29" name="Picture 1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041550" y="1162568"/>
                <a:ext cx="2010740" cy="2130552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</p:pic>
          <p:pic>
            <p:nvPicPr>
              <p:cNvPr id="30" name="Picture 13"/>
              <p:cNvPicPr>
                <a:picLocks noChangeAspect="1" noChangeArrowheads="1"/>
              </p:cNvPicPr>
              <p:nvPr/>
            </p:nvPicPr>
            <p:blipFill>
              <a:blip r:embed="rId7"/>
              <a:srcRect l="31838" r="16549"/>
              <a:stretch>
                <a:fillRect/>
              </a:stretch>
            </p:blipFill>
            <p:spPr bwMode="auto">
              <a:xfrm>
                <a:off x="4769955" y="1161896"/>
                <a:ext cx="1093509" cy="2131897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</p:pic>
          <p:pic>
            <p:nvPicPr>
              <p:cNvPr id="31" name="Picture 14"/>
              <p:cNvPicPr>
                <a:picLocks noChangeAspect="1" noChangeArrowheads="1"/>
              </p:cNvPicPr>
              <p:nvPr/>
            </p:nvPicPr>
            <p:blipFill>
              <a:blip r:embed="rId8"/>
              <a:srcRect l="52474" t="10931" r="12577"/>
              <a:stretch>
                <a:fillRect/>
              </a:stretch>
            </p:blipFill>
            <p:spPr bwMode="auto">
              <a:xfrm>
                <a:off x="5923829" y="1162568"/>
                <a:ext cx="1057356" cy="2130552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5272805" y="3304879"/>
              <a:ext cx="3103805" cy="409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rPr>
                <a:t>Gesture-based Interfaces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-14160" y="4828362"/>
            <a:ext cx="4756899" cy="346323"/>
          </a:xfrm>
          <a:prstGeom prst="rect">
            <a:avLst/>
          </a:prstGeom>
          <a:noFill/>
        </p:spPr>
        <p:txBody>
          <a:bodyPr wrap="none" lIns="68653" tIns="34327" rIns="68653" bIns="34327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Jefferson Han. Low-Cost Multi-Touch Sensing through Frustrated Total Internal Reflection. 2005.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Shree Nayar </a:t>
            </a:r>
            <a:r>
              <a:rPr kumimoji="0" lang="en-US" sz="9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et al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Lighting Sensitive Display. 2004.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378448" y="2840274"/>
            <a:ext cx="4308963" cy="1897171"/>
            <a:chOff x="2378410" y="2840255"/>
            <a:chExt cx="4308963" cy="1897171"/>
          </a:xfrm>
        </p:grpSpPr>
        <p:pic>
          <p:nvPicPr>
            <p:cNvPr id="36" name="Picture 1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378410" y="2840255"/>
              <a:ext cx="2131839" cy="1599394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3288889" y="4429649"/>
              <a:ext cx="2518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rPr>
                <a:t>Lighting-Sensitive Displays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pic>
          <p:nvPicPr>
            <p:cNvPr id="38" name="BiDi-LSD.mp4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4558420" y="2842934"/>
              <a:ext cx="2128953" cy="15967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62212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 bwMode="auto">
          <a:xfrm flipV="1">
            <a:off x="2286000" y="1035844"/>
            <a:ext cx="4495800" cy="330398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sp>
        <p:nvSpPr>
          <p:cNvPr id="12" name="Oval 11"/>
          <p:cNvSpPr/>
          <p:nvPr/>
        </p:nvSpPr>
        <p:spPr bwMode="auto">
          <a:xfrm rot="5400000">
            <a:off x="4773018" y="2064346"/>
            <a:ext cx="682229" cy="3640137"/>
          </a:xfrm>
          <a:prstGeom prst="ellipse">
            <a:avLst/>
          </a:prstGeom>
          <a:solidFill>
            <a:schemeClr val="bg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DDDD"/>
              </a:solidFill>
              <a:latin typeface="Arial" pitchFamily="-110" charset="0"/>
              <a:ea typeface="ＭＳ Ｐゴシック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590800" y="1425179"/>
            <a:ext cx="685800" cy="2057400"/>
          </a:xfrm>
          <a:prstGeom prst="ellipse">
            <a:avLst/>
          </a:prstGeom>
          <a:solidFill>
            <a:schemeClr val="bg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DDDD"/>
              </a:solidFill>
              <a:latin typeface="Arial" pitchFamily="-110" charset="0"/>
              <a:ea typeface="ＭＳ Ｐゴシック" charset="-128"/>
            </a:endParaRPr>
          </a:p>
        </p:txBody>
      </p:sp>
      <p:cxnSp>
        <p:nvCxnSpPr>
          <p:cNvPr id="316421" name="Straight Arrow Connector 2"/>
          <p:cNvCxnSpPr>
            <a:cxnSpLocks noChangeShapeType="1"/>
          </p:cNvCxnSpPr>
          <p:nvPr/>
        </p:nvCxnSpPr>
        <p:spPr bwMode="auto">
          <a:xfrm>
            <a:off x="2286000" y="4339829"/>
            <a:ext cx="5029200" cy="119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6422" name="Straight Arrow Connector 4"/>
          <p:cNvCxnSpPr>
            <a:cxnSpLocks noChangeShapeType="1"/>
          </p:cNvCxnSpPr>
          <p:nvPr/>
        </p:nvCxnSpPr>
        <p:spPr bwMode="auto">
          <a:xfrm rot="5400000" flipH="1" flipV="1">
            <a:off x="771526" y="2824956"/>
            <a:ext cx="3028950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6423" name="TextBox 5"/>
          <p:cNvSpPr txBox="1">
            <a:spLocks noChangeArrowheads="1"/>
          </p:cNvSpPr>
          <p:nvPr/>
        </p:nvSpPr>
        <p:spPr bwMode="auto">
          <a:xfrm>
            <a:off x="3505200" y="4625578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EEEEEE"/>
                </a:solidFill>
              </a:rPr>
              <a:t>Bits</a:t>
            </a:r>
          </a:p>
        </p:txBody>
      </p:sp>
      <p:sp>
        <p:nvSpPr>
          <p:cNvPr id="316424" name="TextBox 6"/>
          <p:cNvSpPr txBox="1">
            <a:spLocks noChangeArrowheads="1"/>
          </p:cNvSpPr>
          <p:nvPr/>
        </p:nvSpPr>
        <p:spPr bwMode="auto">
          <a:xfrm rot="-5400000">
            <a:off x="411957" y="2480072"/>
            <a:ext cx="2228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EEEEEE"/>
                </a:solidFill>
              </a:rPr>
              <a:t>Photons</a:t>
            </a:r>
          </a:p>
        </p:txBody>
      </p:sp>
      <p:sp>
        <p:nvSpPr>
          <p:cNvPr id="316425" name="TextBox 7"/>
          <p:cNvSpPr txBox="1">
            <a:spLocks noChangeArrowheads="1"/>
          </p:cNvSpPr>
          <p:nvPr/>
        </p:nvSpPr>
        <p:spPr bwMode="auto">
          <a:xfrm>
            <a:off x="4114800" y="3886200"/>
            <a:ext cx="2971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EEEEEE"/>
                </a:solidFill>
              </a:rPr>
              <a:t>CV / Machine Learning</a:t>
            </a:r>
          </a:p>
        </p:txBody>
      </p:sp>
      <p:sp>
        <p:nvSpPr>
          <p:cNvPr id="316426" name="TextBox 8"/>
          <p:cNvSpPr txBox="1">
            <a:spLocks noChangeArrowheads="1"/>
          </p:cNvSpPr>
          <p:nvPr/>
        </p:nvSpPr>
        <p:spPr bwMode="auto">
          <a:xfrm>
            <a:off x="1981200" y="1710928"/>
            <a:ext cx="152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EEEEEE"/>
                </a:solidFill>
              </a:rPr>
              <a:t>Optics</a:t>
            </a:r>
          </a:p>
        </p:txBody>
      </p:sp>
      <p:sp>
        <p:nvSpPr>
          <p:cNvPr id="316427" name="TextBox 9"/>
          <p:cNvSpPr txBox="1">
            <a:spLocks noChangeArrowheads="1"/>
          </p:cNvSpPr>
          <p:nvPr/>
        </p:nvSpPr>
        <p:spPr bwMode="auto">
          <a:xfrm>
            <a:off x="2400872" y="2439591"/>
            <a:ext cx="1219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EEEEEE"/>
                </a:solidFill>
              </a:rPr>
              <a:t>Sensors</a:t>
            </a:r>
          </a:p>
        </p:txBody>
      </p:sp>
      <p:sp>
        <p:nvSpPr>
          <p:cNvPr id="213004" name="Oval 12"/>
          <p:cNvSpPr>
            <a:spLocks noChangeArrowheads="1"/>
          </p:cNvSpPr>
          <p:nvPr/>
        </p:nvSpPr>
        <p:spPr bwMode="auto">
          <a:xfrm rot="3192892">
            <a:off x="4395788" y="747713"/>
            <a:ext cx="847725" cy="3448050"/>
          </a:xfrm>
          <a:prstGeom prst="ellipse">
            <a:avLst/>
          </a:prstGeom>
          <a:solidFill>
            <a:schemeClr val="tx2">
              <a:lumMod val="50000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DDDD"/>
              </a:solidFill>
              <a:latin typeface="Arial" pitchFamily="34" charset="0"/>
              <a:ea typeface="ＭＳ Ｐゴシック" charset="-128"/>
            </a:endParaRPr>
          </a:p>
        </p:txBody>
      </p:sp>
      <p:sp>
        <p:nvSpPr>
          <p:cNvPr id="316430" name="TextBox 19"/>
          <p:cNvSpPr txBox="1">
            <a:spLocks noChangeArrowheads="1"/>
          </p:cNvSpPr>
          <p:nvPr/>
        </p:nvSpPr>
        <p:spPr bwMode="auto">
          <a:xfrm>
            <a:off x="3505200" y="3543300"/>
            <a:ext cx="2971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EEEEEE"/>
                </a:solidFill>
              </a:rPr>
              <a:t>Signal Processing</a:t>
            </a:r>
          </a:p>
        </p:txBody>
      </p:sp>
      <p:sp>
        <p:nvSpPr>
          <p:cNvPr id="316431" name="TextBox 20"/>
          <p:cNvSpPr txBox="1">
            <a:spLocks noChangeArrowheads="1"/>
          </p:cNvSpPr>
          <p:nvPr/>
        </p:nvSpPr>
        <p:spPr bwMode="auto">
          <a:xfrm>
            <a:off x="4419600" y="1714501"/>
            <a:ext cx="335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00"/>
                </a:solidFill>
              </a:rPr>
              <a:t>Shift Glass</a:t>
            </a:r>
          </a:p>
        </p:txBody>
      </p:sp>
      <p:sp>
        <p:nvSpPr>
          <p:cNvPr id="316432" name="TextBox 18"/>
          <p:cNvSpPr txBox="1">
            <a:spLocks noChangeArrowheads="1"/>
          </p:cNvSpPr>
          <p:nvPr/>
        </p:nvSpPr>
        <p:spPr bwMode="auto">
          <a:xfrm>
            <a:off x="2334904" y="2087254"/>
            <a:ext cx="1219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EEEEEE"/>
                </a:solidFill>
              </a:rPr>
              <a:t>Lighting</a:t>
            </a:r>
          </a:p>
        </p:txBody>
      </p:sp>
      <p:sp>
        <p:nvSpPr>
          <p:cNvPr id="316433" name="TextBox 13"/>
          <p:cNvSpPr txBox="1">
            <a:spLocks noChangeArrowheads="1"/>
          </p:cNvSpPr>
          <p:nvPr/>
        </p:nvSpPr>
        <p:spPr bwMode="auto">
          <a:xfrm>
            <a:off x="3352800" y="2857500"/>
            <a:ext cx="1600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EEEEEE"/>
                </a:solidFill>
              </a:rPr>
              <a:t>HCI</a:t>
            </a: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3948180" y="2404255"/>
            <a:ext cx="1600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EEEEEE"/>
                </a:solidFill>
              </a:rPr>
              <a:t>Capture</a:t>
            </a: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4557417" y="2096808"/>
            <a:ext cx="1600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EEEEEE"/>
                </a:solidFill>
              </a:rPr>
              <a:t>Displays</a:t>
            </a: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2088112" y="1416488"/>
            <a:ext cx="152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EEEEEE"/>
                </a:solidFill>
              </a:rPr>
              <a:t>Materials</a:t>
            </a:r>
            <a:endParaRPr lang="en-US" sz="2000" dirty="0" smtClean="0">
              <a:solidFill>
                <a:srgbClr val="EEEE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0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man n room"/>
          <p:cNvPicPr>
            <a:picLocks noChangeAspect="1" noChangeArrowheads="1"/>
          </p:cNvPicPr>
          <p:nvPr/>
        </p:nvPicPr>
        <p:blipFill>
          <a:blip r:embed="rId2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t="16252" r="17868" b="10609"/>
          <a:stretch>
            <a:fillRect/>
          </a:stretch>
        </p:blipFill>
        <p:spPr bwMode="auto">
          <a:xfrm>
            <a:off x="152400" y="57150"/>
            <a:ext cx="88392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1843" name="TextBox 2"/>
          <p:cNvSpPr txBox="1">
            <a:spLocks noChangeArrowheads="1"/>
          </p:cNvSpPr>
          <p:nvPr/>
        </p:nvSpPr>
        <p:spPr bwMode="auto">
          <a:xfrm>
            <a:off x="228600" y="342917"/>
            <a:ext cx="3733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Can you look around a corner ?</a:t>
            </a:r>
          </a:p>
        </p:txBody>
      </p:sp>
      <p:sp>
        <p:nvSpPr>
          <p:cNvPr id="291844" name="TextBox 2"/>
          <p:cNvSpPr txBox="1">
            <a:spLocks noChangeArrowheads="1"/>
          </p:cNvSpPr>
          <p:nvPr/>
        </p:nvSpPr>
        <p:spPr bwMode="auto">
          <a:xfrm>
            <a:off x="5257800" y="4057667"/>
            <a:ext cx="3733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Without any device </a:t>
            </a:r>
            <a:br>
              <a:rPr lang="en-US" smtClean="0">
                <a:solidFill>
                  <a:srgbClr val="000000"/>
                </a:solidFill>
              </a:rPr>
            </a:br>
            <a:r>
              <a:rPr lang="en-US" smtClean="0">
                <a:solidFill>
                  <a:srgbClr val="000000"/>
                </a:solidFill>
              </a:rPr>
              <a:t>in the line of sight</a:t>
            </a:r>
          </a:p>
        </p:txBody>
      </p:sp>
    </p:spTree>
    <p:extLst>
      <p:ext uri="{BB962C8B-B14F-4D97-AF65-F5344CB8AC3E}">
        <p14:creationId xmlns:p14="http://schemas.microsoft.com/office/powerpoint/2010/main" val="342415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272955" y="-114300"/>
            <a:ext cx="10102755" cy="571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9970" name="TextBox 12"/>
          <p:cNvSpPr txBox="1">
            <a:spLocks noChangeArrowheads="1"/>
          </p:cNvSpPr>
          <p:nvPr/>
        </p:nvSpPr>
        <p:spPr bwMode="auto">
          <a:xfrm>
            <a:off x="1066817" y="1714500"/>
            <a:ext cx="7374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Vitor Pamplona      Ankit Mohan      Manuel Oliveira     Ramesh Raskar</a:t>
            </a:r>
          </a:p>
        </p:txBody>
      </p:sp>
      <p:sp>
        <p:nvSpPr>
          <p:cNvPr id="33997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fld id="{2748786C-D3F3-40F1-97B9-5531B3AC153E}" type="slidenum">
              <a:rPr lang="en-US" sz="1200" smtClean="0">
                <a:solidFill>
                  <a:srgbClr val="000000"/>
                </a:solidFill>
              </a:rPr>
              <a:pPr/>
              <a:t>43</a:t>
            </a:fld>
            <a:endParaRPr lang="en-US" sz="1200" smtClean="0">
              <a:solidFill>
                <a:srgbClr val="000000"/>
              </a:solidFill>
            </a:endParaRPr>
          </a:p>
        </p:txBody>
      </p:sp>
      <p:pic>
        <p:nvPicPr>
          <p:cNvPr id="339972" name="Picture 5" descr="netra us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r="6776"/>
          <a:stretch>
            <a:fillRect/>
          </a:stretch>
        </p:blipFill>
        <p:spPr bwMode="auto">
          <a:xfrm>
            <a:off x="2971800" y="2228851"/>
            <a:ext cx="3048000" cy="259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3" name="Picture 6" descr="netra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6" y="2228851"/>
            <a:ext cx="2595563" cy="259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4" name="Picture 7" descr="result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3" t="18750" r="26549" b="18750"/>
          <a:stretch>
            <a:fillRect/>
          </a:stretch>
        </p:blipFill>
        <p:spPr bwMode="auto">
          <a:xfrm>
            <a:off x="6096000" y="2228851"/>
            <a:ext cx="2819400" cy="259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9975" name="Title 1"/>
          <p:cNvSpPr txBox="1">
            <a:spLocks/>
          </p:cNvSpPr>
          <p:nvPr/>
        </p:nvSpPr>
        <p:spPr bwMode="auto">
          <a:xfrm>
            <a:off x="381000" y="585720"/>
            <a:ext cx="838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Calibri" pitchFamily="34" charset="0"/>
              </a:rPr>
              <a:t>Light Field Displays for 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</a:rPr>
              <a:t>Health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0000"/>
                </a:solidFill>
                <a:latin typeface="Calibri" pitchFamily="34" charset="0"/>
              </a:rPr>
              <a:t>NETRA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000000"/>
                </a:solidFill>
                <a:latin typeface="Calibri" pitchFamily="34" charset="0"/>
              </a:rPr>
              <a:t>Siggraph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 2010</a:t>
            </a:r>
            <a:r>
              <a:rPr lang="en-US" sz="360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3600" dirty="0" smtClean="0">
                <a:solidFill>
                  <a:srgbClr val="000000"/>
                </a:solidFill>
                <a:latin typeface="Calibri" pitchFamily="34" charset="0"/>
              </a:rPr>
            </a:br>
            <a:endParaRPr lang="en-US" sz="36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86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8070" y="19"/>
            <a:ext cx="1542773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Time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450223" y="4534065"/>
            <a:ext cx="23374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Helvetica"/>
                <a:cs typeface="Helvetica"/>
              </a:rPr>
              <a:t>High-Rank 3D (HR3D) </a:t>
            </a:r>
          </a:p>
          <a:p>
            <a:pPr algn="ctr" defTabSz="914400"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Helvetica"/>
                <a:cs typeface="Helvetica"/>
              </a:rPr>
              <a:t>www.hr3d.info</a:t>
            </a:r>
            <a:endParaRPr lang="en-US" sz="14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6576864" y="2238617"/>
            <a:ext cx="17475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Helvetica"/>
                <a:cs typeface="Helvetica"/>
              </a:rPr>
              <a:t>Layered 3D </a:t>
            </a:r>
          </a:p>
          <a:p>
            <a:pPr algn="ctr" defTabSz="914400"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Helvetica"/>
                <a:cs typeface="Helvetica"/>
              </a:rPr>
              <a:t>www.layered3d.info</a:t>
            </a:r>
            <a:endParaRPr lang="en-US" sz="14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84" name="PolarizationFields-results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64677" y="2964910"/>
            <a:ext cx="2142963" cy="1607222"/>
          </a:xfrm>
          <a:prstGeom prst="rect">
            <a:avLst/>
          </a:prstGeom>
        </p:spPr>
      </p:pic>
      <p:sp>
        <p:nvSpPr>
          <p:cNvPr id="285" name="TextBox 284"/>
          <p:cNvSpPr txBox="1"/>
          <p:nvPr/>
        </p:nvSpPr>
        <p:spPr>
          <a:xfrm>
            <a:off x="6025058" y="4534140"/>
            <a:ext cx="30221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Helvetica"/>
                <a:cs typeface="Helvetica"/>
              </a:rPr>
              <a:t>Polarization Fields</a:t>
            </a:r>
          </a:p>
          <a:p>
            <a:pPr algn="ctr" defTabSz="914400">
              <a:defRPr/>
            </a:pPr>
            <a:r>
              <a:rPr lang="en-US" sz="1400" kern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400" kern="0" dirty="0" smtClean="0">
                <a:solidFill>
                  <a:srgbClr val="000000"/>
                </a:solidFill>
                <a:latin typeface="Helvetica"/>
                <a:cs typeface="Helvetica"/>
              </a:rPr>
              <a:t>/polarization-fields</a:t>
            </a:r>
          </a:p>
        </p:txBody>
      </p:sp>
      <p:pic>
        <p:nvPicPr>
          <p:cNvPr id="286" name="BiDi-world-navigatio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9956" y="2952054"/>
            <a:ext cx="2530484" cy="1606342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3491363" y="4534140"/>
            <a:ext cx="18277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sz="1600" b="1" kern="0" dirty="0" err="1" smtClean="0">
                <a:solidFill>
                  <a:srgbClr val="000000"/>
                </a:solidFill>
                <a:latin typeface="Helvetica"/>
                <a:cs typeface="Helvetica"/>
              </a:rPr>
              <a:t>BiDi</a:t>
            </a:r>
            <a:r>
              <a:rPr lang="en-US" sz="1600" b="1" kern="0" dirty="0" smtClean="0">
                <a:solidFill>
                  <a:srgbClr val="000000"/>
                </a:solidFill>
                <a:latin typeface="Helvetica"/>
                <a:cs typeface="Helvetica"/>
              </a:rPr>
              <a:t> Screen</a:t>
            </a:r>
          </a:p>
          <a:p>
            <a:pPr algn="ctr" defTabSz="914400">
              <a:defRPr/>
            </a:pPr>
            <a:r>
              <a:rPr lang="en-US" sz="1400" kern="0" dirty="0" err="1" smtClean="0">
                <a:solidFill>
                  <a:srgbClr val="000000"/>
                </a:solidFill>
                <a:latin typeface="Helvetica"/>
                <a:cs typeface="Helvetica"/>
              </a:rPr>
              <a:t>www.bidiscreen.com</a:t>
            </a:r>
            <a:endParaRPr lang="en-US" sz="14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88" name="HR3D-result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7756" y="2952054"/>
            <a:ext cx="2422430" cy="1620000"/>
          </a:xfrm>
          <a:prstGeom prst="rect">
            <a:avLst/>
          </a:prstGeom>
        </p:spPr>
      </p:pic>
      <p:pic>
        <p:nvPicPr>
          <p:cNvPr id="289" name="Layered3D-results.mo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45244" y="642091"/>
            <a:ext cx="2410833" cy="1607222"/>
          </a:xfrm>
          <a:prstGeom prst="rect">
            <a:avLst/>
          </a:prstGeom>
        </p:spPr>
      </p:pic>
      <p:pic>
        <p:nvPicPr>
          <p:cNvPr id="290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74883" y="635813"/>
            <a:ext cx="2595587" cy="162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" name="TextBox 291"/>
          <p:cNvSpPr txBox="1"/>
          <p:nvPr/>
        </p:nvSpPr>
        <p:spPr>
          <a:xfrm>
            <a:off x="3414720" y="2226323"/>
            <a:ext cx="19159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Helvetica"/>
                <a:cs typeface="Helvetica"/>
              </a:rPr>
              <a:t>6D Display</a:t>
            </a:r>
          </a:p>
          <a:p>
            <a:pPr algn="ctr" defTabSz="914400">
              <a:defRPr/>
            </a:pPr>
            <a:r>
              <a:rPr lang="en-US" sz="1400" kern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400" kern="0" dirty="0" smtClean="0">
                <a:solidFill>
                  <a:srgbClr val="000000"/>
                </a:solidFill>
                <a:latin typeface="Helvetica"/>
                <a:cs typeface="Helvetica"/>
              </a:rPr>
              <a:t>/6d-display</a:t>
            </a:r>
            <a:endParaRPr lang="en-US" sz="14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544017" y="2236909"/>
            <a:ext cx="20762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Helvetica"/>
                <a:cs typeface="Helvetica"/>
              </a:rPr>
              <a:t>Slow Display</a:t>
            </a:r>
          </a:p>
          <a:p>
            <a:pPr algn="ctr" defTabSz="914400">
              <a:defRPr/>
            </a:pPr>
            <a:r>
              <a:rPr lang="en-US" sz="1400" kern="0" dirty="0" err="1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400" kern="0" dirty="0" smtClean="0">
                <a:solidFill>
                  <a:srgbClr val="000000"/>
                </a:solidFill>
                <a:latin typeface="Helvetica"/>
                <a:cs typeface="Helvetica"/>
              </a:rPr>
              <a:t>/slow-display</a:t>
            </a:r>
            <a:endParaRPr lang="en-US" sz="14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2680" y="635702"/>
            <a:ext cx="2418870" cy="1620105"/>
            <a:chOff x="373478" y="2932930"/>
            <a:chExt cx="2418870" cy="162010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3478" y="2932930"/>
              <a:ext cx="1650186" cy="1620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6"/>
            <a:srcRect l="19721" r="15801"/>
            <a:stretch/>
          </p:blipFill>
          <p:spPr>
            <a:xfrm>
              <a:off x="2063754" y="2933037"/>
              <a:ext cx="728594" cy="1619998"/>
            </a:xfrm>
            <a:prstGeom prst="rect">
              <a:avLst/>
            </a:prstGeom>
          </p:spPr>
        </p:pic>
      </p:grp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331183" y="19"/>
            <a:ext cx="2148042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Illumination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267454" y="13667"/>
            <a:ext cx="2439816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Space/Angle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0384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6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479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48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30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288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289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8" name="Group 13"/>
          <p:cNvGrpSpPr>
            <a:grpSpLocks/>
          </p:cNvGrpSpPr>
          <p:nvPr/>
        </p:nvGrpSpPr>
        <p:grpSpPr bwMode="auto">
          <a:xfrm>
            <a:off x="2209800" y="1044181"/>
            <a:ext cx="2628900" cy="1802606"/>
            <a:chOff x="5638800" y="3733800"/>
            <a:chExt cx="2667000" cy="2438400"/>
          </a:xfrm>
        </p:grpSpPr>
        <p:sp>
          <p:nvSpPr>
            <p:cNvPr id="18821" name="Rectangle 6"/>
            <p:cNvSpPr>
              <a:spLocks noChangeArrowheads="1"/>
            </p:cNvSpPr>
            <p:nvPr/>
          </p:nvSpPr>
          <p:spPr bwMode="auto">
            <a:xfrm>
              <a:off x="6629400" y="3733800"/>
              <a:ext cx="685800" cy="24384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DDDDDD"/>
                </a:solidFill>
                <a:latin typeface="Arial Unicode MS" pitchFamily="34" charset="-128"/>
                <a:ea typeface="ＭＳ Ｐゴシック" pitchFamily="34" charset="-128"/>
              </a:endParaRPr>
            </a:p>
          </p:txBody>
        </p:sp>
        <p:cxnSp>
          <p:nvCxnSpPr>
            <p:cNvPr id="18822" name="Straight Arrow Connector 8"/>
            <p:cNvCxnSpPr>
              <a:cxnSpLocks noChangeShapeType="1"/>
            </p:cNvCxnSpPr>
            <p:nvPr/>
          </p:nvCxnSpPr>
          <p:spPr bwMode="auto">
            <a:xfrm>
              <a:off x="5715000" y="4038600"/>
              <a:ext cx="914400" cy="45720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823" name="Straight Arrow Connector 9"/>
            <p:cNvCxnSpPr>
              <a:cxnSpLocks noChangeShapeType="1"/>
            </p:cNvCxnSpPr>
            <p:nvPr/>
          </p:nvCxnSpPr>
          <p:spPr bwMode="auto">
            <a:xfrm flipV="1">
              <a:off x="7315200" y="5334000"/>
              <a:ext cx="914400" cy="30480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824" name="Straight Arrow Connector 11"/>
            <p:cNvCxnSpPr>
              <a:cxnSpLocks noChangeShapeType="1"/>
            </p:cNvCxnSpPr>
            <p:nvPr/>
          </p:nvCxnSpPr>
          <p:spPr bwMode="auto">
            <a:xfrm flipV="1">
              <a:off x="5715000" y="4531425"/>
              <a:ext cx="914400" cy="304800"/>
            </a:xfrm>
            <a:prstGeom prst="straightConnector1">
              <a:avLst/>
            </a:prstGeom>
            <a:noFill/>
            <a:ln w="57150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825" name="Straight Arrow Connector 12"/>
            <p:cNvCxnSpPr>
              <a:cxnSpLocks noChangeShapeType="1"/>
            </p:cNvCxnSpPr>
            <p:nvPr/>
          </p:nvCxnSpPr>
          <p:spPr bwMode="auto">
            <a:xfrm>
              <a:off x="5638800" y="5715000"/>
              <a:ext cx="990600" cy="76200"/>
            </a:xfrm>
            <a:prstGeom prst="straightConnector1">
              <a:avLst/>
            </a:prstGeom>
            <a:noFill/>
            <a:ln w="57150" algn="ctr">
              <a:solidFill>
                <a:srgbClr val="007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826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7315200" y="4114800"/>
              <a:ext cx="990600" cy="76200"/>
            </a:xfrm>
            <a:prstGeom prst="straightConnector1">
              <a:avLst/>
            </a:prstGeom>
            <a:noFill/>
            <a:ln w="57150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Freeform 19"/>
            <p:cNvSpPr/>
            <p:nvPr/>
          </p:nvSpPr>
          <p:spPr bwMode="auto">
            <a:xfrm>
              <a:off x="7315339" y="4580959"/>
              <a:ext cx="621656" cy="607184"/>
            </a:xfrm>
            <a:custGeom>
              <a:avLst/>
              <a:gdLst>
                <a:gd name="connsiteX0" fmla="*/ 8626 w 428445"/>
                <a:gd name="connsiteY0" fmla="*/ 8627 h 612476"/>
                <a:gd name="connsiteX1" fmla="*/ 198408 w 428445"/>
                <a:gd name="connsiteY1" fmla="*/ 25879 h 612476"/>
                <a:gd name="connsiteX2" fmla="*/ 336430 w 428445"/>
                <a:gd name="connsiteY2" fmla="*/ 163902 h 612476"/>
                <a:gd name="connsiteX3" fmla="*/ 422694 w 428445"/>
                <a:gd name="connsiteY3" fmla="*/ 414068 h 612476"/>
                <a:gd name="connsiteX4" fmla="*/ 301925 w 428445"/>
                <a:gd name="connsiteY4" fmla="*/ 526212 h 612476"/>
                <a:gd name="connsiteX5" fmla="*/ 0 w 428445"/>
                <a:gd name="connsiteY5" fmla="*/ 612476 h 612476"/>
                <a:gd name="connsiteX0" fmla="*/ 8626 w 646981"/>
                <a:gd name="connsiteY0" fmla="*/ 4314 h 608163"/>
                <a:gd name="connsiteX1" fmla="*/ 198408 w 646981"/>
                <a:gd name="connsiteY1" fmla="*/ 21566 h 608163"/>
                <a:gd name="connsiteX2" fmla="*/ 609600 w 646981"/>
                <a:gd name="connsiteY2" fmla="*/ 67574 h 608163"/>
                <a:gd name="connsiteX3" fmla="*/ 422694 w 646981"/>
                <a:gd name="connsiteY3" fmla="*/ 409755 h 608163"/>
                <a:gd name="connsiteX4" fmla="*/ 301925 w 646981"/>
                <a:gd name="connsiteY4" fmla="*/ 521899 h 608163"/>
                <a:gd name="connsiteX5" fmla="*/ 0 w 646981"/>
                <a:gd name="connsiteY5" fmla="*/ 608163 h 608163"/>
                <a:gd name="connsiteX0" fmla="*/ 8626 w 629249"/>
                <a:gd name="connsiteY0" fmla="*/ 4314 h 608163"/>
                <a:gd name="connsiteX1" fmla="*/ 304800 w 629249"/>
                <a:gd name="connsiteY1" fmla="*/ 143774 h 608163"/>
                <a:gd name="connsiteX2" fmla="*/ 609600 w 629249"/>
                <a:gd name="connsiteY2" fmla="*/ 67574 h 608163"/>
                <a:gd name="connsiteX3" fmla="*/ 422694 w 629249"/>
                <a:gd name="connsiteY3" fmla="*/ 409755 h 608163"/>
                <a:gd name="connsiteX4" fmla="*/ 301925 w 629249"/>
                <a:gd name="connsiteY4" fmla="*/ 521899 h 608163"/>
                <a:gd name="connsiteX5" fmla="*/ 0 w 629249"/>
                <a:gd name="connsiteY5" fmla="*/ 608163 h 608163"/>
                <a:gd name="connsiteX0" fmla="*/ 8626 w 622300"/>
                <a:gd name="connsiteY0" fmla="*/ 4314 h 608163"/>
                <a:gd name="connsiteX1" fmla="*/ 304800 w 622300"/>
                <a:gd name="connsiteY1" fmla="*/ 143774 h 608163"/>
                <a:gd name="connsiteX2" fmla="*/ 609600 w 622300"/>
                <a:gd name="connsiteY2" fmla="*/ 67574 h 608163"/>
                <a:gd name="connsiteX3" fmla="*/ 381000 w 622300"/>
                <a:gd name="connsiteY3" fmla="*/ 296174 h 608163"/>
                <a:gd name="connsiteX4" fmla="*/ 301925 w 622300"/>
                <a:gd name="connsiteY4" fmla="*/ 521899 h 608163"/>
                <a:gd name="connsiteX5" fmla="*/ 0 w 622300"/>
                <a:gd name="connsiteY5" fmla="*/ 608163 h 60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2300" h="608163">
                  <a:moveTo>
                    <a:pt x="8626" y="4314"/>
                  </a:moveTo>
                  <a:cubicBezTo>
                    <a:pt x="76200" y="0"/>
                    <a:pt x="204638" y="133231"/>
                    <a:pt x="304800" y="143774"/>
                  </a:cubicBezTo>
                  <a:cubicBezTo>
                    <a:pt x="404962" y="154317"/>
                    <a:pt x="596900" y="42174"/>
                    <a:pt x="609600" y="67574"/>
                  </a:cubicBezTo>
                  <a:cubicBezTo>
                    <a:pt x="622300" y="92974"/>
                    <a:pt x="432279" y="220453"/>
                    <a:pt x="381000" y="296174"/>
                  </a:cubicBezTo>
                  <a:cubicBezTo>
                    <a:pt x="329721" y="371895"/>
                    <a:pt x="365425" y="469901"/>
                    <a:pt x="301925" y="521899"/>
                  </a:cubicBezTo>
                  <a:cubicBezTo>
                    <a:pt x="238425" y="573897"/>
                    <a:pt x="115738" y="581565"/>
                    <a:pt x="0" y="60816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DDDDDD"/>
                </a:solidFill>
                <a:latin typeface="Arial Unicode MS" pitchFamily="34" charset="-128"/>
                <a:ea typeface="ＭＳ Ｐゴシック" charset="-128"/>
              </a:endParaRPr>
            </a:p>
          </p:txBody>
        </p:sp>
      </p:grpSp>
      <p:sp>
        <p:nvSpPr>
          <p:cNvPr id="19" name="Oval 18"/>
          <p:cNvSpPr/>
          <p:nvPr/>
        </p:nvSpPr>
        <p:spPr bwMode="auto">
          <a:xfrm>
            <a:off x="288925" y="945357"/>
            <a:ext cx="1327150" cy="940594"/>
          </a:xfrm>
          <a:prstGeom prst="ellipse">
            <a:avLst/>
          </a:prstGeom>
          <a:solidFill>
            <a:schemeClr val="tx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DDDDDD"/>
              </a:solidFill>
              <a:latin typeface="Arial Unicode MS" pitchFamily="34" charset="-128"/>
              <a:ea typeface="ＭＳ Ｐゴシック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1215629"/>
            <a:ext cx="16002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Capture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2879725" y="3574257"/>
            <a:ext cx="1327150" cy="940594"/>
          </a:xfrm>
          <a:prstGeom prst="ellipse">
            <a:avLst/>
          </a:prstGeom>
          <a:solidFill>
            <a:schemeClr val="tx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DDDDDD"/>
              </a:solidFill>
              <a:latin typeface="Arial Unicode MS" pitchFamily="34" charset="-128"/>
              <a:ea typeface="ＭＳ Ｐゴシック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67000" y="3844529"/>
            <a:ext cx="16002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Analyze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5181606" y="971550"/>
            <a:ext cx="1325563" cy="940594"/>
          </a:xfrm>
          <a:prstGeom prst="ellipse">
            <a:avLst/>
          </a:prstGeom>
          <a:solidFill>
            <a:schemeClr val="tx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DDDDDD"/>
              </a:solidFill>
              <a:latin typeface="Arial Unicode MS" pitchFamily="34" charset="-128"/>
              <a:ea typeface="ＭＳ Ｐゴシック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84775" y="1288258"/>
            <a:ext cx="13843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Display</a:t>
            </a:r>
          </a:p>
        </p:txBody>
      </p:sp>
      <p:sp>
        <p:nvSpPr>
          <p:cNvPr id="18445" name="TextBox 16"/>
          <p:cNvSpPr txBox="1">
            <a:spLocks noChangeArrowheads="1"/>
          </p:cNvSpPr>
          <p:nvPr/>
        </p:nvSpPr>
        <p:spPr bwMode="auto">
          <a:xfrm>
            <a:off x="152400" y="2286011"/>
            <a:ext cx="198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DDDDDD"/>
                </a:solidFill>
              </a:rPr>
              <a:t>5D: Looking </a:t>
            </a:r>
            <a:br>
              <a:rPr lang="en-US" sz="1800" smtClean="0">
                <a:solidFill>
                  <a:srgbClr val="DDDDDD"/>
                </a:solidFill>
              </a:rPr>
            </a:br>
            <a:r>
              <a:rPr lang="en-US" sz="1800" smtClean="0">
                <a:solidFill>
                  <a:srgbClr val="DDDDDD"/>
                </a:solidFill>
              </a:rPr>
              <a:t>around corners</a:t>
            </a:r>
          </a:p>
        </p:txBody>
      </p:sp>
      <p:sp>
        <p:nvSpPr>
          <p:cNvPr id="18446" name="TextBox 17"/>
          <p:cNvSpPr txBox="1">
            <a:spLocks noChangeArrowheads="1"/>
          </p:cNvSpPr>
          <p:nvPr/>
        </p:nvSpPr>
        <p:spPr bwMode="auto">
          <a:xfrm>
            <a:off x="4876800" y="2324103"/>
            <a:ext cx="3581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FFFF00"/>
                </a:solidFill>
              </a:rPr>
              <a:t>Compressive Displays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DDDDDD"/>
                </a:solidFill>
              </a:rPr>
              <a:t>6D: View and Lighting Aware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DDDDDD"/>
                </a:solidFill>
              </a:rPr>
              <a:t>4D: Rank Deficient, multilayer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DDDDDD"/>
                </a:solidFill>
              </a:rPr>
              <a:t>4D: </a:t>
            </a:r>
            <a:r>
              <a:rPr lang="en-US" sz="1800" dirty="0" err="1" smtClean="0">
                <a:solidFill>
                  <a:srgbClr val="DDDDDD"/>
                </a:solidFill>
              </a:rPr>
              <a:t>Netra</a:t>
            </a:r>
            <a:r>
              <a:rPr lang="en-US" sz="1800" dirty="0" smtClean="0">
                <a:solidFill>
                  <a:srgbClr val="DDDDDD"/>
                </a:solidFill>
              </a:rPr>
              <a:t> for Optometry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981200" y="4800600"/>
            <a:ext cx="4414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DDDDDD"/>
                </a:solidFill>
              </a:rPr>
              <a:t>4D, 6D, 8D: Augmented Light Field</a:t>
            </a:r>
          </a:p>
        </p:txBody>
      </p:sp>
      <p:sp>
        <p:nvSpPr>
          <p:cNvPr id="18448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338554"/>
          </a:xfrm>
          <a:prstGeom prst="rect">
            <a:avLst/>
          </a:prstGeom>
          <a:solidFill>
            <a:srgbClr val="525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A6A6A6"/>
                </a:solidFill>
              </a:rPr>
              <a:t>MIT Media Lab                 </a:t>
            </a:r>
            <a:r>
              <a:rPr lang="en-US" sz="1600" dirty="0" smtClean="0">
                <a:solidFill>
                  <a:srgbClr val="DDDDDD"/>
                </a:solidFill>
              </a:rPr>
              <a:t>Ramesh  </a:t>
            </a:r>
            <a:r>
              <a:rPr lang="en-US" sz="1600" dirty="0" err="1" smtClean="0">
                <a:solidFill>
                  <a:srgbClr val="DDDDDD"/>
                </a:solidFill>
              </a:rPr>
              <a:t>Raskar</a:t>
            </a:r>
            <a:r>
              <a:rPr lang="en-US" sz="1600" dirty="0" smtClean="0">
                <a:solidFill>
                  <a:srgbClr val="DDDDDD"/>
                </a:solidFill>
              </a:rPr>
              <a:t>, Doug </a:t>
            </a:r>
            <a:r>
              <a:rPr lang="en-US" sz="1600" dirty="0" err="1" smtClean="0">
                <a:solidFill>
                  <a:srgbClr val="DDDDDD"/>
                </a:solidFill>
              </a:rPr>
              <a:t>Lanman</a:t>
            </a:r>
            <a:r>
              <a:rPr lang="en-US" sz="1600" dirty="0" smtClean="0">
                <a:solidFill>
                  <a:srgbClr val="DDDDDD"/>
                </a:solidFill>
              </a:rPr>
              <a:t>, Gordon </a:t>
            </a:r>
            <a:r>
              <a:rPr lang="en-US" sz="1600" dirty="0" err="1" smtClean="0">
                <a:solidFill>
                  <a:srgbClr val="DDDDDD"/>
                </a:solidFill>
              </a:rPr>
              <a:t>Wetzstein</a:t>
            </a:r>
            <a:r>
              <a:rPr lang="en-US" sz="1600" dirty="0" smtClean="0">
                <a:solidFill>
                  <a:srgbClr val="DDDDDD"/>
                </a:solidFill>
              </a:rPr>
              <a:t>  	   http</a:t>
            </a:r>
            <a:r>
              <a:rPr lang="en-US" sz="1600" dirty="0" smtClean="0">
                <a:solidFill>
                  <a:srgbClr val="DDDDDD"/>
                </a:solidFill>
              </a:rPr>
              <a:t>://raskar.info</a:t>
            </a:r>
          </a:p>
        </p:txBody>
      </p:sp>
      <p:sp>
        <p:nvSpPr>
          <p:cNvPr id="18449" name="TextBox 22"/>
          <p:cNvSpPr txBox="1">
            <a:spLocks noChangeArrowheads="1"/>
          </p:cNvSpPr>
          <p:nvPr/>
        </p:nvSpPr>
        <p:spPr bwMode="auto">
          <a:xfrm>
            <a:off x="2057400" y="457212"/>
            <a:ext cx="2743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DDDDDD"/>
                </a:solidFill>
              </a:rPr>
              <a:t>Shift Glass</a:t>
            </a:r>
          </a:p>
        </p:txBody>
      </p:sp>
      <p:pic>
        <p:nvPicPr>
          <p:cNvPr id="18450" name="Picture 2" descr="man n room"/>
          <p:cNvPicPr>
            <a:picLocks noChangeAspect="1" noChangeArrowheads="1"/>
          </p:cNvPicPr>
          <p:nvPr/>
        </p:nvPicPr>
        <p:blipFill>
          <a:blip r:embed="rId4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t="16252" r="17868" b="10609"/>
          <a:stretch>
            <a:fillRect/>
          </a:stretch>
        </p:blipFill>
        <p:spPr bwMode="auto">
          <a:xfrm>
            <a:off x="152400" y="2953036"/>
            <a:ext cx="121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Picture 83" descr="netra us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r="6776"/>
          <a:stretch>
            <a:fillRect/>
          </a:stretch>
        </p:blipFill>
        <p:spPr bwMode="auto">
          <a:xfrm>
            <a:off x="8153425" y="3086100"/>
            <a:ext cx="8048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52" name="Group 1459"/>
          <p:cNvGrpSpPr>
            <a:grpSpLocks/>
          </p:cNvGrpSpPr>
          <p:nvPr/>
        </p:nvGrpSpPr>
        <p:grpSpPr bwMode="auto">
          <a:xfrm>
            <a:off x="6402388" y="4000512"/>
            <a:ext cx="2513012" cy="740569"/>
            <a:chOff x="278130" y="2405764"/>
            <a:chExt cx="8029658" cy="3158408"/>
          </a:xfrm>
        </p:grpSpPr>
        <p:sp>
          <p:nvSpPr>
            <p:cNvPr id="31" name="Rectangle 30"/>
            <p:cNvSpPr/>
            <p:nvPr/>
          </p:nvSpPr>
          <p:spPr>
            <a:xfrm>
              <a:off x="5157809" y="3025259"/>
              <a:ext cx="3149979" cy="248815"/>
            </a:xfrm>
            <a:prstGeom prst="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218679" y="3070961"/>
              <a:ext cx="152173" cy="157411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5411431" y="3070961"/>
              <a:ext cx="152173" cy="157411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5599109" y="3070961"/>
              <a:ext cx="157247" cy="157411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791862" y="3070961"/>
              <a:ext cx="152173" cy="157411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5984614" y="3070961"/>
              <a:ext cx="152173" cy="157411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6177367" y="3070961"/>
              <a:ext cx="152173" cy="157411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365048" y="3070961"/>
              <a:ext cx="157244" cy="157411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6557801" y="3070961"/>
              <a:ext cx="152173" cy="157411"/>
            </a:xfrm>
            <a:prstGeom prst="roundRect">
              <a:avLst/>
            </a:prstGeom>
            <a:solidFill>
              <a:srgbClr val="969696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6750553" y="3070961"/>
              <a:ext cx="152173" cy="157411"/>
            </a:xfrm>
            <a:prstGeom prst="roundRect">
              <a:avLst/>
            </a:prstGeom>
            <a:solidFill>
              <a:srgbClr val="DDDDD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6943305" y="3070961"/>
              <a:ext cx="152173" cy="157411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7130984" y="3070961"/>
              <a:ext cx="157247" cy="157411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7323736" y="3070961"/>
              <a:ext cx="152173" cy="157411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7516489" y="3070961"/>
              <a:ext cx="152173" cy="157411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7709241" y="3070961"/>
              <a:ext cx="152173" cy="157411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7896923" y="3070961"/>
              <a:ext cx="157244" cy="157411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8089675" y="3070961"/>
              <a:ext cx="152173" cy="157411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 rot="5400000">
              <a:off x="3342743" y="3865771"/>
              <a:ext cx="3148254" cy="248548"/>
            </a:xfrm>
            <a:prstGeom prst="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 rot="5400000">
              <a:off x="4840701" y="2474398"/>
              <a:ext cx="152335" cy="157247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 rot="5400000">
              <a:off x="4840701" y="2667355"/>
              <a:ext cx="152335" cy="157247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 rot="5400000">
              <a:off x="4838164" y="2857773"/>
              <a:ext cx="157411" cy="157247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 rot="5400000">
              <a:off x="4840701" y="3048194"/>
              <a:ext cx="152335" cy="157247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 rot="5400000">
              <a:off x="4840701" y="3241151"/>
              <a:ext cx="152335" cy="157247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 rot="5400000">
              <a:off x="4843240" y="3431569"/>
              <a:ext cx="147255" cy="157247"/>
            </a:xfrm>
            <a:prstGeom prst="roundRect">
              <a:avLst/>
            </a:prstGeom>
            <a:solidFill>
              <a:srgbClr val="4D4D4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 rot="5400000">
              <a:off x="4840701" y="3621987"/>
              <a:ext cx="152335" cy="157247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 rot="5400000">
              <a:off x="4840701" y="3814945"/>
              <a:ext cx="152335" cy="157247"/>
            </a:xfrm>
            <a:prstGeom prst="roundRect">
              <a:avLst/>
            </a:prstGeom>
            <a:solidFill>
              <a:srgbClr val="B2B2B2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 rot="5400000">
              <a:off x="4840701" y="4007902"/>
              <a:ext cx="152335" cy="157247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 rot="5400000">
              <a:off x="4843240" y="4198320"/>
              <a:ext cx="147259" cy="157247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9" name="Rounded Rectangle 58"/>
            <p:cNvSpPr/>
            <p:nvPr/>
          </p:nvSpPr>
          <p:spPr>
            <a:xfrm rot="5400000">
              <a:off x="4840701" y="4388741"/>
              <a:ext cx="152335" cy="157247"/>
            </a:xfrm>
            <a:prstGeom prst="roundRect">
              <a:avLst/>
            </a:prstGeom>
            <a:solidFill>
              <a:srgbClr val="B2B2B2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 rot="5400000">
              <a:off x="4840701" y="4581698"/>
              <a:ext cx="152335" cy="157247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 rot="5400000">
              <a:off x="4838161" y="4772116"/>
              <a:ext cx="157414" cy="157247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2" name="Rounded Rectangle 61"/>
            <p:cNvSpPr/>
            <p:nvPr/>
          </p:nvSpPr>
          <p:spPr>
            <a:xfrm rot="5400000">
              <a:off x="4840701" y="4962534"/>
              <a:ext cx="152335" cy="157247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 rot="5400000">
              <a:off x="4840701" y="5155492"/>
              <a:ext cx="152335" cy="157247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 rot="5400000">
              <a:off x="4840701" y="5348449"/>
              <a:ext cx="152335" cy="157247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157809" y="2710434"/>
              <a:ext cx="3149979" cy="248815"/>
            </a:xfrm>
            <a:prstGeom prst="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5218679" y="2756136"/>
              <a:ext cx="152173" cy="152335"/>
            </a:xfrm>
            <a:prstGeom prst="roundRect">
              <a:avLst/>
            </a:prstGeom>
            <a:solidFill>
              <a:srgbClr val="B2B2B2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5411431" y="2756136"/>
              <a:ext cx="152173" cy="152335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5599109" y="2756136"/>
              <a:ext cx="157247" cy="152335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5791862" y="2756136"/>
              <a:ext cx="152173" cy="152335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5984614" y="2756136"/>
              <a:ext cx="152173" cy="152335"/>
            </a:xfrm>
            <a:prstGeom prst="roundRect">
              <a:avLst/>
            </a:prstGeom>
            <a:solidFill>
              <a:srgbClr val="DDDDD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6177367" y="2756136"/>
              <a:ext cx="152173" cy="152335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6365048" y="2756136"/>
              <a:ext cx="157244" cy="152335"/>
            </a:xfrm>
            <a:prstGeom prst="roundRect">
              <a:avLst/>
            </a:prstGeom>
            <a:solidFill>
              <a:srgbClr val="DDDDD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6557801" y="2756136"/>
              <a:ext cx="152173" cy="152335"/>
            </a:xfrm>
            <a:prstGeom prst="roundRect">
              <a:avLst/>
            </a:prstGeom>
            <a:solidFill>
              <a:srgbClr val="B2B2B2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750553" y="2756136"/>
              <a:ext cx="152173" cy="152335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6943305" y="2756136"/>
              <a:ext cx="152173" cy="152335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7130984" y="2756136"/>
              <a:ext cx="157247" cy="152335"/>
            </a:xfrm>
            <a:prstGeom prst="roundRect">
              <a:avLst/>
            </a:prstGeom>
            <a:solidFill>
              <a:srgbClr val="969696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7323736" y="2756136"/>
              <a:ext cx="152173" cy="152335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7516489" y="2756136"/>
              <a:ext cx="152173" cy="152335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7709241" y="2756136"/>
              <a:ext cx="152173" cy="152335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7896923" y="2756136"/>
              <a:ext cx="157244" cy="152335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8089675" y="2756136"/>
              <a:ext cx="152173" cy="152335"/>
            </a:xfrm>
            <a:prstGeom prst="roundRect">
              <a:avLst/>
            </a:prstGeom>
            <a:solidFill>
              <a:srgbClr val="B2B2B2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 rot="5400000">
              <a:off x="3015570" y="3863234"/>
              <a:ext cx="3148254" cy="253622"/>
            </a:xfrm>
            <a:prstGeom prst="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3" name="Rounded Rectangle 82"/>
            <p:cNvSpPr/>
            <p:nvPr/>
          </p:nvSpPr>
          <p:spPr>
            <a:xfrm rot="5400000">
              <a:off x="4516065" y="2479472"/>
              <a:ext cx="152335" cy="147099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 rot="5400000">
              <a:off x="4516065" y="2672429"/>
              <a:ext cx="152335" cy="147099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5" name="Rounded Rectangle 84"/>
            <p:cNvSpPr/>
            <p:nvPr/>
          </p:nvSpPr>
          <p:spPr>
            <a:xfrm rot="5400000">
              <a:off x="4513529" y="2862847"/>
              <a:ext cx="157411" cy="147099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6" name="Rounded Rectangle 85"/>
            <p:cNvSpPr/>
            <p:nvPr/>
          </p:nvSpPr>
          <p:spPr>
            <a:xfrm rot="5400000">
              <a:off x="4516065" y="3053268"/>
              <a:ext cx="152335" cy="147099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7" name="Rounded Rectangle 86"/>
            <p:cNvSpPr/>
            <p:nvPr/>
          </p:nvSpPr>
          <p:spPr>
            <a:xfrm rot="5400000">
              <a:off x="4516065" y="3246225"/>
              <a:ext cx="152335" cy="147099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8" name="Rounded Rectangle 87"/>
            <p:cNvSpPr/>
            <p:nvPr/>
          </p:nvSpPr>
          <p:spPr>
            <a:xfrm rot="5400000">
              <a:off x="4518605" y="3436643"/>
              <a:ext cx="147255" cy="147099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9" name="Rounded Rectangle 88"/>
            <p:cNvSpPr/>
            <p:nvPr/>
          </p:nvSpPr>
          <p:spPr>
            <a:xfrm rot="5400000">
              <a:off x="4516065" y="3627061"/>
              <a:ext cx="152335" cy="147099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0" name="Rounded Rectangle 89"/>
            <p:cNvSpPr/>
            <p:nvPr/>
          </p:nvSpPr>
          <p:spPr>
            <a:xfrm rot="5400000">
              <a:off x="4516065" y="3820019"/>
              <a:ext cx="152335" cy="147099"/>
            </a:xfrm>
            <a:prstGeom prst="roundRect">
              <a:avLst/>
            </a:prstGeom>
            <a:solidFill>
              <a:srgbClr val="B2B2B2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1" name="Rounded Rectangle 90"/>
            <p:cNvSpPr/>
            <p:nvPr/>
          </p:nvSpPr>
          <p:spPr>
            <a:xfrm rot="5400000">
              <a:off x="4516065" y="4012976"/>
              <a:ext cx="152335" cy="147099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2" name="Rounded Rectangle 91"/>
            <p:cNvSpPr/>
            <p:nvPr/>
          </p:nvSpPr>
          <p:spPr>
            <a:xfrm rot="5400000">
              <a:off x="4518605" y="4203394"/>
              <a:ext cx="147259" cy="147099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3" name="Rounded Rectangle 92"/>
            <p:cNvSpPr/>
            <p:nvPr/>
          </p:nvSpPr>
          <p:spPr>
            <a:xfrm rot="5400000">
              <a:off x="4516065" y="4393815"/>
              <a:ext cx="152335" cy="147099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4" name="Rounded Rectangle 93"/>
            <p:cNvSpPr/>
            <p:nvPr/>
          </p:nvSpPr>
          <p:spPr>
            <a:xfrm rot="5400000">
              <a:off x="4516065" y="4586772"/>
              <a:ext cx="152335" cy="147099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5" name="Rounded Rectangle 94"/>
            <p:cNvSpPr/>
            <p:nvPr/>
          </p:nvSpPr>
          <p:spPr>
            <a:xfrm rot="5400000">
              <a:off x="4513525" y="4777190"/>
              <a:ext cx="157414" cy="147099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6" name="Rounded Rectangle 95"/>
            <p:cNvSpPr/>
            <p:nvPr/>
          </p:nvSpPr>
          <p:spPr>
            <a:xfrm rot="5400000">
              <a:off x="4516065" y="4967608"/>
              <a:ext cx="152335" cy="147099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 rot="5400000">
              <a:off x="4516065" y="5160566"/>
              <a:ext cx="152335" cy="147099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8" name="Rounded Rectangle 97"/>
            <p:cNvSpPr/>
            <p:nvPr/>
          </p:nvSpPr>
          <p:spPr>
            <a:xfrm rot="5400000">
              <a:off x="4516065" y="5353523"/>
              <a:ext cx="152335" cy="147099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162880" y="2405764"/>
              <a:ext cx="3144908" cy="248815"/>
            </a:xfrm>
            <a:prstGeom prst="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5218679" y="2451466"/>
              <a:ext cx="152173" cy="152335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5411431" y="2451466"/>
              <a:ext cx="152173" cy="152335"/>
            </a:xfrm>
            <a:prstGeom prst="roundRect">
              <a:avLst/>
            </a:prstGeom>
            <a:solidFill>
              <a:srgbClr val="DDDDD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5604183" y="2451466"/>
              <a:ext cx="152173" cy="152335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5791862" y="2451466"/>
              <a:ext cx="157247" cy="152335"/>
            </a:xfrm>
            <a:prstGeom prst="roundRect">
              <a:avLst/>
            </a:prstGeom>
            <a:solidFill>
              <a:srgbClr val="DDDDD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5984614" y="2451466"/>
              <a:ext cx="152173" cy="152335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6177367" y="2451466"/>
              <a:ext cx="152173" cy="152335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6370119" y="2451466"/>
              <a:ext cx="152173" cy="152335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6557801" y="2451466"/>
              <a:ext cx="157244" cy="152335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6750553" y="2451466"/>
              <a:ext cx="152173" cy="152335"/>
            </a:xfrm>
            <a:prstGeom prst="roundRect">
              <a:avLst/>
            </a:prstGeom>
            <a:solidFill>
              <a:srgbClr val="B2B2B2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6943305" y="2451466"/>
              <a:ext cx="152173" cy="152335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7136058" y="2451466"/>
              <a:ext cx="152173" cy="152335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7323736" y="2451466"/>
              <a:ext cx="157247" cy="152335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7516489" y="2451466"/>
              <a:ext cx="152173" cy="152335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7709241" y="2451466"/>
              <a:ext cx="152173" cy="152335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4" name="Rounded Rectangle 113"/>
            <p:cNvSpPr/>
            <p:nvPr/>
          </p:nvSpPr>
          <p:spPr>
            <a:xfrm>
              <a:off x="7901993" y="2451466"/>
              <a:ext cx="152173" cy="152335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8089675" y="2451466"/>
              <a:ext cx="157244" cy="152335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 rot="5400000">
              <a:off x="2701079" y="3863234"/>
              <a:ext cx="3148254" cy="253622"/>
            </a:xfrm>
            <a:prstGeom prst="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7" name="Rounded Rectangle 116"/>
            <p:cNvSpPr/>
            <p:nvPr/>
          </p:nvSpPr>
          <p:spPr>
            <a:xfrm rot="5400000">
              <a:off x="4199037" y="2476935"/>
              <a:ext cx="152335" cy="152173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8" name="Rounded Rectangle 117"/>
            <p:cNvSpPr/>
            <p:nvPr/>
          </p:nvSpPr>
          <p:spPr>
            <a:xfrm rot="5400000">
              <a:off x="4199037" y="2669892"/>
              <a:ext cx="152335" cy="152173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9" name="Rounded Rectangle 118"/>
            <p:cNvSpPr/>
            <p:nvPr/>
          </p:nvSpPr>
          <p:spPr>
            <a:xfrm rot="5400000">
              <a:off x="4196501" y="2860310"/>
              <a:ext cx="157411" cy="152173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0" name="Rounded Rectangle 119"/>
            <p:cNvSpPr/>
            <p:nvPr/>
          </p:nvSpPr>
          <p:spPr>
            <a:xfrm rot="5400000">
              <a:off x="4199037" y="3050731"/>
              <a:ext cx="152335" cy="152173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1" name="Rounded Rectangle 120"/>
            <p:cNvSpPr/>
            <p:nvPr/>
          </p:nvSpPr>
          <p:spPr>
            <a:xfrm rot="5400000">
              <a:off x="4199037" y="3243688"/>
              <a:ext cx="152335" cy="152173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 rot="5400000">
              <a:off x="4201577" y="3434106"/>
              <a:ext cx="147255" cy="152173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3" name="Rounded Rectangle 122"/>
            <p:cNvSpPr/>
            <p:nvPr/>
          </p:nvSpPr>
          <p:spPr>
            <a:xfrm rot="5400000">
              <a:off x="4199037" y="3624524"/>
              <a:ext cx="152335" cy="152173"/>
            </a:xfrm>
            <a:prstGeom prst="roundRect">
              <a:avLst/>
            </a:prstGeom>
            <a:solidFill>
              <a:srgbClr val="808080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4" name="Rounded Rectangle 123"/>
            <p:cNvSpPr/>
            <p:nvPr/>
          </p:nvSpPr>
          <p:spPr>
            <a:xfrm rot="5400000">
              <a:off x="4199037" y="3817482"/>
              <a:ext cx="152335" cy="152173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 rot="5400000">
              <a:off x="4199037" y="4010439"/>
              <a:ext cx="152335" cy="152173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6" name="Rounded Rectangle 125"/>
            <p:cNvSpPr/>
            <p:nvPr/>
          </p:nvSpPr>
          <p:spPr>
            <a:xfrm rot="5400000">
              <a:off x="4201577" y="4200857"/>
              <a:ext cx="147259" cy="152173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7" name="Rounded Rectangle 126"/>
            <p:cNvSpPr/>
            <p:nvPr/>
          </p:nvSpPr>
          <p:spPr>
            <a:xfrm rot="5400000">
              <a:off x="4199037" y="4391278"/>
              <a:ext cx="152335" cy="152173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8" name="Rounded Rectangle 127"/>
            <p:cNvSpPr/>
            <p:nvPr/>
          </p:nvSpPr>
          <p:spPr>
            <a:xfrm rot="5400000">
              <a:off x="4199037" y="4584235"/>
              <a:ext cx="152335" cy="152173"/>
            </a:xfrm>
            <a:prstGeom prst="roundRect">
              <a:avLst/>
            </a:prstGeom>
            <a:solidFill>
              <a:srgbClr val="808080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9" name="Rounded Rectangle 128"/>
            <p:cNvSpPr/>
            <p:nvPr/>
          </p:nvSpPr>
          <p:spPr>
            <a:xfrm rot="5400000">
              <a:off x="4196498" y="4774653"/>
              <a:ext cx="157414" cy="152173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0" name="Rounded Rectangle 129"/>
            <p:cNvSpPr/>
            <p:nvPr/>
          </p:nvSpPr>
          <p:spPr>
            <a:xfrm rot="5400000">
              <a:off x="4199037" y="4965071"/>
              <a:ext cx="152335" cy="152173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1" name="Rounded Rectangle 130"/>
            <p:cNvSpPr/>
            <p:nvPr/>
          </p:nvSpPr>
          <p:spPr>
            <a:xfrm rot="5400000">
              <a:off x="4199037" y="5158029"/>
              <a:ext cx="152335" cy="152173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2" name="Rounded Rectangle 131"/>
            <p:cNvSpPr/>
            <p:nvPr/>
          </p:nvSpPr>
          <p:spPr>
            <a:xfrm rot="5400000">
              <a:off x="4199037" y="5350986"/>
              <a:ext cx="152335" cy="152173"/>
            </a:xfrm>
            <a:prstGeom prst="roundRect">
              <a:avLst/>
            </a:prstGeom>
            <a:solidFill>
              <a:srgbClr val="808080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graphicFrame>
          <p:nvGraphicFramePr>
            <p:cNvPr id="18434" name="Object 3"/>
            <p:cNvGraphicFramePr>
              <a:graphicFrameLocks noChangeAspect="1"/>
            </p:cNvGraphicFramePr>
            <p:nvPr/>
          </p:nvGraphicFramePr>
          <p:xfrm>
            <a:off x="4343400" y="3739264"/>
            <a:ext cx="504825" cy="506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9" name="Equation" r:id="rId6" imgW="164880" imgH="164880" progId="Equation.3">
                    <p:embed/>
                  </p:oleObj>
                </mc:Choice>
                <mc:Fallback>
                  <p:oleObj name="Equation" r:id="rId6" imgW="1648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3400" y="3739264"/>
                          <a:ext cx="504825" cy="506413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435" name="Object 4"/>
            <p:cNvGraphicFramePr>
              <a:graphicFrameLocks noChangeAspect="1"/>
            </p:cNvGraphicFramePr>
            <p:nvPr/>
          </p:nvGraphicFramePr>
          <p:xfrm>
            <a:off x="6389094" y="2569594"/>
            <a:ext cx="504825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80" name="Equation" r:id="rId8" imgW="164880" imgH="177480" progId="Equation.3">
                    <p:embed/>
                  </p:oleObj>
                </mc:Choice>
                <mc:Fallback>
                  <p:oleObj name="Equation" r:id="rId8" imgW="1648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89094" y="2569594"/>
                          <a:ext cx="504825" cy="5461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" name="Rounded Rectangle 134"/>
            <p:cNvSpPr/>
            <p:nvPr/>
          </p:nvSpPr>
          <p:spPr>
            <a:xfrm>
              <a:off x="278130" y="2415920"/>
              <a:ext cx="3149979" cy="3133022"/>
            </a:xfrm>
            <a:prstGeom prst="roundRect">
              <a:avLst>
                <a:gd name="adj" fmla="val 4053"/>
              </a:avLst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r>
                <a:rPr lang="en-US" sz="1600" kern="0" dirty="0">
                  <a:solidFill>
                    <a:prstClr val="white"/>
                  </a:solidFill>
                  <a:latin typeface="Calibri"/>
                  <a:ea typeface="ＭＳ Ｐゴシック" charset="-128"/>
                </a:rPr>
                <a:t>`</a:t>
              </a:r>
            </a:p>
          </p:txBody>
        </p:sp>
        <p:sp>
          <p:nvSpPr>
            <p:cNvPr id="136" name="Rounded Rectangle 135"/>
            <p:cNvSpPr/>
            <p:nvPr/>
          </p:nvSpPr>
          <p:spPr>
            <a:xfrm rot="5400000">
              <a:off x="531671" y="2476935"/>
              <a:ext cx="152335" cy="152173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7" name="Rounded Rectangle 136"/>
            <p:cNvSpPr/>
            <p:nvPr/>
          </p:nvSpPr>
          <p:spPr>
            <a:xfrm rot="5400000">
              <a:off x="531671" y="2669892"/>
              <a:ext cx="152335" cy="152173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8" name="Rounded Rectangle 137"/>
            <p:cNvSpPr/>
            <p:nvPr/>
          </p:nvSpPr>
          <p:spPr>
            <a:xfrm rot="5400000">
              <a:off x="529134" y="2860310"/>
              <a:ext cx="157411" cy="152173"/>
            </a:xfrm>
            <a:prstGeom prst="roundRect">
              <a:avLst/>
            </a:prstGeom>
            <a:solidFill>
              <a:srgbClr val="4D4D4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9" name="Rounded Rectangle 138"/>
            <p:cNvSpPr/>
            <p:nvPr/>
          </p:nvSpPr>
          <p:spPr>
            <a:xfrm rot="5400000">
              <a:off x="531671" y="305073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0" name="Rounded Rectangle 139"/>
            <p:cNvSpPr/>
            <p:nvPr/>
          </p:nvSpPr>
          <p:spPr>
            <a:xfrm rot="5400000">
              <a:off x="531671" y="324368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1" name="Rounded Rectangle 140"/>
            <p:cNvSpPr/>
            <p:nvPr/>
          </p:nvSpPr>
          <p:spPr>
            <a:xfrm rot="5400000">
              <a:off x="534210" y="3434106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2" name="Rounded Rectangle 141"/>
            <p:cNvSpPr/>
            <p:nvPr/>
          </p:nvSpPr>
          <p:spPr>
            <a:xfrm rot="5400000">
              <a:off x="531671" y="362452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3" name="Rounded Rectangle 142"/>
            <p:cNvSpPr/>
            <p:nvPr/>
          </p:nvSpPr>
          <p:spPr>
            <a:xfrm rot="5400000">
              <a:off x="531671" y="381748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4" name="Rounded Rectangle 143"/>
            <p:cNvSpPr/>
            <p:nvPr/>
          </p:nvSpPr>
          <p:spPr>
            <a:xfrm rot="5400000">
              <a:off x="531671" y="401043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5" name="Rounded Rectangle 144"/>
            <p:cNvSpPr/>
            <p:nvPr/>
          </p:nvSpPr>
          <p:spPr>
            <a:xfrm rot="5400000">
              <a:off x="531671" y="419832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6" name="Rounded Rectangle 145"/>
            <p:cNvSpPr/>
            <p:nvPr/>
          </p:nvSpPr>
          <p:spPr>
            <a:xfrm rot="5400000">
              <a:off x="531671" y="439127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7" name="Rounded Rectangle 146"/>
            <p:cNvSpPr/>
            <p:nvPr/>
          </p:nvSpPr>
          <p:spPr>
            <a:xfrm rot="5400000">
              <a:off x="531671" y="45842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8" name="Rounded Rectangle 147"/>
            <p:cNvSpPr/>
            <p:nvPr/>
          </p:nvSpPr>
          <p:spPr>
            <a:xfrm rot="5400000">
              <a:off x="531671" y="477211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9" name="Rounded Rectangle 148"/>
            <p:cNvSpPr/>
            <p:nvPr/>
          </p:nvSpPr>
          <p:spPr>
            <a:xfrm rot="5400000">
              <a:off x="531671" y="496507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0" name="Rounded Rectangle 149"/>
            <p:cNvSpPr/>
            <p:nvPr/>
          </p:nvSpPr>
          <p:spPr>
            <a:xfrm rot="5400000">
              <a:off x="531671" y="515802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1" name="Rounded Rectangle 150"/>
            <p:cNvSpPr/>
            <p:nvPr/>
          </p:nvSpPr>
          <p:spPr>
            <a:xfrm rot="5400000">
              <a:off x="529134" y="5348446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2" name="Rounded Rectangle 151"/>
            <p:cNvSpPr/>
            <p:nvPr/>
          </p:nvSpPr>
          <p:spPr>
            <a:xfrm rot="5400000">
              <a:off x="1297607" y="2471858"/>
              <a:ext cx="157411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3" name="Rounded Rectangle 152"/>
            <p:cNvSpPr/>
            <p:nvPr/>
          </p:nvSpPr>
          <p:spPr>
            <a:xfrm rot="5400000">
              <a:off x="1300143" y="2662279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4" name="Rounded Rectangle 153"/>
            <p:cNvSpPr/>
            <p:nvPr/>
          </p:nvSpPr>
          <p:spPr>
            <a:xfrm rot="5400000">
              <a:off x="1300143" y="2855236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5" name="Rounded Rectangle 154"/>
            <p:cNvSpPr/>
            <p:nvPr/>
          </p:nvSpPr>
          <p:spPr>
            <a:xfrm rot="5400000">
              <a:off x="1300143" y="3048194"/>
              <a:ext cx="152335" cy="157247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6" name="Rounded Rectangle 155"/>
            <p:cNvSpPr/>
            <p:nvPr/>
          </p:nvSpPr>
          <p:spPr>
            <a:xfrm rot="5400000">
              <a:off x="1300143" y="3236072"/>
              <a:ext cx="152335" cy="157247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7" name="Rounded Rectangle 156"/>
            <p:cNvSpPr/>
            <p:nvPr/>
          </p:nvSpPr>
          <p:spPr>
            <a:xfrm rot="5400000">
              <a:off x="1300143" y="3429030"/>
              <a:ext cx="152335" cy="157247"/>
            </a:xfrm>
            <a:prstGeom prst="roundRect">
              <a:avLst/>
            </a:prstGeom>
            <a:solidFill>
              <a:srgbClr val="4D4D4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8" name="Rounded Rectangle 157"/>
            <p:cNvSpPr/>
            <p:nvPr/>
          </p:nvSpPr>
          <p:spPr>
            <a:xfrm rot="5400000">
              <a:off x="1302683" y="3619447"/>
              <a:ext cx="147259" cy="157247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9" name="Rounded Rectangle 158"/>
            <p:cNvSpPr/>
            <p:nvPr/>
          </p:nvSpPr>
          <p:spPr>
            <a:xfrm rot="5400000">
              <a:off x="1300143" y="3809868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0" name="Rounded Rectangle 159"/>
            <p:cNvSpPr/>
            <p:nvPr/>
          </p:nvSpPr>
          <p:spPr>
            <a:xfrm rot="5400000">
              <a:off x="1300143" y="4002826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1" name="Rounded Rectangle 160"/>
            <p:cNvSpPr/>
            <p:nvPr/>
          </p:nvSpPr>
          <p:spPr>
            <a:xfrm rot="5400000">
              <a:off x="1300143" y="4195783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2" name="Rounded Rectangle 161"/>
            <p:cNvSpPr/>
            <p:nvPr/>
          </p:nvSpPr>
          <p:spPr>
            <a:xfrm rot="5400000">
              <a:off x="1302683" y="4386201"/>
              <a:ext cx="14725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3" name="Rounded Rectangle 162"/>
            <p:cNvSpPr/>
            <p:nvPr/>
          </p:nvSpPr>
          <p:spPr>
            <a:xfrm rot="5400000">
              <a:off x="1300143" y="4576619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4" name="Rounded Rectangle 163"/>
            <p:cNvSpPr/>
            <p:nvPr/>
          </p:nvSpPr>
          <p:spPr>
            <a:xfrm rot="5400000">
              <a:off x="1297607" y="4767037"/>
              <a:ext cx="157411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5" name="Rounded Rectangle 164"/>
            <p:cNvSpPr/>
            <p:nvPr/>
          </p:nvSpPr>
          <p:spPr>
            <a:xfrm rot="5400000">
              <a:off x="1300143" y="4957458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6" name="Rounded Rectangle 165"/>
            <p:cNvSpPr/>
            <p:nvPr/>
          </p:nvSpPr>
          <p:spPr>
            <a:xfrm rot="5400000">
              <a:off x="1300143" y="5150415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7" name="Rounded Rectangle 166"/>
            <p:cNvSpPr/>
            <p:nvPr/>
          </p:nvSpPr>
          <p:spPr>
            <a:xfrm rot="5400000">
              <a:off x="1300143" y="5343373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8" name="Rounded Rectangle 167"/>
            <p:cNvSpPr/>
            <p:nvPr/>
          </p:nvSpPr>
          <p:spPr>
            <a:xfrm rot="5400000">
              <a:off x="2061008" y="2474398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9" name="Rounded Rectangle 168"/>
            <p:cNvSpPr/>
            <p:nvPr/>
          </p:nvSpPr>
          <p:spPr>
            <a:xfrm rot="5400000">
              <a:off x="2061008" y="2667355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0" name="Rounded Rectangle 169"/>
            <p:cNvSpPr/>
            <p:nvPr/>
          </p:nvSpPr>
          <p:spPr>
            <a:xfrm rot="5400000">
              <a:off x="2058472" y="2857773"/>
              <a:ext cx="157411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1" name="Rounded Rectangle 170"/>
            <p:cNvSpPr/>
            <p:nvPr/>
          </p:nvSpPr>
          <p:spPr>
            <a:xfrm rot="5400000">
              <a:off x="2061008" y="3048194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2" name="Rounded Rectangle 171"/>
            <p:cNvSpPr/>
            <p:nvPr/>
          </p:nvSpPr>
          <p:spPr>
            <a:xfrm rot="5400000">
              <a:off x="2061008" y="3241151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3" name="Rounded Rectangle 172"/>
            <p:cNvSpPr/>
            <p:nvPr/>
          </p:nvSpPr>
          <p:spPr>
            <a:xfrm rot="5400000">
              <a:off x="2063548" y="3431569"/>
              <a:ext cx="14725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4" name="Rounded Rectangle 173"/>
            <p:cNvSpPr/>
            <p:nvPr/>
          </p:nvSpPr>
          <p:spPr>
            <a:xfrm rot="5400000">
              <a:off x="2061008" y="3621987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5" name="Rounded Rectangle 174"/>
            <p:cNvSpPr/>
            <p:nvPr/>
          </p:nvSpPr>
          <p:spPr>
            <a:xfrm rot="5400000">
              <a:off x="2061008" y="3814945"/>
              <a:ext cx="152335" cy="157247"/>
            </a:xfrm>
            <a:prstGeom prst="roundRect">
              <a:avLst/>
            </a:prstGeom>
            <a:solidFill>
              <a:srgbClr val="969696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6" name="Rounded Rectangle 175"/>
            <p:cNvSpPr/>
            <p:nvPr/>
          </p:nvSpPr>
          <p:spPr>
            <a:xfrm rot="5400000">
              <a:off x="2061008" y="4007902"/>
              <a:ext cx="152335" cy="157247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7" name="Rounded Rectangle 176"/>
            <p:cNvSpPr/>
            <p:nvPr/>
          </p:nvSpPr>
          <p:spPr>
            <a:xfrm rot="5400000">
              <a:off x="2061008" y="4195783"/>
              <a:ext cx="152335" cy="157247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8" name="Rounded Rectangle 177"/>
            <p:cNvSpPr/>
            <p:nvPr/>
          </p:nvSpPr>
          <p:spPr>
            <a:xfrm rot="5400000">
              <a:off x="2061008" y="4388741"/>
              <a:ext cx="152335" cy="157247"/>
            </a:xfrm>
            <a:prstGeom prst="roundRect">
              <a:avLst/>
            </a:prstGeom>
            <a:solidFill>
              <a:srgbClr val="4D4D4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9" name="Rounded Rectangle 178"/>
            <p:cNvSpPr/>
            <p:nvPr/>
          </p:nvSpPr>
          <p:spPr>
            <a:xfrm rot="5400000">
              <a:off x="2061008" y="4581698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0" name="Rounded Rectangle 179"/>
            <p:cNvSpPr/>
            <p:nvPr/>
          </p:nvSpPr>
          <p:spPr>
            <a:xfrm rot="5400000">
              <a:off x="2061008" y="4769577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1" name="Rounded Rectangle 180"/>
            <p:cNvSpPr/>
            <p:nvPr/>
          </p:nvSpPr>
          <p:spPr>
            <a:xfrm rot="5400000">
              <a:off x="2061008" y="4962534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2" name="Rounded Rectangle 181"/>
            <p:cNvSpPr/>
            <p:nvPr/>
          </p:nvSpPr>
          <p:spPr>
            <a:xfrm rot="5400000">
              <a:off x="2061008" y="5155492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3" name="Rounded Rectangle 182"/>
            <p:cNvSpPr/>
            <p:nvPr/>
          </p:nvSpPr>
          <p:spPr>
            <a:xfrm rot="5400000">
              <a:off x="2058472" y="5345909"/>
              <a:ext cx="157411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4" name="Rounded Rectangle 183"/>
            <p:cNvSpPr/>
            <p:nvPr/>
          </p:nvSpPr>
          <p:spPr>
            <a:xfrm rot="5400000">
              <a:off x="2832018" y="2474398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5" name="Rounded Rectangle 184"/>
            <p:cNvSpPr/>
            <p:nvPr/>
          </p:nvSpPr>
          <p:spPr>
            <a:xfrm rot="5400000">
              <a:off x="2832018" y="2667355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6" name="Rounded Rectangle 185"/>
            <p:cNvSpPr/>
            <p:nvPr/>
          </p:nvSpPr>
          <p:spPr>
            <a:xfrm rot="5400000">
              <a:off x="2829481" y="2857773"/>
              <a:ext cx="157411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7" name="Rounded Rectangle 186"/>
            <p:cNvSpPr/>
            <p:nvPr/>
          </p:nvSpPr>
          <p:spPr>
            <a:xfrm rot="5400000">
              <a:off x="2832018" y="3048194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8" name="Rounded Rectangle 187"/>
            <p:cNvSpPr/>
            <p:nvPr/>
          </p:nvSpPr>
          <p:spPr>
            <a:xfrm rot="5400000">
              <a:off x="2832018" y="3241151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9" name="Rounded Rectangle 188"/>
            <p:cNvSpPr/>
            <p:nvPr/>
          </p:nvSpPr>
          <p:spPr>
            <a:xfrm rot="5400000">
              <a:off x="2834557" y="3431569"/>
              <a:ext cx="14725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0" name="Rounded Rectangle 189"/>
            <p:cNvSpPr/>
            <p:nvPr/>
          </p:nvSpPr>
          <p:spPr>
            <a:xfrm rot="5400000">
              <a:off x="2832018" y="3621987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1" name="Rounded Rectangle 190"/>
            <p:cNvSpPr/>
            <p:nvPr/>
          </p:nvSpPr>
          <p:spPr>
            <a:xfrm rot="5400000">
              <a:off x="2832018" y="3814945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2" name="Rounded Rectangle 191"/>
            <p:cNvSpPr/>
            <p:nvPr/>
          </p:nvSpPr>
          <p:spPr>
            <a:xfrm rot="5400000">
              <a:off x="2832018" y="4007902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3" name="Rounded Rectangle 192"/>
            <p:cNvSpPr/>
            <p:nvPr/>
          </p:nvSpPr>
          <p:spPr>
            <a:xfrm rot="5400000">
              <a:off x="2832018" y="4195783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4" name="Rounded Rectangle 193"/>
            <p:cNvSpPr/>
            <p:nvPr/>
          </p:nvSpPr>
          <p:spPr>
            <a:xfrm rot="5400000">
              <a:off x="2832018" y="4388741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5" name="Rounded Rectangle 194"/>
            <p:cNvSpPr/>
            <p:nvPr/>
          </p:nvSpPr>
          <p:spPr>
            <a:xfrm rot="5400000">
              <a:off x="2832018" y="4581698"/>
              <a:ext cx="152335" cy="157247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6" name="Rounded Rectangle 195"/>
            <p:cNvSpPr/>
            <p:nvPr/>
          </p:nvSpPr>
          <p:spPr>
            <a:xfrm rot="5400000">
              <a:off x="2832018" y="4769577"/>
              <a:ext cx="152335" cy="157247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7" name="Rounded Rectangle 196"/>
            <p:cNvSpPr/>
            <p:nvPr/>
          </p:nvSpPr>
          <p:spPr>
            <a:xfrm rot="5400000">
              <a:off x="2832018" y="4962534"/>
              <a:ext cx="152335" cy="157247"/>
            </a:xfrm>
            <a:prstGeom prst="roundRect">
              <a:avLst/>
            </a:prstGeom>
            <a:solidFill>
              <a:srgbClr val="969696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8" name="Rounded Rectangle 197"/>
            <p:cNvSpPr/>
            <p:nvPr/>
          </p:nvSpPr>
          <p:spPr>
            <a:xfrm rot="5400000">
              <a:off x="2832018" y="5155492"/>
              <a:ext cx="152335" cy="157247"/>
            </a:xfrm>
            <a:prstGeom prst="roundRect">
              <a:avLst/>
            </a:prstGeom>
            <a:solidFill>
              <a:srgbClr val="4D4D4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9" name="Rounded Rectangle 198"/>
            <p:cNvSpPr/>
            <p:nvPr/>
          </p:nvSpPr>
          <p:spPr>
            <a:xfrm rot="5400000">
              <a:off x="2829481" y="5345909"/>
              <a:ext cx="157411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0" name="Rounded Rectangle 199"/>
            <p:cNvSpPr/>
            <p:nvPr/>
          </p:nvSpPr>
          <p:spPr>
            <a:xfrm rot="5400000">
              <a:off x="724423" y="24769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1" name="Rounded Rectangle 200"/>
            <p:cNvSpPr/>
            <p:nvPr/>
          </p:nvSpPr>
          <p:spPr>
            <a:xfrm rot="5400000">
              <a:off x="724423" y="2669892"/>
              <a:ext cx="152335" cy="152173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2" name="Rounded Rectangle 201"/>
            <p:cNvSpPr/>
            <p:nvPr/>
          </p:nvSpPr>
          <p:spPr>
            <a:xfrm rot="5400000">
              <a:off x="721887" y="2860310"/>
              <a:ext cx="157411" cy="152173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3" name="Rounded Rectangle 202"/>
            <p:cNvSpPr/>
            <p:nvPr/>
          </p:nvSpPr>
          <p:spPr>
            <a:xfrm rot="5400000">
              <a:off x="724423" y="3050731"/>
              <a:ext cx="152335" cy="152173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4" name="Rounded Rectangle 203"/>
            <p:cNvSpPr/>
            <p:nvPr/>
          </p:nvSpPr>
          <p:spPr>
            <a:xfrm rot="5400000">
              <a:off x="724423" y="324368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5" name="Rounded Rectangle 204"/>
            <p:cNvSpPr/>
            <p:nvPr/>
          </p:nvSpPr>
          <p:spPr>
            <a:xfrm rot="5400000">
              <a:off x="724423" y="3431567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6" name="Rounded Rectangle 205"/>
            <p:cNvSpPr/>
            <p:nvPr/>
          </p:nvSpPr>
          <p:spPr>
            <a:xfrm rot="5400000">
              <a:off x="724423" y="362452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7" name="Rounded Rectangle 206"/>
            <p:cNvSpPr/>
            <p:nvPr/>
          </p:nvSpPr>
          <p:spPr>
            <a:xfrm rot="5400000">
              <a:off x="724423" y="381748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8" name="Rounded Rectangle 207"/>
            <p:cNvSpPr/>
            <p:nvPr/>
          </p:nvSpPr>
          <p:spPr>
            <a:xfrm rot="5400000">
              <a:off x="726963" y="4007899"/>
              <a:ext cx="147259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9" name="Rounded Rectangle 208"/>
            <p:cNvSpPr/>
            <p:nvPr/>
          </p:nvSpPr>
          <p:spPr>
            <a:xfrm rot="5400000">
              <a:off x="724423" y="419832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0" name="Rounded Rectangle 209"/>
            <p:cNvSpPr/>
            <p:nvPr/>
          </p:nvSpPr>
          <p:spPr>
            <a:xfrm rot="5400000">
              <a:off x="724423" y="439127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1" name="Rounded Rectangle 210"/>
            <p:cNvSpPr/>
            <p:nvPr/>
          </p:nvSpPr>
          <p:spPr>
            <a:xfrm rot="5400000">
              <a:off x="726963" y="4581696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2" name="Rounded Rectangle 211"/>
            <p:cNvSpPr/>
            <p:nvPr/>
          </p:nvSpPr>
          <p:spPr>
            <a:xfrm rot="5400000">
              <a:off x="724423" y="477211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3" name="Rounded Rectangle 212"/>
            <p:cNvSpPr/>
            <p:nvPr/>
          </p:nvSpPr>
          <p:spPr>
            <a:xfrm rot="5400000">
              <a:off x="724423" y="496507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4" name="Rounded Rectangle 213"/>
            <p:cNvSpPr/>
            <p:nvPr/>
          </p:nvSpPr>
          <p:spPr>
            <a:xfrm rot="5400000">
              <a:off x="721887" y="5155489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5" name="Rounded Rectangle 214"/>
            <p:cNvSpPr/>
            <p:nvPr/>
          </p:nvSpPr>
          <p:spPr>
            <a:xfrm rot="5400000">
              <a:off x="724423" y="534591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6" name="Rounded Rectangle 215"/>
            <p:cNvSpPr/>
            <p:nvPr/>
          </p:nvSpPr>
          <p:spPr>
            <a:xfrm rot="5400000">
              <a:off x="1495433" y="247185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7" name="Rounded Rectangle 216"/>
            <p:cNvSpPr/>
            <p:nvPr/>
          </p:nvSpPr>
          <p:spPr>
            <a:xfrm rot="5400000">
              <a:off x="1495433" y="2659736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8" name="Rounded Rectangle 217"/>
            <p:cNvSpPr/>
            <p:nvPr/>
          </p:nvSpPr>
          <p:spPr>
            <a:xfrm rot="5400000">
              <a:off x="1495433" y="285269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9" name="Rounded Rectangle 218"/>
            <p:cNvSpPr/>
            <p:nvPr/>
          </p:nvSpPr>
          <p:spPr>
            <a:xfrm rot="5400000">
              <a:off x="1497972" y="3043112"/>
              <a:ext cx="147259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0" name="Rounded Rectangle 219"/>
            <p:cNvSpPr/>
            <p:nvPr/>
          </p:nvSpPr>
          <p:spPr>
            <a:xfrm rot="5400000">
              <a:off x="1495433" y="3233533"/>
              <a:ext cx="152335" cy="152173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1" name="Rounded Rectangle 220"/>
            <p:cNvSpPr/>
            <p:nvPr/>
          </p:nvSpPr>
          <p:spPr>
            <a:xfrm rot="5400000">
              <a:off x="1495433" y="3426490"/>
              <a:ext cx="152335" cy="152173"/>
            </a:xfrm>
            <a:prstGeom prst="roundRect">
              <a:avLst/>
            </a:prstGeom>
            <a:solidFill>
              <a:srgbClr val="4D4D4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2" name="Rounded Rectangle 221"/>
            <p:cNvSpPr/>
            <p:nvPr/>
          </p:nvSpPr>
          <p:spPr>
            <a:xfrm rot="5400000">
              <a:off x="1495433" y="3619448"/>
              <a:ext cx="152335" cy="152173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3" name="Rounded Rectangle 222"/>
            <p:cNvSpPr/>
            <p:nvPr/>
          </p:nvSpPr>
          <p:spPr>
            <a:xfrm rot="5400000">
              <a:off x="1497972" y="3809866"/>
              <a:ext cx="147255" cy="152173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4" name="Rounded Rectangle 223"/>
            <p:cNvSpPr/>
            <p:nvPr/>
          </p:nvSpPr>
          <p:spPr>
            <a:xfrm rot="5400000">
              <a:off x="1495433" y="4000283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5" name="Rounded Rectangle 224"/>
            <p:cNvSpPr/>
            <p:nvPr/>
          </p:nvSpPr>
          <p:spPr>
            <a:xfrm rot="5400000">
              <a:off x="1495433" y="419324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6" name="Rounded Rectangle 225"/>
            <p:cNvSpPr/>
            <p:nvPr/>
          </p:nvSpPr>
          <p:spPr>
            <a:xfrm rot="5400000">
              <a:off x="1497972" y="4383659"/>
              <a:ext cx="147259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7" name="Rounded Rectangle 226"/>
            <p:cNvSpPr/>
            <p:nvPr/>
          </p:nvSpPr>
          <p:spPr>
            <a:xfrm rot="5400000">
              <a:off x="1495433" y="457408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8" name="Rounded Rectangle 227"/>
            <p:cNvSpPr/>
            <p:nvPr/>
          </p:nvSpPr>
          <p:spPr>
            <a:xfrm rot="5400000">
              <a:off x="1495433" y="4767037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9" name="Rounded Rectangle 228"/>
            <p:cNvSpPr/>
            <p:nvPr/>
          </p:nvSpPr>
          <p:spPr>
            <a:xfrm rot="5400000">
              <a:off x="1492893" y="4957455"/>
              <a:ext cx="157414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0" name="Rounded Rectangle 229"/>
            <p:cNvSpPr/>
            <p:nvPr/>
          </p:nvSpPr>
          <p:spPr>
            <a:xfrm rot="5400000">
              <a:off x="1495433" y="5147873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1" name="Rounded Rectangle 230"/>
            <p:cNvSpPr/>
            <p:nvPr/>
          </p:nvSpPr>
          <p:spPr>
            <a:xfrm rot="5400000">
              <a:off x="1495433" y="534083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2" name="Rounded Rectangle 231"/>
            <p:cNvSpPr/>
            <p:nvPr/>
          </p:nvSpPr>
          <p:spPr>
            <a:xfrm rot="5400000">
              <a:off x="2258831" y="2479480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3" name="Rounded Rectangle 232"/>
            <p:cNvSpPr/>
            <p:nvPr/>
          </p:nvSpPr>
          <p:spPr>
            <a:xfrm rot="5400000">
              <a:off x="2256292" y="2669898"/>
              <a:ext cx="157414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4" name="Rounded Rectangle 233"/>
            <p:cNvSpPr/>
            <p:nvPr/>
          </p:nvSpPr>
          <p:spPr>
            <a:xfrm rot="5400000">
              <a:off x="2258831" y="2860316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5" name="Rounded Rectangle 234"/>
            <p:cNvSpPr/>
            <p:nvPr/>
          </p:nvSpPr>
          <p:spPr>
            <a:xfrm rot="5400000">
              <a:off x="2258831" y="3053273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6" name="Rounded Rectangle 235"/>
            <p:cNvSpPr/>
            <p:nvPr/>
          </p:nvSpPr>
          <p:spPr>
            <a:xfrm rot="5400000">
              <a:off x="2258831" y="3246231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7" name="Rounded Rectangle 236"/>
            <p:cNvSpPr/>
            <p:nvPr/>
          </p:nvSpPr>
          <p:spPr>
            <a:xfrm rot="5400000">
              <a:off x="2256295" y="3436649"/>
              <a:ext cx="157411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8" name="Rounded Rectangle 237"/>
            <p:cNvSpPr/>
            <p:nvPr/>
          </p:nvSpPr>
          <p:spPr>
            <a:xfrm rot="5400000">
              <a:off x="2258831" y="3627070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9" name="Rounded Rectangle 238"/>
            <p:cNvSpPr/>
            <p:nvPr/>
          </p:nvSpPr>
          <p:spPr>
            <a:xfrm rot="5400000">
              <a:off x="2261371" y="3817487"/>
              <a:ext cx="14725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0" name="Rounded Rectangle 239"/>
            <p:cNvSpPr/>
            <p:nvPr/>
          </p:nvSpPr>
          <p:spPr>
            <a:xfrm rot="5400000">
              <a:off x="2258831" y="4007905"/>
              <a:ext cx="152335" cy="157244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1" name="Rounded Rectangle 240"/>
            <p:cNvSpPr/>
            <p:nvPr/>
          </p:nvSpPr>
          <p:spPr>
            <a:xfrm rot="5400000">
              <a:off x="2258831" y="4200863"/>
              <a:ext cx="152335" cy="157244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2" name="Rounded Rectangle 241"/>
            <p:cNvSpPr/>
            <p:nvPr/>
          </p:nvSpPr>
          <p:spPr>
            <a:xfrm rot="5400000">
              <a:off x="2258831" y="4393820"/>
              <a:ext cx="152335" cy="157244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3" name="Rounded Rectangle 242"/>
            <p:cNvSpPr/>
            <p:nvPr/>
          </p:nvSpPr>
          <p:spPr>
            <a:xfrm rot="5400000">
              <a:off x="2261371" y="4584238"/>
              <a:ext cx="147259" cy="157244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4" name="Rounded Rectangle 243"/>
            <p:cNvSpPr/>
            <p:nvPr/>
          </p:nvSpPr>
          <p:spPr>
            <a:xfrm rot="5400000">
              <a:off x="2258831" y="4774659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5" name="Rounded Rectangle 244"/>
            <p:cNvSpPr/>
            <p:nvPr/>
          </p:nvSpPr>
          <p:spPr>
            <a:xfrm rot="5400000">
              <a:off x="2258831" y="4967617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6" name="Rounded Rectangle 245"/>
            <p:cNvSpPr/>
            <p:nvPr/>
          </p:nvSpPr>
          <p:spPr>
            <a:xfrm rot="5400000">
              <a:off x="2256292" y="5158034"/>
              <a:ext cx="157414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7" name="Rounded Rectangle 246"/>
            <p:cNvSpPr/>
            <p:nvPr/>
          </p:nvSpPr>
          <p:spPr>
            <a:xfrm rot="5400000">
              <a:off x="2258831" y="5348452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8" name="Rounded Rectangle 247"/>
            <p:cNvSpPr/>
            <p:nvPr/>
          </p:nvSpPr>
          <p:spPr>
            <a:xfrm rot="5400000">
              <a:off x="3027307" y="24769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9" name="Rounded Rectangle 248"/>
            <p:cNvSpPr/>
            <p:nvPr/>
          </p:nvSpPr>
          <p:spPr>
            <a:xfrm rot="5400000">
              <a:off x="3024771" y="2667352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0" name="Rounded Rectangle 249"/>
            <p:cNvSpPr/>
            <p:nvPr/>
          </p:nvSpPr>
          <p:spPr>
            <a:xfrm rot="5400000">
              <a:off x="3027307" y="2857773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1" name="Rounded Rectangle 250"/>
            <p:cNvSpPr/>
            <p:nvPr/>
          </p:nvSpPr>
          <p:spPr>
            <a:xfrm rot="5400000">
              <a:off x="3027307" y="305073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2" name="Rounded Rectangle 251"/>
            <p:cNvSpPr/>
            <p:nvPr/>
          </p:nvSpPr>
          <p:spPr>
            <a:xfrm rot="5400000">
              <a:off x="3027307" y="324368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3" name="Rounded Rectangle 252"/>
            <p:cNvSpPr/>
            <p:nvPr/>
          </p:nvSpPr>
          <p:spPr>
            <a:xfrm rot="5400000">
              <a:off x="3027307" y="3431567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4" name="Rounded Rectangle 253"/>
            <p:cNvSpPr/>
            <p:nvPr/>
          </p:nvSpPr>
          <p:spPr>
            <a:xfrm rot="5400000">
              <a:off x="3027307" y="362452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5" name="Rounded Rectangle 254"/>
            <p:cNvSpPr/>
            <p:nvPr/>
          </p:nvSpPr>
          <p:spPr>
            <a:xfrm rot="5400000">
              <a:off x="3027307" y="381748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6" name="Rounded Rectangle 255"/>
            <p:cNvSpPr/>
            <p:nvPr/>
          </p:nvSpPr>
          <p:spPr>
            <a:xfrm rot="5400000">
              <a:off x="3029847" y="4007899"/>
              <a:ext cx="147259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7" name="Rounded Rectangle 256"/>
            <p:cNvSpPr/>
            <p:nvPr/>
          </p:nvSpPr>
          <p:spPr>
            <a:xfrm rot="5400000">
              <a:off x="3027307" y="419832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8" name="Rounded Rectangle 257"/>
            <p:cNvSpPr/>
            <p:nvPr/>
          </p:nvSpPr>
          <p:spPr>
            <a:xfrm rot="5400000">
              <a:off x="3027307" y="439127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9" name="Rounded Rectangle 258"/>
            <p:cNvSpPr/>
            <p:nvPr/>
          </p:nvSpPr>
          <p:spPr>
            <a:xfrm rot="5400000">
              <a:off x="3029847" y="4581696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0" name="Rounded Rectangle 259"/>
            <p:cNvSpPr/>
            <p:nvPr/>
          </p:nvSpPr>
          <p:spPr>
            <a:xfrm rot="5400000">
              <a:off x="3027307" y="4772114"/>
              <a:ext cx="152335" cy="152173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1" name="Rounded Rectangle 260"/>
            <p:cNvSpPr/>
            <p:nvPr/>
          </p:nvSpPr>
          <p:spPr>
            <a:xfrm rot="5400000">
              <a:off x="3027307" y="4965071"/>
              <a:ext cx="152335" cy="152173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2" name="Rounded Rectangle 261"/>
            <p:cNvSpPr/>
            <p:nvPr/>
          </p:nvSpPr>
          <p:spPr>
            <a:xfrm rot="5400000">
              <a:off x="3024771" y="5155489"/>
              <a:ext cx="157411" cy="152173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3" name="Rounded Rectangle 262"/>
            <p:cNvSpPr/>
            <p:nvPr/>
          </p:nvSpPr>
          <p:spPr>
            <a:xfrm rot="5400000">
              <a:off x="3027307" y="5345910"/>
              <a:ext cx="152335" cy="152173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4" name="Rounded Rectangle 263"/>
            <p:cNvSpPr/>
            <p:nvPr/>
          </p:nvSpPr>
          <p:spPr>
            <a:xfrm rot="5400000">
              <a:off x="917175" y="24769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5" name="Rounded Rectangle 264"/>
            <p:cNvSpPr/>
            <p:nvPr/>
          </p:nvSpPr>
          <p:spPr>
            <a:xfrm rot="5400000">
              <a:off x="914639" y="2667352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6" name="Rounded Rectangle 265"/>
            <p:cNvSpPr/>
            <p:nvPr/>
          </p:nvSpPr>
          <p:spPr>
            <a:xfrm rot="5400000">
              <a:off x="917175" y="2857773"/>
              <a:ext cx="152335" cy="152173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7" name="Rounded Rectangle 266"/>
            <p:cNvSpPr/>
            <p:nvPr/>
          </p:nvSpPr>
          <p:spPr>
            <a:xfrm rot="5400000">
              <a:off x="917175" y="3050731"/>
              <a:ext cx="152335" cy="152173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8" name="Rounded Rectangle 267"/>
            <p:cNvSpPr/>
            <p:nvPr/>
          </p:nvSpPr>
          <p:spPr>
            <a:xfrm rot="5400000">
              <a:off x="917175" y="3243688"/>
              <a:ext cx="152335" cy="152173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9" name="Rounded Rectangle 268"/>
            <p:cNvSpPr/>
            <p:nvPr/>
          </p:nvSpPr>
          <p:spPr>
            <a:xfrm rot="5400000">
              <a:off x="917175" y="3431567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0" name="Rounded Rectangle 269"/>
            <p:cNvSpPr/>
            <p:nvPr/>
          </p:nvSpPr>
          <p:spPr>
            <a:xfrm rot="5400000">
              <a:off x="917175" y="362452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1" name="Rounded Rectangle 270"/>
            <p:cNvSpPr/>
            <p:nvPr/>
          </p:nvSpPr>
          <p:spPr>
            <a:xfrm rot="5400000">
              <a:off x="917175" y="381748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2" name="Rounded Rectangle 271"/>
            <p:cNvSpPr/>
            <p:nvPr/>
          </p:nvSpPr>
          <p:spPr>
            <a:xfrm rot="5400000">
              <a:off x="919715" y="4007899"/>
              <a:ext cx="147259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3" name="Rounded Rectangle 272"/>
            <p:cNvSpPr/>
            <p:nvPr/>
          </p:nvSpPr>
          <p:spPr>
            <a:xfrm rot="5400000">
              <a:off x="917175" y="419832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4" name="Rounded Rectangle 273"/>
            <p:cNvSpPr/>
            <p:nvPr/>
          </p:nvSpPr>
          <p:spPr>
            <a:xfrm rot="5400000">
              <a:off x="917175" y="439127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5" name="Rounded Rectangle 274"/>
            <p:cNvSpPr/>
            <p:nvPr/>
          </p:nvSpPr>
          <p:spPr>
            <a:xfrm rot="5400000">
              <a:off x="919715" y="4581696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6" name="Rounded Rectangle 275"/>
            <p:cNvSpPr/>
            <p:nvPr/>
          </p:nvSpPr>
          <p:spPr>
            <a:xfrm rot="5400000">
              <a:off x="917175" y="477211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7" name="Rounded Rectangle 276"/>
            <p:cNvSpPr/>
            <p:nvPr/>
          </p:nvSpPr>
          <p:spPr>
            <a:xfrm rot="5400000">
              <a:off x="917175" y="496507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8" name="Rounded Rectangle 277"/>
            <p:cNvSpPr/>
            <p:nvPr/>
          </p:nvSpPr>
          <p:spPr>
            <a:xfrm rot="5400000">
              <a:off x="914639" y="5155489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9" name="Rounded Rectangle 278"/>
            <p:cNvSpPr/>
            <p:nvPr/>
          </p:nvSpPr>
          <p:spPr>
            <a:xfrm rot="5400000">
              <a:off x="917175" y="534591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0" name="Rounded Rectangle 279"/>
            <p:cNvSpPr/>
            <p:nvPr/>
          </p:nvSpPr>
          <p:spPr>
            <a:xfrm rot="5400000">
              <a:off x="1683111" y="247185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1" name="Rounded Rectangle 280"/>
            <p:cNvSpPr/>
            <p:nvPr/>
          </p:nvSpPr>
          <p:spPr>
            <a:xfrm rot="5400000">
              <a:off x="1683111" y="2664816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2" name="Rounded Rectangle 281"/>
            <p:cNvSpPr/>
            <p:nvPr/>
          </p:nvSpPr>
          <p:spPr>
            <a:xfrm rot="5400000">
              <a:off x="1680571" y="2855234"/>
              <a:ext cx="157414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3" name="Rounded Rectangle 282"/>
            <p:cNvSpPr/>
            <p:nvPr/>
          </p:nvSpPr>
          <p:spPr>
            <a:xfrm rot="5400000">
              <a:off x="1683111" y="304565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4" name="Rounded Rectangle 283"/>
            <p:cNvSpPr/>
            <p:nvPr/>
          </p:nvSpPr>
          <p:spPr>
            <a:xfrm rot="5400000">
              <a:off x="1683111" y="323860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5" name="Rounded Rectangle 284"/>
            <p:cNvSpPr/>
            <p:nvPr/>
          </p:nvSpPr>
          <p:spPr>
            <a:xfrm rot="5400000">
              <a:off x="1685651" y="3429027"/>
              <a:ext cx="147259" cy="152173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6" name="Rounded Rectangle 285"/>
            <p:cNvSpPr/>
            <p:nvPr/>
          </p:nvSpPr>
          <p:spPr>
            <a:xfrm rot="5400000">
              <a:off x="1683111" y="3619448"/>
              <a:ext cx="152335" cy="152173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7" name="Rounded Rectangle 286"/>
            <p:cNvSpPr/>
            <p:nvPr/>
          </p:nvSpPr>
          <p:spPr>
            <a:xfrm rot="5400000">
              <a:off x="1683111" y="3812405"/>
              <a:ext cx="152335" cy="152173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8" name="Rounded Rectangle 287"/>
            <p:cNvSpPr/>
            <p:nvPr/>
          </p:nvSpPr>
          <p:spPr>
            <a:xfrm rot="5400000">
              <a:off x="1683111" y="4005363"/>
              <a:ext cx="152335" cy="152173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9" name="Rounded Rectangle 288"/>
            <p:cNvSpPr/>
            <p:nvPr/>
          </p:nvSpPr>
          <p:spPr>
            <a:xfrm rot="5400000">
              <a:off x="1685651" y="4195781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0" name="Rounded Rectangle 289"/>
            <p:cNvSpPr/>
            <p:nvPr/>
          </p:nvSpPr>
          <p:spPr>
            <a:xfrm rot="5400000">
              <a:off x="1683111" y="438619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1" name="Rounded Rectangle 290"/>
            <p:cNvSpPr/>
            <p:nvPr/>
          </p:nvSpPr>
          <p:spPr>
            <a:xfrm rot="5400000">
              <a:off x="1680575" y="4576616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2" name="Rounded Rectangle 291"/>
            <p:cNvSpPr/>
            <p:nvPr/>
          </p:nvSpPr>
          <p:spPr>
            <a:xfrm rot="5400000">
              <a:off x="1683111" y="4767037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3" name="Rounded Rectangle 292"/>
            <p:cNvSpPr/>
            <p:nvPr/>
          </p:nvSpPr>
          <p:spPr>
            <a:xfrm rot="5400000">
              <a:off x="1683111" y="495999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4" name="Rounded Rectangle 293"/>
            <p:cNvSpPr/>
            <p:nvPr/>
          </p:nvSpPr>
          <p:spPr>
            <a:xfrm rot="5400000">
              <a:off x="1683111" y="515295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5" name="Rounded Rectangle 294"/>
            <p:cNvSpPr/>
            <p:nvPr/>
          </p:nvSpPr>
          <p:spPr>
            <a:xfrm rot="5400000">
              <a:off x="1680571" y="5343370"/>
              <a:ext cx="157414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6" name="Rounded Rectangle 295"/>
            <p:cNvSpPr/>
            <p:nvPr/>
          </p:nvSpPr>
          <p:spPr>
            <a:xfrm rot="5400000">
              <a:off x="2449050" y="24769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7" name="Rounded Rectangle 296"/>
            <p:cNvSpPr/>
            <p:nvPr/>
          </p:nvSpPr>
          <p:spPr>
            <a:xfrm rot="5400000">
              <a:off x="2449050" y="266989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8" name="Rounded Rectangle 297"/>
            <p:cNvSpPr/>
            <p:nvPr/>
          </p:nvSpPr>
          <p:spPr>
            <a:xfrm rot="5400000">
              <a:off x="2449050" y="286285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9" name="Rounded Rectangle 298"/>
            <p:cNvSpPr/>
            <p:nvPr/>
          </p:nvSpPr>
          <p:spPr>
            <a:xfrm rot="5400000">
              <a:off x="2449050" y="305073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0" name="Rounded Rectangle 299"/>
            <p:cNvSpPr/>
            <p:nvPr/>
          </p:nvSpPr>
          <p:spPr>
            <a:xfrm rot="5400000">
              <a:off x="2449050" y="324368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1" name="Rounded Rectangle 300"/>
            <p:cNvSpPr/>
            <p:nvPr/>
          </p:nvSpPr>
          <p:spPr>
            <a:xfrm rot="5400000">
              <a:off x="2451590" y="3434106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2" name="Rounded Rectangle 301"/>
            <p:cNvSpPr/>
            <p:nvPr/>
          </p:nvSpPr>
          <p:spPr>
            <a:xfrm rot="5400000">
              <a:off x="2449050" y="362452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3" name="Rounded Rectangle 302"/>
            <p:cNvSpPr/>
            <p:nvPr/>
          </p:nvSpPr>
          <p:spPr>
            <a:xfrm rot="5400000">
              <a:off x="2449050" y="381748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4" name="Rounded Rectangle 303"/>
            <p:cNvSpPr/>
            <p:nvPr/>
          </p:nvSpPr>
          <p:spPr>
            <a:xfrm rot="5400000">
              <a:off x="2449050" y="401043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5" name="Rounded Rectangle 304"/>
            <p:cNvSpPr/>
            <p:nvPr/>
          </p:nvSpPr>
          <p:spPr>
            <a:xfrm rot="5400000">
              <a:off x="2451590" y="4200857"/>
              <a:ext cx="147259" cy="152173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6" name="Rounded Rectangle 305"/>
            <p:cNvSpPr/>
            <p:nvPr/>
          </p:nvSpPr>
          <p:spPr>
            <a:xfrm rot="5400000">
              <a:off x="2449050" y="4391278"/>
              <a:ext cx="152335" cy="152173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7" name="Rounded Rectangle 306"/>
            <p:cNvSpPr/>
            <p:nvPr/>
          </p:nvSpPr>
          <p:spPr>
            <a:xfrm rot="5400000">
              <a:off x="2449050" y="4584235"/>
              <a:ext cx="152335" cy="152173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8" name="Rounded Rectangle 307"/>
            <p:cNvSpPr/>
            <p:nvPr/>
          </p:nvSpPr>
          <p:spPr>
            <a:xfrm rot="5400000">
              <a:off x="2449050" y="4772114"/>
              <a:ext cx="152335" cy="152173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9" name="Rounded Rectangle 308"/>
            <p:cNvSpPr/>
            <p:nvPr/>
          </p:nvSpPr>
          <p:spPr>
            <a:xfrm rot="5400000">
              <a:off x="2449050" y="496507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0" name="Rounded Rectangle 309"/>
            <p:cNvSpPr/>
            <p:nvPr/>
          </p:nvSpPr>
          <p:spPr>
            <a:xfrm rot="5400000">
              <a:off x="2449050" y="515802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1" name="Rounded Rectangle 310"/>
            <p:cNvSpPr/>
            <p:nvPr/>
          </p:nvSpPr>
          <p:spPr>
            <a:xfrm rot="5400000">
              <a:off x="2446513" y="5348446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2" name="Rounded Rectangle 311"/>
            <p:cNvSpPr/>
            <p:nvPr/>
          </p:nvSpPr>
          <p:spPr>
            <a:xfrm rot="5400000">
              <a:off x="3220059" y="24769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3" name="Rounded Rectangle 312"/>
            <p:cNvSpPr/>
            <p:nvPr/>
          </p:nvSpPr>
          <p:spPr>
            <a:xfrm rot="5400000">
              <a:off x="3220059" y="266989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4" name="Rounded Rectangle 313"/>
            <p:cNvSpPr/>
            <p:nvPr/>
          </p:nvSpPr>
          <p:spPr>
            <a:xfrm rot="5400000">
              <a:off x="3220059" y="286285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5" name="Rounded Rectangle 314"/>
            <p:cNvSpPr/>
            <p:nvPr/>
          </p:nvSpPr>
          <p:spPr>
            <a:xfrm rot="5400000">
              <a:off x="3217523" y="3053267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6" name="Rounded Rectangle 315"/>
            <p:cNvSpPr/>
            <p:nvPr/>
          </p:nvSpPr>
          <p:spPr>
            <a:xfrm rot="5400000">
              <a:off x="3220059" y="324368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7" name="Rounded Rectangle 316"/>
            <p:cNvSpPr/>
            <p:nvPr/>
          </p:nvSpPr>
          <p:spPr>
            <a:xfrm rot="5400000">
              <a:off x="3220059" y="3436646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8" name="Rounded Rectangle 317"/>
            <p:cNvSpPr/>
            <p:nvPr/>
          </p:nvSpPr>
          <p:spPr>
            <a:xfrm rot="5400000">
              <a:off x="3220059" y="362452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9" name="Rounded Rectangle 318"/>
            <p:cNvSpPr/>
            <p:nvPr/>
          </p:nvSpPr>
          <p:spPr>
            <a:xfrm rot="5400000">
              <a:off x="3220059" y="381748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0" name="Rounded Rectangle 319"/>
            <p:cNvSpPr/>
            <p:nvPr/>
          </p:nvSpPr>
          <p:spPr>
            <a:xfrm rot="5400000">
              <a:off x="3220059" y="401043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1" name="Rounded Rectangle 320"/>
            <p:cNvSpPr/>
            <p:nvPr/>
          </p:nvSpPr>
          <p:spPr>
            <a:xfrm rot="5400000">
              <a:off x="3222599" y="4200857"/>
              <a:ext cx="147259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2" name="Rounded Rectangle 321"/>
            <p:cNvSpPr/>
            <p:nvPr/>
          </p:nvSpPr>
          <p:spPr>
            <a:xfrm rot="5400000">
              <a:off x="3220059" y="439127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3" name="Rounded Rectangle 322"/>
            <p:cNvSpPr/>
            <p:nvPr/>
          </p:nvSpPr>
          <p:spPr>
            <a:xfrm rot="5400000">
              <a:off x="3220059" y="45842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4" name="Rounded Rectangle 323"/>
            <p:cNvSpPr/>
            <p:nvPr/>
          </p:nvSpPr>
          <p:spPr>
            <a:xfrm rot="5400000">
              <a:off x="3217520" y="4774653"/>
              <a:ext cx="157414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5" name="Rounded Rectangle 324"/>
            <p:cNvSpPr/>
            <p:nvPr/>
          </p:nvSpPr>
          <p:spPr>
            <a:xfrm rot="5400000">
              <a:off x="3220059" y="4965071"/>
              <a:ext cx="152335" cy="152173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6" name="Rounded Rectangle 325"/>
            <p:cNvSpPr/>
            <p:nvPr/>
          </p:nvSpPr>
          <p:spPr>
            <a:xfrm rot="5400000">
              <a:off x="3220059" y="5158029"/>
              <a:ext cx="152335" cy="152173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7" name="Rounded Rectangle 326"/>
            <p:cNvSpPr/>
            <p:nvPr/>
          </p:nvSpPr>
          <p:spPr>
            <a:xfrm rot="5400000">
              <a:off x="3217523" y="5348446"/>
              <a:ext cx="157411" cy="152173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8" name="Rounded Rectangle 327"/>
            <p:cNvSpPr/>
            <p:nvPr/>
          </p:nvSpPr>
          <p:spPr>
            <a:xfrm rot="5400000">
              <a:off x="336381" y="2469321"/>
              <a:ext cx="152335" cy="157247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9" name="Rounded Rectangle 328"/>
            <p:cNvSpPr/>
            <p:nvPr/>
          </p:nvSpPr>
          <p:spPr>
            <a:xfrm rot="5400000">
              <a:off x="336381" y="2662279"/>
              <a:ext cx="152335" cy="157247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0" name="Rounded Rectangle 329"/>
            <p:cNvSpPr/>
            <p:nvPr/>
          </p:nvSpPr>
          <p:spPr>
            <a:xfrm rot="5400000">
              <a:off x="333841" y="2852697"/>
              <a:ext cx="157414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1" name="Rounded Rectangle 330"/>
            <p:cNvSpPr/>
            <p:nvPr/>
          </p:nvSpPr>
          <p:spPr>
            <a:xfrm rot="5400000">
              <a:off x="336381" y="3043114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2" name="Rounded Rectangle 331"/>
            <p:cNvSpPr/>
            <p:nvPr/>
          </p:nvSpPr>
          <p:spPr>
            <a:xfrm rot="5400000">
              <a:off x="338921" y="3233532"/>
              <a:ext cx="147259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3" name="Rounded Rectangle 332"/>
            <p:cNvSpPr/>
            <p:nvPr/>
          </p:nvSpPr>
          <p:spPr>
            <a:xfrm rot="5400000">
              <a:off x="336381" y="3423953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4" name="Rounded Rectangle 333"/>
            <p:cNvSpPr/>
            <p:nvPr/>
          </p:nvSpPr>
          <p:spPr>
            <a:xfrm rot="5400000">
              <a:off x="336381" y="3616911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5" name="Rounded Rectangle 334"/>
            <p:cNvSpPr/>
            <p:nvPr/>
          </p:nvSpPr>
          <p:spPr>
            <a:xfrm rot="5400000">
              <a:off x="336381" y="3809868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6" name="Rounded Rectangle 335"/>
            <p:cNvSpPr/>
            <p:nvPr/>
          </p:nvSpPr>
          <p:spPr>
            <a:xfrm rot="5400000">
              <a:off x="338921" y="4000286"/>
              <a:ext cx="14725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7" name="Rounded Rectangle 336"/>
            <p:cNvSpPr/>
            <p:nvPr/>
          </p:nvSpPr>
          <p:spPr>
            <a:xfrm rot="5400000">
              <a:off x="336381" y="4190704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8" name="Rounded Rectangle 337"/>
            <p:cNvSpPr/>
            <p:nvPr/>
          </p:nvSpPr>
          <p:spPr>
            <a:xfrm rot="5400000">
              <a:off x="336381" y="4383661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9" name="Rounded Rectangle 338"/>
            <p:cNvSpPr/>
            <p:nvPr/>
          </p:nvSpPr>
          <p:spPr>
            <a:xfrm rot="5400000">
              <a:off x="333845" y="4574079"/>
              <a:ext cx="157411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0" name="Rounded Rectangle 339"/>
            <p:cNvSpPr/>
            <p:nvPr/>
          </p:nvSpPr>
          <p:spPr>
            <a:xfrm rot="5400000">
              <a:off x="336381" y="4764500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1" name="Rounded Rectangle 340"/>
            <p:cNvSpPr/>
            <p:nvPr/>
          </p:nvSpPr>
          <p:spPr>
            <a:xfrm rot="5400000">
              <a:off x="336381" y="4957458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2" name="Rounded Rectangle 341"/>
            <p:cNvSpPr/>
            <p:nvPr/>
          </p:nvSpPr>
          <p:spPr>
            <a:xfrm rot="5400000">
              <a:off x="333841" y="5147876"/>
              <a:ext cx="157414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3" name="Rounded Rectangle 342"/>
            <p:cNvSpPr/>
            <p:nvPr/>
          </p:nvSpPr>
          <p:spPr>
            <a:xfrm rot="5400000">
              <a:off x="336381" y="5338293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4" name="Rounded Rectangle 343"/>
            <p:cNvSpPr/>
            <p:nvPr/>
          </p:nvSpPr>
          <p:spPr>
            <a:xfrm rot="5400000">
              <a:off x="1109928" y="247185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5" name="Rounded Rectangle 344"/>
            <p:cNvSpPr/>
            <p:nvPr/>
          </p:nvSpPr>
          <p:spPr>
            <a:xfrm rot="5400000">
              <a:off x="1107388" y="2662276"/>
              <a:ext cx="157414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6" name="Rounded Rectangle 345"/>
            <p:cNvSpPr/>
            <p:nvPr/>
          </p:nvSpPr>
          <p:spPr>
            <a:xfrm rot="5400000">
              <a:off x="1109928" y="2852694"/>
              <a:ext cx="152335" cy="152173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7" name="Rounded Rectangle 346"/>
            <p:cNvSpPr/>
            <p:nvPr/>
          </p:nvSpPr>
          <p:spPr>
            <a:xfrm rot="5400000">
              <a:off x="1109928" y="3045651"/>
              <a:ext cx="152335" cy="152173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8" name="Rounded Rectangle 347"/>
            <p:cNvSpPr/>
            <p:nvPr/>
          </p:nvSpPr>
          <p:spPr>
            <a:xfrm rot="5400000">
              <a:off x="1112468" y="3236069"/>
              <a:ext cx="147259" cy="152173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9" name="Rounded Rectangle 348"/>
            <p:cNvSpPr/>
            <p:nvPr/>
          </p:nvSpPr>
          <p:spPr>
            <a:xfrm rot="5400000">
              <a:off x="1109928" y="3426490"/>
              <a:ext cx="152335" cy="152173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0" name="Rounded Rectangle 349"/>
            <p:cNvSpPr/>
            <p:nvPr/>
          </p:nvSpPr>
          <p:spPr>
            <a:xfrm rot="5400000">
              <a:off x="1109928" y="361944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1" name="Rounded Rectangle 350"/>
            <p:cNvSpPr/>
            <p:nvPr/>
          </p:nvSpPr>
          <p:spPr>
            <a:xfrm rot="5400000">
              <a:off x="1112468" y="3809866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2" name="Rounded Rectangle 351"/>
            <p:cNvSpPr/>
            <p:nvPr/>
          </p:nvSpPr>
          <p:spPr>
            <a:xfrm rot="5400000">
              <a:off x="1109928" y="4000283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3" name="Rounded Rectangle 352"/>
            <p:cNvSpPr/>
            <p:nvPr/>
          </p:nvSpPr>
          <p:spPr>
            <a:xfrm rot="5400000">
              <a:off x="1109928" y="419324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4" name="Rounded Rectangle 353"/>
            <p:cNvSpPr/>
            <p:nvPr/>
          </p:nvSpPr>
          <p:spPr>
            <a:xfrm rot="5400000">
              <a:off x="1109928" y="438619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5" name="Rounded Rectangle 354"/>
            <p:cNvSpPr/>
            <p:nvPr/>
          </p:nvSpPr>
          <p:spPr>
            <a:xfrm rot="5400000">
              <a:off x="1109928" y="457408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6" name="Rounded Rectangle 355"/>
            <p:cNvSpPr/>
            <p:nvPr/>
          </p:nvSpPr>
          <p:spPr>
            <a:xfrm rot="5400000">
              <a:off x="1109928" y="4767037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7" name="Rounded Rectangle 356"/>
            <p:cNvSpPr/>
            <p:nvPr/>
          </p:nvSpPr>
          <p:spPr>
            <a:xfrm rot="5400000">
              <a:off x="1109928" y="495999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8" name="Rounded Rectangle 357"/>
            <p:cNvSpPr/>
            <p:nvPr/>
          </p:nvSpPr>
          <p:spPr>
            <a:xfrm rot="5400000">
              <a:off x="1109928" y="5147873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9" name="Rounded Rectangle 358"/>
            <p:cNvSpPr/>
            <p:nvPr/>
          </p:nvSpPr>
          <p:spPr>
            <a:xfrm rot="5400000">
              <a:off x="1109928" y="534083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0" name="Rounded Rectangle 359"/>
            <p:cNvSpPr/>
            <p:nvPr/>
          </p:nvSpPr>
          <p:spPr>
            <a:xfrm rot="5400000">
              <a:off x="1868256" y="2474395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1" name="Rounded Rectangle 360"/>
            <p:cNvSpPr/>
            <p:nvPr/>
          </p:nvSpPr>
          <p:spPr>
            <a:xfrm rot="5400000">
              <a:off x="1870793" y="2664816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2" name="Rounded Rectangle 361"/>
            <p:cNvSpPr/>
            <p:nvPr/>
          </p:nvSpPr>
          <p:spPr>
            <a:xfrm rot="5400000">
              <a:off x="1870793" y="2857773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3" name="Rounded Rectangle 362"/>
            <p:cNvSpPr/>
            <p:nvPr/>
          </p:nvSpPr>
          <p:spPr>
            <a:xfrm rot="5400000">
              <a:off x="1870793" y="305073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4" name="Rounded Rectangle 363"/>
            <p:cNvSpPr/>
            <p:nvPr/>
          </p:nvSpPr>
          <p:spPr>
            <a:xfrm rot="5400000">
              <a:off x="1868253" y="3241149"/>
              <a:ext cx="157414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5" name="Rounded Rectangle 364"/>
            <p:cNvSpPr/>
            <p:nvPr/>
          </p:nvSpPr>
          <p:spPr>
            <a:xfrm rot="5400000">
              <a:off x="1870793" y="3431567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6" name="Rounded Rectangle 365"/>
            <p:cNvSpPr/>
            <p:nvPr/>
          </p:nvSpPr>
          <p:spPr>
            <a:xfrm rot="5400000">
              <a:off x="1873332" y="3621984"/>
              <a:ext cx="147259" cy="152173"/>
            </a:xfrm>
            <a:prstGeom prst="roundRect">
              <a:avLst/>
            </a:prstGeom>
            <a:solidFill>
              <a:srgbClr val="808080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7" name="Rounded Rectangle 366"/>
            <p:cNvSpPr/>
            <p:nvPr/>
          </p:nvSpPr>
          <p:spPr>
            <a:xfrm rot="5400000">
              <a:off x="1870793" y="3812405"/>
              <a:ext cx="152335" cy="152173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8" name="Rounded Rectangle 367"/>
            <p:cNvSpPr/>
            <p:nvPr/>
          </p:nvSpPr>
          <p:spPr>
            <a:xfrm rot="5400000">
              <a:off x="1870793" y="4005363"/>
              <a:ext cx="152335" cy="152173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9" name="Rounded Rectangle 368"/>
            <p:cNvSpPr/>
            <p:nvPr/>
          </p:nvSpPr>
          <p:spPr>
            <a:xfrm rot="5400000">
              <a:off x="1870793" y="4198320"/>
              <a:ext cx="152335" cy="152173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0" name="Rounded Rectangle 369"/>
            <p:cNvSpPr/>
            <p:nvPr/>
          </p:nvSpPr>
          <p:spPr>
            <a:xfrm rot="5400000">
              <a:off x="1873332" y="4388738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1" name="Rounded Rectangle 370"/>
            <p:cNvSpPr/>
            <p:nvPr/>
          </p:nvSpPr>
          <p:spPr>
            <a:xfrm rot="5400000">
              <a:off x="1870793" y="4579156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2" name="Rounded Rectangle 371"/>
            <p:cNvSpPr/>
            <p:nvPr/>
          </p:nvSpPr>
          <p:spPr>
            <a:xfrm rot="5400000">
              <a:off x="1870793" y="477211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3" name="Rounded Rectangle 372"/>
            <p:cNvSpPr/>
            <p:nvPr/>
          </p:nvSpPr>
          <p:spPr>
            <a:xfrm rot="5400000">
              <a:off x="1868256" y="4962531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4" name="Rounded Rectangle 373"/>
            <p:cNvSpPr/>
            <p:nvPr/>
          </p:nvSpPr>
          <p:spPr>
            <a:xfrm rot="5400000">
              <a:off x="1870793" y="515295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5" name="Rounded Rectangle 374"/>
            <p:cNvSpPr/>
            <p:nvPr/>
          </p:nvSpPr>
          <p:spPr>
            <a:xfrm rot="5400000">
              <a:off x="1870793" y="534591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6" name="Rounded Rectangle 375"/>
            <p:cNvSpPr/>
            <p:nvPr/>
          </p:nvSpPr>
          <p:spPr>
            <a:xfrm rot="5400000">
              <a:off x="2636728" y="24769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7" name="Rounded Rectangle 376"/>
            <p:cNvSpPr/>
            <p:nvPr/>
          </p:nvSpPr>
          <p:spPr>
            <a:xfrm rot="5400000">
              <a:off x="2636728" y="266989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8" name="Rounded Rectangle 377"/>
            <p:cNvSpPr/>
            <p:nvPr/>
          </p:nvSpPr>
          <p:spPr>
            <a:xfrm rot="5400000">
              <a:off x="2636728" y="286285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9" name="Rounded Rectangle 378"/>
            <p:cNvSpPr/>
            <p:nvPr/>
          </p:nvSpPr>
          <p:spPr>
            <a:xfrm rot="5400000">
              <a:off x="2634192" y="3053267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0" name="Rounded Rectangle 379"/>
            <p:cNvSpPr/>
            <p:nvPr/>
          </p:nvSpPr>
          <p:spPr>
            <a:xfrm rot="5400000">
              <a:off x="2636728" y="324368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1" name="Rounded Rectangle 380"/>
            <p:cNvSpPr/>
            <p:nvPr/>
          </p:nvSpPr>
          <p:spPr>
            <a:xfrm rot="5400000">
              <a:off x="2639268" y="3434106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2" name="Rounded Rectangle 381"/>
            <p:cNvSpPr/>
            <p:nvPr/>
          </p:nvSpPr>
          <p:spPr>
            <a:xfrm rot="5400000">
              <a:off x="2636728" y="362452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3" name="Rounded Rectangle 382"/>
            <p:cNvSpPr/>
            <p:nvPr/>
          </p:nvSpPr>
          <p:spPr>
            <a:xfrm rot="5400000">
              <a:off x="2636728" y="381748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4" name="Rounded Rectangle 383"/>
            <p:cNvSpPr/>
            <p:nvPr/>
          </p:nvSpPr>
          <p:spPr>
            <a:xfrm rot="5400000">
              <a:off x="2636728" y="401043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5" name="Rounded Rectangle 384"/>
            <p:cNvSpPr/>
            <p:nvPr/>
          </p:nvSpPr>
          <p:spPr>
            <a:xfrm rot="5400000">
              <a:off x="2639268" y="4200857"/>
              <a:ext cx="147259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6" name="Rounded Rectangle 385"/>
            <p:cNvSpPr/>
            <p:nvPr/>
          </p:nvSpPr>
          <p:spPr>
            <a:xfrm rot="5400000">
              <a:off x="2636728" y="4391278"/>
              <a:ext cx="152335" cy="152173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7" name="Rounded Rectangle 386"/>
            <p:cNvSpPr/>
            <p:nvPr/>
          </p:nvSpPr>
          <p:spPr>
            <a:xfrm rot="5400000">
              <a:off x="2636728" y="4584235"/>
              <a:ext cx="152335" cy="152173"/>
            </a:xfrm>
            <a:prstGeom prst="roundRect">
              <a:avLst/>
            </a:prstGeom>
            <a:solidFill>
              <a:srgbClr val="808080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8" name="Rounded Rectangle 387"/>
            <p:cNvSpPr/>
            <p:nvPr/>
          </p:nvSpPr>
          <p:spPr>
            <a:xfrm rot="5400000">
              <a:off x="2634189" y="4774653"/>
              <a:ext cx="157414" cy="152173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9" name="Rounded Rectangle 388"/>
            <p:cNvSpPr/>
            <p:nvPr/>
          </p:nvSpPr>
          <p:spPr>
            <a:xfrm rot="5400000">
              <a:off x="2636728" y="4965071"/>
              <a:ext cx="152335" cy="152173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0" name="Rounded Rectangle 389"/>
            <p:cNvSpPr/>
            <p:nvPr/>
          </p:nvSpPr>
          <p:spPr>
            <a:xfrm rot="5400000">
              <a:off x="2636728" y="515802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1" name="Rounded Rectangle 390"/>
            <p:cNvSpPr/>
            <p:nvPr/>
          </p:nvSpPr>
          <p:spPr>
            <a:xfrm rot="5400000">
              <a:off x="2634192" y="5348446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graphicFrame>
          <p:nvGraphicFramePr>
            <p:cNvPr id="18436" name="Object 5"/>
            <p:cNvGraphicFramePr>
              <a:graphicFrameLocks noChangeAspect="1"/>
            </p:cNvGraphicFramePr>
            <p:nvPr/>
          </p:nvGraphicFramePr>
          <p:xfrm>
            <a:off x="1525588" y="3680844"/>
            <a:ext cx="466725" cy="623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81" name="Equation" r:id="rId10" imgW="152280" imgH="203040" progId="Equation.3">
                    <p:embed/>
                  </p:oleObj>
                </mc:Choice>
                <mc:Fallback>
                  <p:oleObj name="Equation" r:id="rId10" imgW="1522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5588" y="3680844"/>
                          <a:ext cx="466725" cy="623888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3" name="TextBox 1823"/>
            <p:cNvSpPr txBox="1">
              <a:spLocks noChangeArrowheads="1"/>
            </p:cNvSpPr>
            <p:nvPr/>
          </p:nvSpPr>
          <p:spPr bwMode="auto">
            <a:xfrm>
              <a:off x="3199851" y="3116662"/>
              <a:ext cx="1081759" cy="1968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Calibri" pitchFamily="34" charset="0"/>
                  <a:ea typeface="ＭＳ Ｐゴシック" charset="-128"/>
                </a:rPr>
                <a:t>=</a:t>
              </a:r>
            </a:p>
          </p:txBody>
        </p:sp>
      </p:grpSp>
      <p:grpSp>
        <p:nvGrpSpPr>
          <p:cNvPr id="18453" name="Group 49"/>
          <p:cNvGrpSpPr>
            <a:grpSpLocks/>
          </p:cNvGrpSpPr>
          <p:nvPr/>
        </p:nvGrpSpPr>
        <p:grpSpPr bwMode="auto">
          <a:xfrm>
            <a:off x="914410" y="4057650"/>
            <a:ext cx="1484313" cy="723900"/>
            <a:chOff x="261193" y="2434457"/>
            <a:chExt cx="3679031" cy="2393156"/>
          </a:xfrm>
        </p:grpSpPr>
        <p:sp>
          <p:nvSpPr>
            <p:cNvPr id="394" name="Oval 2"/>
            <p:cNvSpPr>
              <a:spLocks/>
            </p:cNvSpPr>
            <p:nvPr/>
          </p:nvSpPr>
          <p:spPr bwMode="auto">
            <a:xfrm>
              <a:off x="261193" y="2434457"/>
              <a:ext cx="3679031" cy="2393156"/>
            </a:xfrm>
            <a:prstGeom prst="ellipse">
              <a:avLst/>
            </a:prstGeom>
            <a:gradFill rotWithShape="0">
              <a:gsLst>
                <a:gs pos="0">
                  <a:srgbClr val="996633"/>
                </a:gs>
                <a:gs pos="100000">
                  <a:srgbClr val="80400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/>
            <a:lstStyle/>
            <a:p>
              <a:pPr algn="ctr" defTabSz="9139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dirty="0">
                <a:solidFill>
                  <a:srgbClr val="FFFFFF"/>
                </a:solidFill>
                <a:latin typeface="Gill Sans" charset="0"/>
                <a:ea typeface="ＭＳ Ｐゴシック" pitchFamily="34" charset="-128"/>
                <a:sym typeface="Gill Sans" charset="0"/>
              </a:endParaRPr>
            </a:p>
          </p:txBody>
        </p:sp>
        <p:sp>
          <p:nvSpPr>
            <p:cNvPr id="395" name="Rectangle 3"/>
            <p:cNvSpPr>
              <a:spLocks/>
            </p:cNvSpPr>
            <p:nvPr/>
          </p:nvSpPr>
          <p:spPr bwMode="auto">
            <a:xfrm>
              <a:off x="2468612" y="2654879"/>
              <a:ext cx="971892" cy="37786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 anchor="ctr"/>
            <a:lstStyle/>
            <a:p>
              <a:pPr defTabSz="9139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dirty="0">
                  <a:solidFill>
                    <a:srgbClr val="FFFFFF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WDF</a:t>
              </a:r>
            </a:p>
          </p:txBody>
        </p:sp>
        <p:sp>
          <p:nvSpPr>
            <p:cNvPr id="396" name="Oval 4"/>
            <p:cNvSpPr>
              <a:spLocks/>
            </p:cNvSpPr>
            <p:nvPr/>
          </p:nvSpPr>
          <p:spPr bwMode="auto">
            <a:xfrm>
              <a:off x="379237" y="2961896"/>
              <a:ext cx="2699267" cy="1755506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FF00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/>
            <a:lstStyle/>
            <a:p>
              <a:pPr algn="ctr" defTabSz="9139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dirty="0">
                <a:solidFill>
                  <a:srgbClr val="FFFFFF"/>
                </a:solidFill>
                <a:latin typeface="Gill Sans" charset="0"/>
                <a:ea typeface="ＭＳ Ｐゴシック" pitchFamily="34" charset="-128"/>
                <a:sym typeface="Gill Sans" charset="0"/>
              </a:endParaRPr>
            </a:p>
          </p:txBody>
        </p:sp>
        <p:sp>
          <p:nvSpPr>
            <p:cNvPr id="397" name="Oval 5"/>
            <p:cNvSpPr>
              <a:spLocks/>
            </p:cNvSpPr>
            <p:nvPr/>
          </p:nvSpPr>
          <p:spPr bwMode="auto">
            <a:xfrm>
              <a:off x="520889" y="3634972"/>
              <a:ext cx="1432264" cy="928922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 anchor="ctr"/>
            <a:lstStyle/>
            <a:p>
              <a:pPr algn="ctr" defTabSz="9139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Light Field</a:t>
              </a:r>
            </a:p>
          </p:txBody>
        </p:sp>
        <p:sp>
          <p:nvSpPr>
            <p:cNvPr id="398" name="Rectangle 6"/>
            <p:cNvSpPr>
              <a:spLocks/>
            </p:cNvSpPr>
            <p:nvPr/>
          </p:nvSpPr>
          <p:spPr bwMode="auto">
            <a:xfrm>
              <a:off x="1008803" y="3186256"/>
              <a:ext cx="1782462" cy="37786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 anchor="ctr"/>
            <a:lstStyle/>
            <a:p>
              <a:pPr algn="ctr" defTabSz="9139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dirty="0">
                  <a:solidFill>
                    <a:srgbClr val="FFFFFF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Augmented LF</a:t>
              </a:r>
            </a:p>
          </p:txBody>
        </p:sp>
      </p:grpSp>
      <p:pic>
        <p:nvPicPr>
          <p:cNvPr id="18454" name="Picture 3" descr="C:\Users\Douglas\Desktop\Active Projects\3ddisplay\SIGGRAPH Asia 2010\video\theory\spheres-smoothed\masks\NMF\W\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2"/>
            <a:ext cx="14430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7" y="1354002"/>
            <a:ext cx="103663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71954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Box 281"/>
          <p:cNvSpPr txBox="1"/>
          <p:nvPr/>
        </p:nvSpPr>
        <p:spPr>
          <a:xfrm>
            <a:off x="6265608" y="1745913"/>
            <a:ext cx="26084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High-Rank 3D (HR3D)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www.hr3d.info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596114" y="1739524"/>
            <a:ext cx="197201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Layered 3D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www.layered3d.info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4" name="PolarizationFields-results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15185" y="170278"/>
            <a:ext cx="2142963" cy="1607222"/>
          </a:xfrm>
          <a:prstGeom prst="rect">
            <a:avLst/>
          </a:prstGeom>
        </p:spPr>
      </p:pic>
      <p:sp>
        <p:nvSpPr>
          <p:cNvPr id="285" name="TextBox 284"/>
          <p:cNvSpPr txBox="1"/>
          <p:nvPr/>
        </p:nvSpPr>
        <p:spPr>
          <a:xfrm>
            <a:off x="3075576" y="1739524"/>
            <a:ext cx="30221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Polarization Fields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noProof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600" kern="0" noProof="0" dirty="0" smtClean="0">
                <a:solidFill>
                  <a:srgbClr val="000000"/>
                </a:solidFill>
                <a:latin typeface="Helvetica"/>
                <a:cs typeface="Helvetica"/>
              </a:rPr>
              <a:t>/polarization-fields</a:t>
            </a:r>
            <a:endParaRPr kumimoji="0" lang="en-US" sz="16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6" name="BiDi-world-navigatio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04567" y="2454653"/>
            <a:ext cx="2530484" cy="1606342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6538130" y="4036754"/>
            <a:ext cx="206338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BiDi</a:t>
            </a: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Screen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www.bidiscreen.com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8" name="HR3D-result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58594" y="163887"/>
            <a:ext cx="2422430" cy="1620000"/>
          </a:xfrm>
          <a:prstGeom prst="rect">
            <a:avLst/>
          </a:prstGeom>
        </p:spPr>
      </p:pic>
      <p:pic>
        <p:nvPicPr>
          <p:cNvPr id="289" name="Layered3D-results.mo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6705" y="170278"/>
            <a:ext cx="2410833" cy="1607222"/>
          </a:xfrm>
          <a:prstGeom prst="rect">
            <a:avLst/>
          </a:prstGeom>
        </p:spPr>
      </p:pic>
      <p:pic>
        <p:nvPicPr>
          <p:cNvPr id="290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88873" y="2446238"/>
            <a:ext cx="2595587" cy="162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" name="TextBox 291"/>
          <p:cNvSpPr txBox="1"/>
          <p:nvPr/>
        </p:nvSpPr>
        <p:spPr>
          <a:xfrm>
            <a:off x="3502876" y="4036754"/>
            <a:ext cx="216758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6D Display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600" kern="0" dirty="0" smtClean="0">
                <a:solidFill>
                  <a:srgbClr val="000000"/>
                </a:solidFill>
                <a:latin typeface="Helvetica"/>
                <a:cs typeface="Helvetica"/>
              </a:rPr>
              <a:t>/6d-display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407756" y="4036754"/>
            <a:ext cx="23487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Slow Display</a:t>
            </a:r>
          </a:p>
          <a:p>
            <a:pPr algn="ctr" defTabSz="914400">
              <a:defRPr/>
            </a:pPr>
            <a:r>
              <a:rPr lang="en-US" sz="1600" kern="0" dirty="0" err="1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600" kern="0" dirty="0" smtClean="0">
                <a:solidFill>
                  <a:srgbClr val="000000"/>
                </a:solidFill>
                <a:latin typeface="Helvetica"/>
                <a:cs typeface="Helvetica"/>
              </a:rPr>
              <a:t>/slow-display</a:t>
            </a:r>
            <a:endParaRPr lang="en-US" sz="16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2680" y="2435531"/>
            <a:ext cx="2418870" cy="1620105"/>
            <a:chOff x="373478" y="2932930"/>
            <a:chExt cx="2418870" cy="162010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3478" y="2932930"/>
              <a:ext cx="1650186" cy="1620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6"/>
            <a:srcRect l="19721" r="15801"/>
            <a:stretch/>
          </p:blipFill>
          <p:spPr>
            <a:xfrm>
              <a:off x="2063754" y="2933037"/>
              <a:ext cx="728594" cy="1619998"/>
            </a:xfrm>
            <a:prstGeom prst="rect">
              <a:avLst/>
            </a:prstGeom>
          </p:spPr>
        </p:pic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48721" y="4611645"/>
            <a:ext cx="864658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dirty="0" smtClean="0">
                <a:latin typeface="Helvetica"/>
                <a:cs typeface="Helvetica"/>
              </a:rPr>
              <a:t>Ramesh </a:t>
            </a:r>
            <a:r>
              <a:rPr lang="en-US" sz="2600" dirty="0" err="1" smtClean="0">
                <a:latin typeface="Helvetica"/>
                <a:cs typeface="Helvetica"/>
              </a:rPr>
              <a:t>Raskar</a:t>
            </a:r>
            <a:r>
              <a:rPr lang="en-US" sz="2600" dirty="0">
                <a:latin typeface="Helvetica"/>
                <a:cs typeface="Helvetica"/>
              </a:rPr>
              <a:t> </a:t>
            </a:r>
            <a:r>
              <a:rPr lang="en-US" sz="2600" dirty="0" smtClean="0">
                <a:latin typeface="Helvetica"/>
                <a:cs typeface="Helvetica"/>
              </a:rPr>
              <a:t>[</a:t>
            </a:r>
            <a:r>
              <a:rPr lang="en-US" sz="2600" dirty="0" err="1" smtClean="0">
                <a:latin typeface="Helvetica"/>
                <a:cs typeface="Helvetica"/>
              </a:rPr>
              <a:t>raskar@media.mit.edu</a:t>
            </a:r>
            <a:r>
              <a:rPr lang="en-US" sz="2600" dirty="0" smtClean="0">
                <a:latin typeface="Helvetica"/>
                <a:cs typeface="Helvetica"/>
              </a:rPr>
              <a:t>]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2620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6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479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48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30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288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289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382678" y="-12860"/>
            <a:ext cx="63786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latin typeface="CMBX12"/>
              </a:rPr>
              <a:t>Display Research in Camera Culture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48721" y="4304719"/>
            <a:ext cx="864658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dirty="0" smtClean="0">
                <a:latin typeface="Helvetica"/>
                <a:cs typeface="Helvetica"/>
              </a:rPr>
              <a:t>Ramesh </a:t>
            </a:r>
            <a:r>
              <a:rPr lang="en-US" sz="2600" dirty="0" err="1" smtClean="0">
                <a:latin typeface="Helvetica"/>
                <a:cs typeface="Helvetica"/>
              </a:rPr>
              <a:t>Raskar</a:t>
            </a:r>
            <a:r>
              <a:rPr lang="en-US" sz="2600" dirty="0" smtClean="0">
                <a:latin typeface="Helvetica"/>
                <a:cs typeface="Helvetica"/>
              </a:rPr>
              <a:t>, Doug </a:t>
            </a:r>
            <a:r>
              <a:rPr lang="en-US" sz="2600" dirty="0" err="1" smtClean="0">
                <a:latin typeface="Helvetica"/>
                <a:cs typeface="Helvetica"/>
              </a:rPr>
              <a:t>Lanman</a:t>
            </a:r>
            <a:r>
              <a:rPr lang="en-US" sz="2600" dirty="0" smtClean="0">
                <a:latin typeface="Helvetica"/>
                <a:cs typeface="Helvetica"/>
              </a:rPr>
              <a:t>, Gordon </a:t>
            </a:r>
            <a:r>
              <a:rPr lang="en-US" sz="2600" dirty="0" err="1" smtClean="0">
                <a:latin typeface="Helvetica"/>
                <a:cs typeface="Helvetica"/>
              </a:rPr>
              <a:t>Wetzstein</a:t>
            </a:r>
            <a:endParaRPr lang="en-US" sz="2600" dirty="0">
              <a:latin typeface="Helvetica"/>
              <a:cs typeface="Helvetica"/>
            </a:endParaRPr>
          </a:p>
          <a:p>
            <a:pPr algn="ctr">
              <a:defRPr/>
            </a:pPr>
            <a:r>
              <a:rPr lang="en-US" sz="2400" dirty="0" smtClean="0">
                <a:latin typeface="Helvetica"/>
                <a:cs typeface="Helvetica"/>
              </a:rPr>
              <a:t>Camera Culture Group, MIT Media Lab</a:t>
            </a:r>
            <a:endParaRPr lang="en-US" sz="2400" dirty="0">
              <a:latin typeface="Helvetica"/>
              <a:cs typeface="Helvetica"/>
            </a:endParaRPr>
          </a:p>
        </p:txBody>
      </p:sp>
      <p:pic>
        <p:nvPicPr>
          <p:cNvPr id="21" name="Picture 20" descr="ml-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051" y="4466188"/>
            <a:ext cx="632805" cy="624505"/>
          </a:xfrm>
          <a:prstGeom prst="rect">
            <a:avLst/>
          </a:prstGeom>
        </p:spPr>
      </p:pic>
      <p:pic>
        <p:nvPicPr>
          <p:cNvPr id="13" name="PolarizationFields-results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71003" y="527612"/>
            <a:ext cx="2653818" cy="1990363"/>
          </a:xfrm>
          <a:prstGeom prst="rect">
            <a:avLst/>
          </a:prstGeom>
        </p:spPr>
      </p:pic>
      <p:pic>
        <p:nvPicPr>
          <p:cNvPr id="15" name="Layered3D-results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737" y="528494"/>
            <a:ext cx="2985545" cy="1990363"/>
          </a:xfrm>
          <a:prstGeom prst="rect">
            <a:avLst/>
          </a:prstGeom>
        </p:spPr>
      </p:pic>
      <p:pic>
        <p:nvPicPr>
          <p:cNvPr id="16" name="BiDi-world-navigation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17557" y="528491"/>
            <a:ext cx="3133719" cy="1989273"/>
          </a:xfrm>
          <a:prstGeom prst="rect">
            <a:avLst/>
          </a:prstGeom>
        </p:spPr>
      </p:pic>
      <p:pic>
        <p:nvPicPr>
          <p:cNvPr id="22" name="Picture 2" descr="NETRA Concept"/>
          <p:cNvPicPr>
            <a:picLocks noChangeAspect="1" noChangeArrowheads="1"/>
          </p:cNvPicPr>
          <p:nvPr/>
        </p:nvPicPr>
        <p:blipFill rotWithShape="1">
          <a:blip r:embed="rId12" cstate="print"/>
          <a:srcRect l="33439" r="34767"/>
          <a:stretch/>
        </p:blipFill>
        <p:spPr bwMode="auto">
          <a:xfrm>
            <a:off x="92742" y="2582431"/>
            <a:ext cx="1358483" cy="1757912"/>
          </a:xfrm>
          <a:prstGeom prst="rect">
            <a:avLst/>
          </a:prstGeom>
          <a:noFill/>
        </p:spPr>
      </p:pic>
      <p:pic>
        <p:nvPicPr>
          <p:cNvPr id="23" name="Picture 6" descr="Prototype"/>
          <p:cNvPicPr>
            <a:picLocks noChangeAspect="1" noChangeArrowheads="1"/>
          </p:cNvPicPr>
          <p:nvPr/>
        </p:nvPicPr>
        <p:blipFill rotWithShape="1">
          <a:blip r:embed="rId13" cstate="print"/>
          <a:srcRect l="4961" r="5213"/>
          <a:stretch/>
        </p:blipFill>
        <p:spPr bwMode="auto">
          <a:xfrm>
            <a:off x="1494098" y="2579588"/>
            <a:ext cx="1584176" cy="1763601"/>
          </a:xfrm>
          <a:prstGeom prst="rect">
            <a:avLst/>
          </a:prstGeom>
          <a:noFill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14" cstate="print"/>
          <a:srcRect l="50000"/>
          <a:stretch/>
        </p:blipFill>
        <p:spPr bwMode="auto">
          <a:xfrm>
            <a:off x="6064110" y="2591598"/>
            <a:ext cx="2987181" cy="173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55468" y="2591598"/>
            <a:ext cx="2781663" cy="173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893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9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8070" y="19"/>
            <a:ext cx="1542773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Time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450223" y="4534065"/>
            <a:ext cx="23374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High-Rank 3D (HR3D)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www.hr3d.info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6576864" y="2238617"/>
            <a:ext cx="17475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Layered 3D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www.layered3d.info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4" name="PolarizationFields-results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64677" y="2964910"/>
            <a:ext cx="2142963" cy="1607222"/>
          </a:xfrm>
          <a:prstGeom prst="rect">
            <a:avLst/>
          </a:prstGeom>
        </p:spPr>
      </p:pic>
      <p:sp>
        <p:nvSpPr>
          <p:cNvPr id="285" name="TextBox 284"/>
          <p:cNvSpPr txBox="1"/>
          <p:nvPr/>
        </p:nvSpPr>
        <p:spPr>
          <a:xfrm>
            <a:off x="6025058" y="4534140"/>
            <a:ext cx="30221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Polarization Fields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noProof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400" kern="0" noProof="0" dirty="0" smtClean="0">
                <a:solidFill>
                  <a:srgbClr val="000000"/>
                </a:solidFill>
                <a:latin typeface="Helvetica"/>
                <a:cs typeface="Helvetica"/>
              </a:rPr>
              <a:t>/polarization-fields</a:t>
            </a:r>
            <a:endParaRPr kumimoji="0" lang="en-US" sz="1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6" name="BiDi-world-navigatio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9956" y="2952054"/>
            <a:ext cx="2530484" cy="1606342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3491363" y="4534140"/>
            <a:ext cx="18277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BiDi</a:t>
            </a: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Screen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www.bidiscreen.com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8" name="HR3D-result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7756" y="2952054"/>
            <a:ext cx="2422430" cy="1620000"/>
          </a:xfrm>
          <a:prstGeom prst="rect">
            <a:avLst/>
          </a:prstGeom>
        </p:spPr>
      </p:pic>
      <p:pic>
        <p:nvPicPr>
          <p:cNvPr id="289" name="Layered3D-results.mo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45244" y="642091"/>
            <a:ext cx="2410833" cy="1607222"/>
          </a:xfrm>
          <a:prstGeom prst="rect">
            <a:avLst/>
          </a:prstGeom>
        </p:spPr>
      </p:pic>
      <p:pic>
        <p:nvPicPr>
          <p:cNvPr id="290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74883" y="635813"/>
            <a:ext cx="2595587" cy="162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" name="TextBox 291"/>
          <p:cNvSpPr txBox="1"/>
          <p:nvPr/>
        </p:nvSpPr>
        <p:spPr>
          <a:xfrm>
            <a:off x="3414720" y="2226323"/>
            <a:ext cx="19159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6D Display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400" kern="0" dirty="0" smtClean="0">
                <a:solidFill>
                  <a:srgbClr val="000000"/>
                </a:solidFill>
                <a:latin typeface="Helvetica"/>
                <a:cs typeface="Helvetica"/>
              </a:rPr>
              <a:t>/6d-display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544017" y="2236909"/>
            <a:ext cx="20762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Slow Display</a:t>
            </a:r>
          </a:p>
          <a:p>
            <a:pPr algn="ctr" defTabSz="914400">
              <a:defRPr/>
            </a:pPr>
            <a:r>
              <a:rPr lang="en-US" sz="1400" kern="0" dirty="0" err="1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400" kern="0" dirty="0" smtClean="0">
                <a:solidFill>
                  <a:srgbClr val="000000"/>
                </a:solidFill>
                <a:latin typeface="Helvetica"/>
                <a:cs typeface="Helvetica"/>
              </a:rPr>
              <a:t>/slow-display</a:t>
            </a:r>
            <a:endParaRPr lang="en-US" sz="14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2680" y="635702"/>
            <a:ext cx="2418870" cy="1620105"/>
            <a:chOff x="373478" y="2932930"/>
            <a:chExt cx="2418870" cy="162010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3478" y="2932930"/>
              <a:ext cx="1650186" cy="1620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6"/>
            <a:srcRect l="19721" r="15801"/>
            <a:stretch/>
          </p:blipFill>
          <p:spPr>
            <a:xfrm>
              <a:off x="2063754" y="2933037"/>
              <a:ext cx="728594" cy="1619998"/>
            </a:xfrm>
            <a:prstGeom prst="rect">
              <a:avLst/>
            </a:prstGeom>
          </p:spPr>
        </p:pic>
      </p:grp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331183" y="19"/>
            <a:ext cx="2148042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Illumination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267454" y="13667"/>
            <a:ext cx="2439816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Space/Angle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6392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6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479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48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30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288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28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i="1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Slow Display</a:t>
            </a:r>
            <a:endParaRPr lang="en-US" i="1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28" y="753530"/>
            <a:ext cx="4455583" cy="1865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826" y="753530"/>
            <a:ext cx="3788374" cy="1865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28" y="2711448"/>
            <a:ext cx="4455583" cy="22277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7118"/>
          <a:stretch/>
        </p:blipFill>
        <p:spPr>
          <a:xfrm>
            <a:off x="4804826" y="2711448"/>
            <a:ext cx="3788374" cy="222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3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i="1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6D Display: Responding to Ambient Illumination</a:t>
            </a:r>
            <a:endParaRPr lang="en-US" i="1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8819" y="605901"/>
            <a:ext cx="7926387" cy="4398329"/>
            <a:chOff x="138112" y="1114425"/>
            <a:chExt cx="8867776" cy="5430039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8113" y="3962400"/>
              <a:ext cx="8867775" cy="258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8112" y="1114425"/>
              <a:ext cx="4188499" cy="261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5800" y="1142999"/>
              <a:ext cx="4510088" cy="2554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467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BiDi-model-view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700" y="0"/>
            <a:ext cx="8102600" cy="514350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i="1" kern="0" dirty="0" err="1" smtClean="0">
                <a:solidFill>
                  <a:prstClr val="white"/>
                </a:solidFill>
                <a:latin typeface="Helvetica"/>
                <a:ea typeface="ＭＳ Ｐゴシック"/>
                <a:cs typeface="Helvetica"/>
              </a:rPr>
              <a:t>BiDi</a:t>
            </a:r>
            <a:r>
              <a:rPr lang="en-US" i="1" kern="0" dirty="0" smtClean="0">
                <a:solidFill>
                  <a:prstClr val="white"/>
                </a:solidFill>
                <a:latin typeface="Helvetica"/>
                <a:ea typeface="ＭＳ Ｐゴシック"/>
                <a:cs typeface="Helvetica"/>
              </a:rPr>
              <a:t> Screen</a:t>
            </a:r>
            <a:endParaRPr lang="en-US" kern="0" dirty="0">
              <a:solidFill>
                <a:prstClr val="white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1882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BiDi-relight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700" y="0"/>
            <a:ext cx="8102600" cy="514350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i="1" kern="0" dirty="0" smtClean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Light Field Transfer </a:t>
            </a:r>
            <a:r>
              <a:rPr lang="en-US" kern="0" dirty="0" smtClean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Application</a:t>
            </a:r>
            <a:endParaRPr lang="en-US" kern="0" dirty="0">
              <a:solidFill>
                <a:srgbClr val="FFFFFF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0597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ilampsThu6pm">
  <a:themeElements>
    <a:clrScheme name="">
      <a:dk1>
        <a:srgbClr val="5F5F5F"/>
      </a:dk1>
      <a:lt1>
        <a:srgbClr val="DDDDDD"/>
      </a:lt1>
      <a:dk2>
        <a:srgbClr val="000000"/>
      </a:dk2>
      <a:lt2>
        <a:srgbClr val="DDDDDD"/>
      </a:lt2>
      <a:accent1>
        <a:srgbClr val="00CC99"/>
      </a:accent1>
      <a:accent2>
        <a:srgbClr val="3333CC"/>
      </a:accent2>
      <a:accent3>
        <a:srgbClr val="AAAAAA"/>
      </a:accent3>
      <a:accent4>
        <a:srgbClr val="BDBDBD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lampsThu6p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ilampsThu6p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lampsThu6p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7_ilampsThu6pm">
  <a:themeElements>
    <a:clrScheme name="">
      <a:dk1>
        <a:srgbClr val="5F5F5F"/>
      </a:dk1>
      <a:lt1>
        <a:srgbClr val="DDDDDD"/>
      </a:lt1>
      <a:dk2>
        <a:srgbClr val="000000"/>
      </a:dk2>
      <a:lt2>
        <a:srgbClr val="DDDDDD"/>
      </a:lt2>
      <a:accent1>
        <a:srgbClr val="00CC99"/>
      </a:accent1>
      <a:accent2>
        <a:srgbClr val="3333CC"/>
      </a:accent2>
      <a:accent3>
        <a:srgbClr val="AAAAAA"/>
      </a:accent3>
      <a:accent4>
        <a:srgbClr val="BDBDBD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lampsThu6p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ilampsThu6p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lampsThu6p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8_ilampsThu6pm">
  <a:themeElements>
    <a:clrScheme name="">
      <a:dk1>
        <a:srgbClr val="5F5F5F"/>
      </a:dk1>
      <a:lt1>
        <a:srgbClr val="DDDDDD"/>
      </a:lt1>
      <a:dk2>
        <a:srgbClr val="000000"/>
      </a:dk2>
      <a:lt2>
        <a:srgbClr val="DDDDDD"/>
      </a:lt2>
      <a:accent1>
        <a:srgbClr val="00CC99"/>
      </a:accent1>
      <a:accent2>
        <a:srgbClr val="3333CC"/>
      </a:accent2>
      <a:accent3>
        <a:srgbClr val="AAAAAA"/>
      </a:accent3>
      <a:accent4>
        <a:srgbClr val="BDBDBD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lampsThu6p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ilampsThu6p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lampsThu6p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Gray Theme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9_ilampsThu6pm">
  <a:themeElements>
    <a:clrScheme name="">
      <a:dk1>
        <a:srgbClr val="5F5F5F"/>
      </a:dk1>
      <a:lt1>
        <a:srgbClr val="DDDDDD"/>
      </a:lt1>
      <a:dk2>
        <a:srgbClr val="000000"/>
      </a:dk2>
      <a:lt2>
        <a:srgbClr val="DDDDDD"/>
      </a:lt2>
      <a:accent1>
        <a:srgbClr val="00CC99"/>
      </a:accent1>
      <a:accent2>
        <a:srgbClr val="3333CC"/>
      </a:accent2>
      <a:accent3>
        <a:srgbClr val="AAAAAA"/>
      </a:accent3>
      <a:accent4>
        <a:srgbClr val="BDBDBD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lampsThu6p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ilampsThu6p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lampsThu6p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5F5F5F"/>
    </a:dk1>
    <a:lt1>
      <a:srgbClr val="DDDDDD"/>
    </a:lt1>
    <a:dk2>
      <a:srgbClr val="000000"/>
    </a:dk2>
    <a:lt2>
      <a:srgbClr val="DDDDDD"/>
    </a:lt2>
    <a:accent1>
      <a:srgbClr val="00CC99"/>
    </a:accent1>
    <a:accent2>
      <a:srgbClr val="3333CC"/>
    </a:accent2>
    <a:accent3>
      <a:srgbClr val="AAAAAA"/>
    </a:accent3>
    <a:accent4>
      <a:srgbClr val="BDBDBD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930</Words>
  <Application>Microsoft Office PowerPoint</Application>
  <PresentationFormat>On-screen Show (16:9)</PresentationFormat>
  <Paragraphs>298</Paragraphs>
  <Slides>47</Slides>
  <Notes>16</Notes>
  <HiddenSlides>12</HiddenSlides>
  <MMClips>24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Office Theme</vt:lpstr>
      <vt:lpstr>8_Office Theme</vt:lpstr>
      <vt:lpstr>27_ilampsThu6pm</vt:lpstr>
      <vt:lpstr>Blank Presentation</vt:lpstr>
      <vt:lpstr>28_ilampsThu6pm</vt:lpstr>
      <vt:lpstr>9_Office Theme</vt:lpstr>
      <vt:lpstr>2_Gray Theme</vt:lpstr>
      <vt:lpstr>1_Office Theme</vt:lpstr>
      <vt:lpstr>29_ilampsThu6pm</vt:lpstr>
      <vt:lpstr>2_Office Theme</vt:lpstr>
      <vt:lpstr>3_Office Theme</vt:lpstr>
      <vt:lpstr>ilampsThu6pm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Augmented Light Field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MIT Media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Lanman</dc:creator>
  <cp:lastModifiedBy>raskar</cp:lastModifiedBy>
  <cp:revision>87</cp:revision>
  <dcterms:created xsi:type="dcterms:W3CDTF">2012-01-19T18:38:43Z</dcterms:created>
  <dcterms:modified xsi:type="dcterms:W3CDTF">2012-02-22T16:09:10Z</dcterms:modified>
</cp:coreProperties>
</file>