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6" r:id="rId6"/>
    <p:sldMasterId id="2147483728" r:id="rId7"/>
    <p:sldMasterId id="2147483740" r:id="rId8"/>
    <p:sldMasterId id="2147483752" r:id="rId9"/>
    <p:sldMasterId id="2147483768" r:id="rId10"/>
    <p:sldMasterId id="2147483780" r:id="rId11"/>
  </p:sldMasterIdLst>
  <p:notesMasterIdLst>
    <p:notesMasterId r:id="rId58"/>
  </p:notesMasterIdLst>
  <p:sldIdLst>
    <p:sldId id="321" r:id="rId12"/>
    <p:sldId id="318" r:id="rId13"/>
    <p:sldId id="319" r:id="rId14"/>
    <p:sldId id="320" r:id="rId15"/>
    <p:sldId id="301" r:id="rId16"/>
    <p:sldId id="333" r:id="rId17"/>
    <p:sldId id="332" r:id="rId18"/>
    <p:sldId id="336" r:id="rId19"/>
    <p:sldId id="337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17" r:id="rId30"/>
    <p:sldId id="313" r:id="rId31"/>
    <p:sldId id="314" r:id="rId32"/>
    <p:sldId id="315" r:id="rId33"/>
    <p:sldId id="316" r:id="rId34"/>
    <p:sldId id="267" r:id="rId35"/>
    <p:sldId id="268" r:id="rId36"/>
    <p:sldId id="276" r:id="rId37"/>
    <p:sldId id="277" r:id="rId38"/>
    <p:sldId id="279" r:id="rId39"/>
    <p:sldId id="280" r:id="rId40"/>
    <p:sldId id="281" r:id="rId41"/>
    <p:sldId id="269" r:id="rId42"/>
    <p:sldId id="298" r:id="rId43"/>
    <p:sldId id="294" r:id="rId44"/>
    <p:sldId id="302" r:id="rId45"/>
    <p:sldId id="307" r:id="rId46"/>
    <p:sldId id="308" r:id="rId47"/>
    <p:sldId id="304" r:id="rId48"/>
    <p:sldId id="311" r:id="rId49"/>
    <p:sldId id="312" r:id="rId50"/>
    <p:sldId id="310" r:id="rId51"/>
    <p:sldId id="322" r:id="rId52"/>
    <p:sldId id="338" r:id="rId53"/>
    <p:sldId id="339" r:id="rId54"/>
    <p:sldId id="334" r:id="rId55"/>
    <p:sldId id="303" r:id="rId56"/>
    <p:sldId id="335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827" autoAdjust="0"/>
    <p:restoredTop sz="97914" autoAdjust="0"/>
  </p:normalViewPr>
  <p:slideViewPr>
    <p:cSldViewPr snapToGrid="0" snapToObjects="1">
      <p:cViewPr>
        <p:scale>
          <a:sx n="70" d="100"/>
          <a:sy n="70" d="100"/>
        </p:scale>
        <p:origin x="-1338" y="-6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8.wmf"/><Relationship Id="rId1" Type="http://schemas.openxmlformats.org/officeDocument/2006/relationships/image" Target="../media/image26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68.emf"/><Relationship Id="rId4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516B-A434-4F4A-BB46-5DC770CA610D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67B08-C51D-0F4A-800A-F131097964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http://raskar.info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367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Augmented plenoptic function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the motivation, to augment lf, model diffraction in light field formulation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We call our tool NETRA: near eye tool for refractive assessment</a:t>
            </a:r>
          </a:p>
          <a:p>
            <a:r>
              <a:rPr lang="en-US" smtClean="0"/>
              <a:t>such as nearsightedness/far/astigmatism</a:t>
            </a:r>
          </a:p>
          <a:p>
            <a:endParaRPr lang="en-US" smtClean="0"/>
          </a:p>
          <a:p>
            <a:r>
              <a:rPr lang="en-US" smtClean="0"/>
              <a:t>Basic idea is to create a unique interactive lightfield display near the eye and is possible due to the highresolution of modern LCDs.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6125-A791-43D8-80D1-F39641CF0C01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5763" y="693738"/>
            <a:ext cx="6080125" cy="3421062"/>
          </a:xfrm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1AC3B6-5DD2-41EB-8BED-A450CC348F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2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121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6EFF-01B7-40D8-AC64-FCF490E9F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8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FED22-F413-4547-988E-F065B2F0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419F-571A-489F-BAEF-A6D9DAFF6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8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30E4-F021-4DC2-BB34-7BF4034F5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58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F8F5-7141-4B32-BE3C-086B77A41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71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73AA-7E85-499E-B3AC-5E62E1BCE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8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11C9-9F41-4F0E-BB2E-FB0CC5928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21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CD5E-A666-4CC7-A0FF-811CF691C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54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10FD-B895-4022-842D-17F683BF7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5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D51D-A4B0-4CF0-AD99-83C17C7FC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8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745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EE2D-C5B3-49F6-9706-D00E8879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4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BD39-F51F-47CA-8F7E-485893CB1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952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fld id="{98558CCA-5738-4FA9-A410-A36D5C5DD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43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CB7B9473-B55E-4765-8EDB-E8DDAFE1E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159841F-DF12-482E-A85A-61E8F3490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0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6EF6ADF-626E-442A-A265-DBCB5FCE4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6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384FEE8-FEAB-46A9-A083-96D1B54EC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4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DAE76505-051D-4368-8B09-E99D7EB3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6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39F63CB8-F40F-4E44-831C-A5595FE1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20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D9AAE54-E33B-421F-BFBA-2C6D41CE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464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0EE46035-3326-44DC-8658-317586C17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15FECCE4-5CB3-4805-B6E1-8AD4DCDE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93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6CB8F197-02D9-4F9B-AEE6-F4513FE90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3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99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5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3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5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1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73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3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231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1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37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1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5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9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2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43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5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4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93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25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6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9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0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6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7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6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88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2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4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2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6582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8567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42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10365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8657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21008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12266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1383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4301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1168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96741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8710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3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45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87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1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8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04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88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4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58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3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56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0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00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2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6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95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7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60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8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82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50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14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09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E9F6F5A-BC30-471E-B5D6-12BD716C86F7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F6FE52C-042E-4930-AC00-5619BC6395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6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2C358C7-D631-456A-9B19-605D0A207C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A1BC43-2060-4CC3-BD14-F31762D01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09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F0EFB89-1F34-46F0-88F7-5A8D009F192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7976F31-DBFC-45EE-9A7B-C4BEB48AF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7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099A931-C27A-49D5-8A55-16160BF2DAD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0EB95E6-D2B0-4EFF-BF8A-455353B9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70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B403B08-202B-4E51-AE41-6BD1DE2B321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0BA91F5-DE8A-4EDA-9D67-EE089CAC5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225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0FDD8B6-6295-4245-A4B3-AA18064267D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96CC302-1E9D-45C3-9DE5-EED23071F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32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DF5A4FE-3C9B-4996-B3C6-F83D40B9D3E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CA1BC63-05FE-4FF1-82C8-8D3D8A61D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4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3670A49-6F8D-4346-B5E5-B23782DF1C8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4014595-195B-45C9-B307-B62010A44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09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9F268B46-DF6B-4F35-8F8A-98824B7E4DE2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4CCA431-D4C0-457F-9ED6-A9BAA28E5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03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BE4E1A4-390F-41C7-9B71-54CF1A98E67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6A5071E-2E96-43D2-9D13-559584914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1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87D9C3D-5FFE-40F4-997C-4DEE888407A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914C816-9DBA-4DB6-BE91-22E076080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55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26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42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97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86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60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7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92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77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6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4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494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2A8D-FEED-427E-816A-7C4BEAD81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42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1DC6-A044-4E7A-8391-F945D421F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7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F1C8-4E82-4EEF-8A05-364FB2DB4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7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0E4F9A-BC5D-4D37-92C5-BE8317C8A9C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8679" name="Picture 2" descr="background-foot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1910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-32147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MIT media lab     camera culture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28681" name="Straight Connector 9"/>
          <p:cNvCxnSpPr>
            <a:cxnSpLocks noChangeShapeType="1"/>
          </p:cNvCxnSpPr>
          <p:nvPr userDrawn="1"/>
        </p:nvCxnSpPr>
        <p:spPr bwMode="auto">
          <a:xfrm rot="5400000">
            <a:off x="1616870" y="115888"/>
            <a:ext cx="2000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82" name="Picture 9" descr="inf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1907"/>
            <a:ext cx="923925" cy="3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0" descr="ufrgs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0957"/>
            <a:ext cx="69691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7391400" y="-32147"/>
            <a:ext cx="1905000" cy="375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 userDrawn="1"/>
        </p:nvSpPr>
        <p:spPr bwMode="auto">
          <a:xfrm>
            <a:off x="7494588" y="-32147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EyeNetra.com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9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1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5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1343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743450"/>
            <a:ext cx="777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07CB5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1929" y="132161"/>
            <a:ext cx="32146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err="1">
                <a:solidFill>
                  <a:srgbClr val="FFFFFF"/>
                </a:solidFill>
                <a:latin typeface="Helvetica" pitchFamily="34" charset="0"/>
              </a:rPr>
              <a:t>Raskar</a:t>
            </a:r>
            <a:r>
              <a:rPr lang="en-US" sz="1000" b="1" dirty="0">
                <a:solidFill>
                  <a:srgbClr val="FFFFFF"/>
                </a:solidFill>
                <a:latin typeface="Helvetica" pitchFamily="34" charset="0"/>
              </a:rPr>
              <a:t>, Camera Culture, MIT Media Lab</a:t>
            </a:r>
            <a:endParaRPr lang="en-US" sz="1200" dirty="0">
              <a:solidFill>
                <a:srgbClr val="FFFFFF"/>
              </a:solidFill>
              <a:latin typeface="Helvetica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85760"/>
            <a:ext cx="274161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07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8207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8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7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6645A6-3084-44FF-B6B2-EF41B2970877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99EF78-8840-4A8A-9D2D-FB0BC3F560C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6631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89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7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33E8A0-2B15-419D-90A2-1BEA5572AC3C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7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7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3562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3563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1025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4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5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17182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1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64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6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66.png"/><Relationship Id="rId10" Type="http://schemas.openxmlformats.org/officeDocument/2006/relationships/image" Target="../media/image61.emf"/><Relationship Id="rId4" Type="http://schemas.openxmlformats.org/officeDocument/2006/relationships/image" Target="../media/image65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1.emf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png"/><Relationship Id="rId11" Type="http://schemas.openxmlformats.org/officeDocument/2006/relationships/image" Target="../media/image60.emf"/><Relationship Id="rId5" Type="http://schemas.openxmlformats.org/officeDocument/2006/relationships/image" Target="../media/image65.png"/><Relationship Id="rId15" Type="http://schemas.openxmlformats.org/officeDocument/2006/relationships/image" Target="../media/image62.e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69.png"/><Relationship Id="rId9" Type="http://schemas.openxmlformats.org/officeDocument/2006/relationships/image" Target="../media/image68.emf"/><Relationship Id="rId14" Type="http://schemas.openxmlformats.org/officeDocument/2006/relationships/oleObject" Target="../embeddings/oleObject1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09.jpe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03.wmf"/><Relationship Id="rId12" Type="http://schemas.openxmlformats.org/officeDocument/2006/relationships/image" Target="../media/image108.jpe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05.wmf"/><Relationship Id="rId5" Type="http://schemas.openxmlformats.org/officeDocument/2006/relationships/image" Target="../media/image107.jpe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06.png"/><Relationship Id="rId9" Type="http://schemas.openxmlformats.org/officeDocument/2006/relationships/image" Target="../media/image104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2.jpeg"/><Relationship Id="rId3" Type="http://schemas.microsoft.com/office/2007/relationships/media" Target="../media/media4.mov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1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2.mp4"/><Relationship Id="rId11" Type="http://schemas.openxmlformats.org/officeDocument/2006/relationships/image" Target="../media/image10.png"/><Relationship Id="rId5" Type="http://schemas.microsoft.com/office/2007/relationships/media" Target="../media/media2.mp4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video" Target="../media/media4.mov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0"/>
            <a:ext cx="9220200" cy="5143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685800" y="18288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FFFF"/>
                </a:solidFill>
              </a:rPr>
              <a:t>Camera Culture</a:t>
            </a: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1371600" y="302895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</a:rPr>
              <a:t>Ramesh  Raskar</a:t>
            </a:r>
          </a:p>
        </p:txBody>
      </p:sp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4"/>
            <a:ext cx="9144000" cy="44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990600" y="4229100"/>
            <a:ext cx="1524000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905026" y="4186578"/>
            <a:ext cx="2924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Berlin Sans FB" pitchFamily="34" charset="0"/>
              </a:rPr>
              <a:t>Camera Culture</a:t>
            </a:r>
          </a:p>
        </p:txBody>
      </p:sp>
      <p:sp>
        <p:nvSpPr>
          <p:cNvPr id="285704" name="Text Box 7"/>
          <p:cNvSpPr txBox="1">
            <a:spLocks noChangeArrowheads="1"/>
          </p:cNvSpPr>
          <p:nvPr/>
        </p:nvSpPr>
        <p:spPr bwMode="auto">
          <a:xfrm>
            <a:off x="925525" y="4636304"/>
            <a:ext cx="2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Berlin Sans FB" pitchFamily="34" charset="0"/>
              </a:rPr>
              <a:t>MIT Media Lab</a:t>
            </a:r>
          </a:p>
        </p:txBody>
      </p:sp>
      <p:sp>
        <p:nvSpPr>
          <p:cNvPr id="285705" name="Text Box 7"/>
          <p:cNvSpPr txBox="1">
            <a:spLocks noChangeArrowheads="1"/>
          </p:cNvSpPr>
          <p:nvPr/>
        </p:nvSpPr>
        <p:spPr bwMode="auto">
          <a:xfrm>
            <a:off x="1588777" y="665040"/>
            <a:ext cx="7750840" cy="3139321"/>
          </a:xfrm>
          <a:prstGeom prst="rect">
            <a:avLst/>
          </a:prstGeom>
          <a:solidFill>
            <a:srgbClr val="0033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Compressive Displays </a:t>
            </a: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</a:b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in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4D, 6D and 8D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25515" y="3881744"/>
            <a:ext cx="68900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Ramesh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Raskar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Douglas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Lanman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Gordon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Wetzstein</a:t>
            </a:r>
            <a:endParaRPr lang="en-US" dirty="0" smtClean="0">
              <a:solidFill>
                <a:srgbClr val="FFFFFF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24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570"/>
          <p:cNvGrpSpPr>
            <a:grpSpLocks/>
          </p:cNvGrpSpPr>
          <p:nvPr/>
        </p:nvGrpSpPr>
        <p:grpSpPr bwMode="auto">
          <a:xfrm>
            <a:off x="2362201" y="2000257"/>
            <a:ext cx="4330713" cy="2201183"/>
            <a:chOff x="-180943" y="1225244"/>
            <a:chExt cx="4330770" cy="2934669"/>
          </a:xfrm>
        </p:grpSpPr>
        <p:grpSp>
          <p:nvGrpSpPr>
            <p:cNvPr id="320519" name="Group 41"/>
            <p:cNvGrpSpPr>
              <a:grpSpLocks/>
            </p:cNvGrpSpPr>
            <p:nvPr/>
          </p:nvGrpSpPr>
          <p:grpSpPr bwMode="auto">
            <a:xfrm>
              <a:off x="439418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497" name="Straight Connector 496"/>
              <p:cNvCxnSpPr/>
              <p:nvPr/>
            </p:nvCxnSpPr>
            <p:spPr>
              <a:xfrm rot="5400000">
                <a:off x="-75304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rot="16200000" flipH="1">
                <a:off x="-364143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rot="5400000">
                <a:off x="205039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0" name="Group 42"/>
            <p:cNvGrpSpPr>
              <a:grpSpLocks/>
            </p:cNvGrpSpPr>
            <p:nvPr/>
          </p:nvGrpSpPr>
          <p:grpSpPr bwMode="auto">
            <a:xfrm>
              <a:off x="1279983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1" name="Straight Connector 500"/>
              <p:cNvCxnSpPr/>
              <p:nvPr/>
            </p:nvCxnSpPr>
            <p:spPr>
              <a:xfrm rot="5400000">
                <a:off x="-76672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rot="16200000" flipH="1">
                <a:off x="-365511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5400000">
                <a:off x="203673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1" name="Group 46"/>
            <p:cNvGrpSpPr>
              <a:grpSpLocks/>
            </p:cNvGrpSpPr>
            <p:nvPr/>
          </p:nvGrpSpPr>
          <p:grpSpPr bwMode="auto">
            <a:xfrm>
              <a:off x="2120549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5" name="Straight Connector 504"/>
              <p:cNvCxnSpPr/>
              <p:nvPr/>
            </p:nvCxnSpPr>
            <p:spPr>
              <a:xfrm rot="5400000">
                <a:off x="-75209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H="1">
                <a:off x="-364048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5400000">
                <a:off x="205135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2" name="Group 50"/>
            <p:cNvGrpSpPr>
              <a:grpSpLocks/>
            </p:cNvGrpSpPr>
            <p:nvPr/>
          </p:nvGrpSpPr>
          <p:grpSpPr bwMode="auto">
            <a:xfrm>
              <a:off x="2961114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9" name="Straight Connector 508"/>
              <p:cNvCxnSpPr/>
              <p:nvPr/>
            </p:nvCxnSpPr>
            <p:spPr>
              <a:xfrm rot="5400000">
                <a:off x="-76576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rot="16200000" flipH="1">
                <a:off x="-365415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5400000">
                <a:off x="203767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" name="Rectangle 3"/>
            <p:cNvSpPr/>
            <p:nvPr/>
          </p:nvSpPr>
          <p:spPr>
            <a:xfrm>
              <a:off x="544568" y="3660268"/>
              <a:ext cx="3503658" cy="857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3" name="Rectangle 4"/>
            <p:cNvSpPr/>
            <p:nvPr/>
          </p:nvSpPr>
          <p:spPr>
            <a:xfrm>
              <a:off x="436616" y="2849123"/>
              <a:ext cx="511182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4" name="Rectangle 5"/>
            <p:cNvSpPr/>
            <p:nvPr/>
          </p:nvSpPr>
          <p:spPr>
            <a:xfrm>
              <a:off x="1120837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909697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30294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1190688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1749495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1470092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2030487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2589294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2309891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2868698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3429093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3149689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3708496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1957461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2794084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3630708" y="2849123"/>
              <a:ext cx="512769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320541" name="TextBox 529"/>
            <p:cNvSpPr txBox="1">
              <a:spLocks noChangeArrowheads="1"/>
            </p:cNvSpPr>
            <p:nvPr/>
          </p:nvSpPr>
          <p:spPr bwMode="auto">
            <a:xfrm>
              <a:off x="-180943" y="1917878"/>
              <a:ext cx="984577" cy="87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Parallax</a:t>
              </a:r>
              <a: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b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</a:b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barrier</a:t>
              </a:r>
            </a:p>
          </p:txBody>
        </p:sp>
        <p:sp>
          <p:nvSpPr>
            <p:cNvPr id="320542" name="TextBox 530"/>
            <p:cNvSpPr txBox="1">
              <a:spLocks noChangeArrowheads="1"/>
            </p:cNvSpPr>
            <p:nvPr/>
          </p:nvSpPr>
          <p:spPr bwMode="auto">
            <a:xfrm>
              <a:off x="317601" y="3735900"/>
              <a:ext cx="1274725" cy="42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smtClean="0">
                  <a:solidFill>
                    <a:srgbClr val="000000"/>
                  </a:solidFill>
                  <a:latin typeface="Arial" pitchFamily="34" charset="0"/>
                </a:rPr>
                <a:t>LCD display</a:t>
              </a:r>
            </a:p>
          </p:txBody>
        </p:sp>
      </p:grpSp>
      <p:sp>
        <p:nvSpPr>
          <p:cNvPr id="320515" name="TextBox 6"/>
          <p:cNvSpPr txBox="1">
            <a:spLocks noChangeArrowheads="1"/>
          </p:cNvSpPr>
          <p:nvPr/>
        </p:nvSpPr>
        <p:spPr bwMode="auto">
          <a:xfrm>
            <a:off x="0" y="98702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7F7F7F"/>
                </a:solidFill>
                <a:latin typeface="Helvetica" pitchFamily="34" charset="0"/>
                <a:cs typeface="Arial" pitchFamily="34" charset="0"/>
              </a:rPr>
              <a:t> Limitations of 3D Display</a:t>
            </a:r>
            <a:endParaRPr lang="en-US" sz="3300" smtClean="0">
              <a:solidFill>
                <a:srgbClr val="7F7F7F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320516" name="Rectangle 18"/>
          <p:cNvSpPr txBox="1">
            <a:spLocks noChangeArrowheads="1"/>
          </p:cNvSpPr>
          <p:nvPr/>
        </p:nvSpPr>
        <p:spPr bwMode="auto">
          <a:xfrm>
            <a:off x="0" y="46291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Lanman, </a:t>
            </a:r>
            <a:r>
              <a:rPr lang="en-US" sz="1800" baseline="30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Hirsch, Kim, Raskar</a:t>
            </a:r>
            <a:r>
              <a:rPr lang="en-US" sz="1800" baseline="30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  Siggraph Asia 2010</a:t>
            </a:r>
            <a:endParaRPr lang="en-US" sz="1800" baseline="3000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0517" name="TextBox 79"/>
          <p:cNvSpPr txBox="1">
            <a:spLocks noChangeArrowheads="1"/>
          </p:cNvSpPr>
          <p:nvPr/>
        </p:nvSpPr>
        <p:spPr bwMode="auto">
          <a:xfrm>
            <a:off x="1066383" y="3086100"/>
            <a:ext cx="667169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Front</a:t>
            </a:r>
          </a:p>
        </p:txBody>
      </p:sp>
      <p:sp>
        <p:nvSpPr>
          <p:cNvPr id="320518" name="TextBox 80"/>
          <p:cNvSpPr txBox="1">
            <a:spLocks noChangeArrowheads="1"/>
          </p:cNvSpPr>
          <p:nvPr/>
        </p:nvSpPr>
        <p:spPr bwMode="auto">
          <a:xfrm>
            <a:off x="1100046" y="3771900"/>
            <a:ext cx="633507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8362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619137" y="4419602"/>
          <a:ext cx="3495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3" imgW="1143000" imgH="203040" progId="Equation.3">
                  <p:embed/>
                </p:oleObj>
              </mc:Choice>
              <mc:Fallback>
                <p:oleObj name="Equation" r:id="rId3" imgW="1143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7" y="4419602"/>
                        <a:ext cx="349567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ounded Rectangle 1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pSp>
        <p:nvGrpSpPr>
          <p:cNvPr id="2" name="Group 482"/>
          <p:cNvGrpSpPr>
            <a:grpSpLocks/>
          </p:cNvGrpSpPr>
          <p:nvPr/>
        </p:nvGrpSpPr>
        <p:grpSpPr bwMode="auto">
          <a:xfrm>
            <a:off x="5710255" y="1855002"/>
            <a:ext cx="2454275" cy="2271713"/>
            <a:chOff x="5709817" y="2474033"/>
            <a:chExt cx="2454218" cy="3027606"/>
          </a:xfrm>
        </p:grpSpPr>
        <p:sp>
          <p:nvSpPr>
            <p:cNvPr id="152" name="Rounded Rectangle 151"/>
            <p:cNvSpPr/>
            <p:nvPr/>
          </p:nvSpPr>
          <p:spPr>
            <a:xfrm rot="5400000">
              <a:off x="5709849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5709849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5709055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5709849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5709849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5709849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5709849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5709849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5709849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5709849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5709849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5709849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5709849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5709849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5709849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5709849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6479768" y="247400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6479768" y="266600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6479768" y="285641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6479768" y="304842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6479768" y="324042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6479768" y="343083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6479768" y="362284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6479768" y="3814844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6479768" y="4005259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6479768" y="4197261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6479768" y="4389264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6479768" y="4579679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6479768" y="477168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6478975" y="4962890"/>
              <a:ext cx="153920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6479768" y="515409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6479768" y="534610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7241750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7241750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724095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7241750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7241750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7241750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7241750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7241750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7241750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7241750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7241750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7241750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7241750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7241750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7241750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7241750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2" name="Rounded Rectangle 391"/>
            <p:cNvSpPr/>
            <p:nvPr/>
          </p:nvSpPr>
          <p:spPr>
            <a:xfrm rot="5400000">
              <a:off x="8011671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3" name="Rounded Rectangle 392"/>
            <p:cNvSpPr/>
            <p:nvPr/>
          </p:nvSpPr>
          <p:spPr>
            <a:xfrm rot="5400000">
              <a:off x="8011671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4" name="Rounded Rectangle 393"/>
            <p:cNvSpPr/>
            <p:nvPr/>
          </p:nvSpPr>
          <p:spPr>
            <a:xfrm rot="5400000">
              <a:off x="801087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5" name="Rounded Rectangle 394"/>
            <p:cNvSpPr/>
            <p:nvPr/>
          </p:nvSpPr>
          <p:spPr>
            <a:xfrm rot="5400000">
              <a:off x="8011671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6" name="Rounded Rectangle 395"/>
            <p:cNvSpPr/>
            <p:nvPr/>
          </p:nvSpPr>
          <p:spPr>
            <a:xfrm rot="5400000">
              <a:off x="8011671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7" name="Rounded Rectangle 396"/>
            <p:cNvSpPr/>
            <p:nvPr/>
          </p:nvSpPr>
          <p:spPr>
            <a:xfrm rot="5400000">
              <a:off x="8011671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8" name="Rounded Rectangle 397"/>
            <p:cNvSpPr/>
            <p:nvPr/>
          </p:nvSpPr>
          <p:spPr>
            <a:xfrm rot="5400000">
              <a:off x="8011671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9" name="Rounded Rectangle 398"/>
            <p:cNvSpPr/>
            <p:nvPr/>
          </p:nvSpPr>
          <p:spPr>
            <a:xfrm rot="5400000">
              <a:off x="8011671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0" name="Rounded Rectangle 399"/>
            <p:cNvSpPr/>
            <p:nvPr/>
          </p:nvSpPr>
          <p:spPr>
            <a:xfrm rot="5400000">
              <a:off x="8011671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1" name="Rounded Rectangle 400"/>
            <p:cNvSpPr/>
            <p:nvPr/>
          </p:nvSpPr>
          <p:spPr>
            <a:xfrm rot="5400000">
              <a:off x="8011671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 rot="5400000">
              <a:off x="8011671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 rot="5400000">
              <a:off x="8011671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4" name="Rounded Rectangle 403"/>
            <p:cNvSpPr/>
            <p:nvPr/>
          </p:nvSpPr>
          <p:spPr>
            <a:xfrm rot="5400000">
              <a:off x="8011671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5" name="Rounded Rectangle 404"/>
            <p:cNvSpPr/>
            <p:nvPr/>
          </p:nvSpPr>
          <p:spPr>
            <a:xfrm rot="5400000">
              <a:off x="8011671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6" name="Rounded Rectangle 405"/>
            <p:cNvSpPr/>
            <p:nvPr/>
          </p:nvSpPr>
          <p:spPr>
            <a:xfrm rot="5400000">
              <a:off x="8011671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7" name="Rounded Rectangle 406"/>
            <p:cNvSpPr/>
            <p:nvPr/>
          </p:nvSpPr>
          <p:spPr>
            <a:xfrm rot="5400000">
              <a:off x="8011671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485"/>
          <p:cNvGrpSpPr>
            <a:grpSpLocks/>
          </p:cNvGrpSpPr>
          <p:nvPr/>
        </p:nvGrpSpPr>
        <p:grpSpPr bwMode="auto">
          <a:xfrm>
            <a:off x="5511817" y="1855002"/>
            <a:ext cx="3038475" cy="2271713"/>
            <a:chOff x="5512278" y="2472683"/>
            <a:chExt cx="3037940" cy="3029040"/>
          </a:xfrm>
        </p:grpSpPr>
        <p:sp>
          <p:nvSpPr>
            <p:cNvPr id="216" name="Rounded Rectangle 215"/>
            <p:cNvSpPr/>
            <p:nvPr/>
          </p:nvSpPr>
          <p:spPr>
            <a:xfrm rot="5400000">
              <a:off x="551226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551226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551226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551226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551226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551226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551226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551226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551226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551226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551226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551226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551226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551226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551226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551226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590589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590589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590589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590589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590589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590589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590589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590589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590589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590589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590589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590589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590589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590589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590589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590589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609635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609635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609635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609635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609635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609635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609635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609635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609635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609635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609635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609635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609635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609635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609635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609635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6291588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6291588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6291588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6291588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6291588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6291588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6291588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6291588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6291588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6291588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6291588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6291588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6291588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6291588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6291588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6291588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6667759" y="247428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6667759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6667759" y="285688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6667759" y="304897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6667759" y="3239484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6667759" y="34315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6667759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6667759" y="38141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6667759" y="40062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6667759" y="419677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6667759" y="43888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6667759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6667759" y="47714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6667759" y="496356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6667759" y="51540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6667759" y="534615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6858225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6858225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6858225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6858225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6858225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6858225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6858225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6858225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6858225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6858225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6858225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6858225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6858225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6858225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6858225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6858225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7051866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7051866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7051866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7051866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7051866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7051866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7051866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7051866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7051866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7051866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7051866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7051866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7051866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7051866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7051866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7051866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7435974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7435974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7435974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7435974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7435974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7435974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7435974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7435974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7435974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7435974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7435974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7435974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7435974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7435974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7435974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7435974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7626440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7626440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7626440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7626440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7626440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7626440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7626440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7626440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7626440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7626440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7626440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7626440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7626440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7626440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7626440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7626440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08" name="Rounded Rectangle 407"/>
            <p:cNvSpPr/>
            <p:nvPr/>
          </p:nvSpPr>
          <p:spPr>
            <a:xfrm rot="5400000">
              <a:off x="781373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9" name="Rounded Rectangle 408"/>
            <p:cNvSpPr/>
            <p:nvPr/>
          </p:nvSpPr>
          <p:spPr>
            <a:xfrm rot="5400000">
              <a:off x="781373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0" name="Rounded Rectangle 409"/>
            <p:cNvSpPr/>
            <p:nvPr/>
          </p:nvSpPr>
          <p:spPr>
            <a:xfrm rot="5400000">
              <a:off x="781373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1" name="Rounded Rectangle 410"/>
            <p:cNvSpPr/>
            <p:nvPr/>
          </p:nvSpPr>
          <p:spPr>
            <a:xfrm rot="5400000">
              <a:off x="781373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2" name="Rounded Rectangle 411"/>
            <p:cNvSpPr/>
            <p:nvPr/>
          </p:nvSpPr>
          <p:spPr>
            <a:xfrm rot="5400000">
              <a:off x="781373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3" name="Rounded Rectangle 412"/>
            <p:cNvSpPr/>
            <p:nvPr/>
          </p:nvSpPr>
          <p:spPr>
            <a:xfrm rot="5400000">
              <a:off x="781373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4" name="Rounded Rectangle 413"/>
            <p:cNvSpPr/>
            <p:nvPr/>
          </p:nvSpPr>
          <p:spPr>
            <a:xfrm rot="5400000">
              <a:off x="781373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 rot="5400000">
              <a:off x="781373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6" name="Rounded Rectangle 415"/>
            <p:cNvSpPr/>
            <p:nvPr/>
          </p:nvSpPr>
          <p:spPr>
            <a:xfrm rot="5400000">
              <a:off x="781373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7" name="Rounded Rectangle 416"/>
            <p:cNvSpPr/>
            <p:nvPr/>
          </p:nvSpPr>
          <p:spPr>
            <a:xfrm rot="5400000">
              <a:off x="781373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8" name="Rounded Rectangle 417"/>
            <p:cNvSpPr/>
            <p:nvPr/>
          </p:nvSpPr>
          <p:spPr>
            <a:xfrm rot="5400000">
              <a:off x="781373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9" name="Rounded Rectangle 418"/>
            <p:cNvSpPr/>
            <p:nvPr/>
          </p:nvSpPr>
          <p:spPr>
            <a:xfrm rot="5400000">
              <a:off x="781373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0" name="Rounded Rectangle 419"/>
            <p:cNvSpPr/>
            <p:nvPr/>
          </p:nvSpPr>
          <p:spPr>
            <a:xfrm rot="5400000">
              <a:off x="781373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1" name="Rounded Rectangle 420"/>
            <p:cNvSpPr/>
            <p:nvPr/>
          </p:nvSpPr>
          <p:spPr>
            <a:xfrm rot="5400000">
              <a:off x="781373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 rot="5400000">
              <a:off x="781373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3" name="Rounded Rectangle 422"/>
            <p:cNvSpPr/>
            <p:nvPr/>
          </p:nvSpPr>
          <p:spPr>
            <a:xfrm rot="5400000">
              <a:off x="781373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4" name="Rounded Rectangle 423"/>
            <p:cNvSpPr/>
            <p:nvPr/>
          </p:nvSpPr>
          <p:spPr>
            <a:xfrm rot="5400000">
              <a:off x="820736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5" name="Rounded Rectangle 424"/>
            <p:cNvSpPr/>
            <p:nvPr/>
          </p:nvSpPr>
          <p:spPr>
            <a:xfrm rot="5400000">
              <a:off x="820736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6" name="Rounded Rectangle 425"/>
            <p:cNvSpPr/>
            <p:nvPr/>
          </p:nvSpPr>
          <p:spPr>
            <a:xfrm rot="5400000">
              <a:off x="820736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7" name="Rounded Rectangle 426"/>
            <p:cNvSpPr/>
            <p:nvPr/>
          </p:nvSpPr>
          <p:spPr>
            <a:xfrm rot="5400000">
              <a:off x="820736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8" name="Rounded Rectangle 427"/>
            <p:cNvSpPr/>
            <p:nvPr/>
          </p:nvSpPr>
          <p:spPr>
            <a:xfrm rot="5400000">
              <a:off x="820736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 rot="5400000">
              <a:off x="820736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0" name="Rounded Rectangle 429"/>
            <p:cNvSpPr/>
            <p:nvPr/>
          </p:nvSpPr>
          <p:spPr>
            <a:xfrm rot="5400000">
              <a:off x="820736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1" name="Rounded Rectangle 430"/>
            <p:cNvSpPr/>
            <p:nvPr/>
          </p:nvSpPr>
          <p:spPr>
            <a:xfrm rot="5400000">
              <a:off x="820736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2" name="Rounded Rectangle 431"/>
            <p:cNvSpPr/>
            <p:nvPr/>
          </p:nvSpPr>
          <p:spPr>
            <a:xfrm rot="5400000">
              <a:off x="820736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3" name="Rounded Rectangle 432"/>
            <p:cNvSpPr/>
            <p:nvPr/>
          </p:nvSpPr>
          <p:spPr>
            <a:xfrm rot="5400000">
              <a:off x="820736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4" name="Rounded Rectangle 433"/>
            <p:cNvSpPr/>
            <p:nvPr/>
          </p:nvSpPr>
          <p:spPr>
            <a:xfrm rot="5400000">
              <a:off x="820736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5" name="Rounded Rectangle 434"/>
            <p:cNvSpPr/>
            <p:nvPr/>
          </p:nvSpPr>
          <p:spPr>
            <a:xfrm rot="5400000">
              <a:off x="820736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6" name="Rounded Rectangle 435"/>
            <p:cNvSpPr/>
            <p:nvPr/>
          </p:nvSpPr>
          <p:spPr>
            <a:xfrm rot="5400000">
              <a:off x="820736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7" name="Rounded Rectangle 436"/>
            <p:cNvSpPr/>
            <p:nvPr/>
          </p:nvSpPr>
          <p:spPr>
            <a:xfrm rot="5400000">
              <a:off x="820736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8" name="Rounded Rectangle 437"/>
            <p:cNvSpPr/>
            <p:nvPr/>
          </p:nvSpPr>
          <p:spPr>
            <a:xfrm rot="5400000">
              <a:off x="820736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9" name="Rounded Rectangle 438"/>
            <p:cNvSpPr/>
            <p:nvPr/>
          </p:nvSpPr>
          <p:spPr>
            <a:xfrm rot="5400000">
              <a:off x="820736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0" name="Rounded Rectangle 439"/>
            <p:cNvSpPr/>
            <p:nvPr/>
          </p:nvSpPr>
          <p:spPr>
            <a:xfrm rot="5400000">
              <a:off x="839782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1" name="Rounded Rectangle 440"/>
            <p:cNvSpPr/>
            <p:nvPr/>
          </p:nvSpPr>
          <p:spPr>
            <a:xfrm rot="5400000">
              <a:off x="839782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2" name="Rounded Rectangle 441"/>
            <p:cNvSpPr/>
            <p:nvPr/>
          </p:nvSpPr>
          <p:spPr>
            <a:xfrm rot="5400000">
              <a:off x="839782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3" name="Rounded Rectangle 442"/>
            <p:cNvSpPr/>
            <p:nvPr/>
          </p:nvSpPr>
          <p:spPr>
            <a:xfrm rot="5400000">
              <a:off x="839782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4" name="Rounded Rectangle 443"/>
            <p:cNvSpPr/>
            <p:nvPr/>
          </p:nvSpPr>
          <p:spPr>
            <a:xfrm rot="5400000">
              <a:off x="839782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5" name="Rounded Rectangle 444"/>
            <p:cNvSpPr/>
            <p:nvPr/>
          </p:nvSpPr>
          <p:spPr>
            <a:xfrm rot="5400000">
              <a:off x="839782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6" name="Rounded Rectangle 445"/>
            <p:cNvSpPr/>
            <p:nvPr/>
          </p:nvSpPr>
          <p:spPr>
            <a:xfrm rot="5400000">
              <a:off x="839782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7" name="Rounded Rectangle 446"/>
            <p:cNvSpPr/>
            <p:nvPr/>
          </p:nvSpPr>
          <p:spPr>
            <a:xfrm rot="5400000">
              <a:off x="839782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8" name="Rounded Rectangle 447"/>
            <p:cNvSpPr/>
            <p:nvPr/>
          </p:nvSpPr>
          <p:spPr>
            <a:xfrm rot="5400000">
              <a:off x="839782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9" name="Rounded Rectangle 448"/>
            <p:cNvSpPr/>
            <p:nvPr/>
          </p:nvSpPr>
          <p:spPr>
            <a:xfrm rot="5400000">
              <a:off x="839782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0" name="Rounded Rectangle 449"/>
            <p:cNvSpPr/>
            <p:nvPr/>
          </p:nvSpPr>
          <p:spPr>
            <a:xfrm rot="5400000">
              <a:off x="839782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Rounded Rectangle 450"/>
            <p:cNvSpPr/>
            <p:nvPr/>
          </p:nvSpPr>
          <p:spPr>
            <a:xfrm rot="5400000">
              <a:off x="839782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2" name="Rounded Rectangle 451"/>
            <p:cNvSpPr/>
            <p:nvPr/>
          </p:nvSpPr>
          <p:spPr>
            <a:xfrm rot="5400000">
              <a:off x="839782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3" name="Rounded Rectangle 452"/>
            <p:cNvSpPr/>
            <p:nvPr/>
          </p:nvSpPr>
          <p:spPr>
            <a:xfrm rot="5400000">
              <a:off x="839782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4" name="Rounded Rectangle 453"/>
            <p:cNvSpPr/>
            <p:nvPr/>
          </p:nvSpPr>
          <p:spPr>
            <a:xfrm rot="5400000">
              <a:off x="839782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5" name="Rounded Rectangle 454"/>
            <p:cNvSpPr/>
            <p:nvPr/>
          </p:nvSpPr>
          <p:spPr>
            <a:xfrm rot="5400000">
              <a:off x="839782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480"/>
          <p:cNvGrpSpPr>
            <a:grpSpLocks/>
          </p:cNvGrpSpPr>
          <p:nvPr/>
        </p:nvGrpSpPr>
        <p:grpSpPr bwMode="auto">
          <a:xfrm>
            <a:off x="4800600" y="1699023"/>
            <a:ext cx="554038" cy="2475310"/>
            <a:chOff x="4800600" y="2264794"/>
            <a:chExt cx="554604" cy="3300455"/>
          </a:xfrm>
        </p:grpSpPr>
        <p:sp>
          <p:nvSpPr>
            <p:cNvPr id="114" name="Rectangle 113"/>
            <p:cNvSpPr/>
            <p:nvPr/>
          </p:nvSpPr>
          <p:spPr>
            <a:xfrm rot="5400000">
              <a:off x="3656432" y="3866476"/>
              <a:ext cx="3148052" cy="249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 rot="5400000">
              <a:off x="5156640" y="2477445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 rot="5400000">
              <a:off x="5156640" y="2669534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5156640" y="2860037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5156640" y="3052127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5156640" y="3242630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5156640" y="343471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5156640" y="3626809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5156640" y="3817312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5156640" y="4009401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5156640" y="4199904"/>
              <a:ext cx="152402" cy="1525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5156640" y="4391994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5156640" y="4584084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5156640" y="4774586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5156640" y="4966677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5156640" y="515717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5156640" y="5349268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32" name="TextBox 456"/>
            <p:cNvSpPr txBox="1">
              <a:spLocks noChangeArrowheads="1"/>
            </p:cNvSpPr>
            <p:nvPr/>
          </p:nvSpPr>
          <p:spPr bwMode="auto">
            <a:xfrm>
              <a:off x="4800600" y="2264794"/>
              <a:ext cx="260274" cy="61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463" name="Straight Arrow Connector 462"/>
            <p:cNvCxnSpPr>
              <a:stCxn id="1132" idx="2"/>
            </p:cNvCxnSpPr>
            <p:nvPr/>
          </p:nvCxnSpPr>
          <p:spPr>
            <a:xfrm>
              <a:off x="4930737" y="2880355"/>
              <a:ext cx="1761" cy="21629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81"/>
          <p:cNvGrpSpPr>
            <a:grpSpLocks/>
          </p:cNvGrpSpPr>
          <p:nvPr/>
        </p:nvGrpSpPr>
        <p:grpSpPr bwMode="auto">
          <a:xfrm>
            <a:off x="5462588" y="1164440"/>
            <a:ext cx="3148012" cy="550069"/>
            <a:chOff x="5462546" y="1553116"/>
            <a:chExt cx="3148054" cy="732882"/>
          </a:xfrm>
        </p:grpSpPr>
        <p:grpSp>
          <p:nvGrpSpPr>
            <p:cNvPr id="1095" name="Group 131"/>
            <p:cNvGrpSpPr>
              <a:grpSpLocks/>
            </p:cNvGrpSpPr>
            <p:nvPr/>
          </p:nvGrpSpPr>
          <p:grpSpPr bwMode="auto">
            <a:xfrm>
              <a:off x="5462546" y="2036194"/>
              <a:ext cx="3148054" cy="249804"/>
              <a:chOff x="669898" y="3331597"/>
              <a:chExt cx="3148054" cy="249804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669898" y="3332348"/>
                <a:ext cx="3148054" cy="249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73022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922313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111281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130490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149540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1687499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187958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2070092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2262181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2452684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264477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283686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302736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3219457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409960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360204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6" name="TextBox 457"/>
            <p:cNvSpPr txBox="1">
              <a:spLocks noChangeArrowheads="1"/>
            </p:cNvSpPr>
            <p:nvPr/>
          </p:nvSpPr>
          <p:spPr bwMode="auto">
            <a:xfrm>
              <a:off x="5486400" y="1553116"/>
              <a:ext cx="332146" cy="61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464" name="Straight Arrow Connector 463"/>
            <p:cNvCxnSpPr/>
            <p:nvPr/>
          </p:nvCxnSpPr>
          <p:spPr>
            <a:xfrm rot="10800000" flipH="1">
              <a:off x="5789575" y="1813273"/>
              <a:ext cx="371480" cy="15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52" name="Object 3"/>
          <p:cNvGraphicFramePr>
            <a:graphicFrameLocks noChangeAspect="1"/>
          </p:cNvGraphicFramePr>
          <p:nvPr/>
        </p:nvGraphicFramePr>
        <p:xfrm>
          <a:off x="5792788" y="4419602"/>
          <a:ext cx="20193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5" imgW="660240" imgH="203040" progId="Equation.3">
                  <p:embed/>
                </p:oleObj>
              </mc:Choice>
              <mc:Fallback>
                <p:oleObj name="Equation" r:id="rId5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4419602"/>
                        <a:ext cx="2019300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64"/>
          <p:cNvGrpSpPr>
            <a:grpSpLocks/>
          </p:cNvGrpSpPr>
          <p:nvPr/>
        </p:nvGrpSpPr>
        <p:grpSpPr bwMode="auto">
          <a:xfrm>
            <a:off x="838217" y="3507570"/>
            <a:ext cx="3148013" cy="706576"/>
            <a:chOff x="838200" y="4677525"/>
            <a:chExt cx="3148054" cy="940527"/>
          </a:xfrm>
        </p:grpSpPr>
        <p:sp>
          <p:nvSpPr>
            <p:cNvPr id="88" name="Rectangle 87"/>
            <p:cNvSpPr/>
            <p:nvPr/>
          </p:nvSpPr>
          <p:spPr>
            <a:xfrm>
              <a:off x="838200" y="4677525"/>
              <a:ext cx="3148054" cy="2504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094" name="TextBox 455"/>
            <p:cNvSpPr txBox="1">
              <a:spLocks noChangeArrowheads="1"/>
            </p:cNvSpPr>
            <p:nvPr/>
          </p:nvSpPr>
          <p:spPr bwMode="auto">
            <a:xfrm>
              <a:off x="1769775" y="5003528"/>
              <a:ext cx="1284921" cy="61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light box</a:t>
              </a:r>
            </a:p>
          </p:txBody>
        </p:sp>
      </p:grpSp>
      <p:sp>
        <p:nvSpPr>
          <p:cNvPr id="1034" name="Rectangle 458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Light Field </a:t>
            </a:r>
            <a:r>
              <a:rPr lang="en-US" sz="36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Barriers: Rank 1</a:t>
            </a:r>
            <a:endParaRPr lang="en-US" sz="3600" dirty="0" smtClean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8" name="Group 477"/>
          <p:cNvGrpSpPr>
            <a:grpSpLocks/>
          </p:cNvGrpSpPr>
          <p:nvPr/>
        </p:nvGrpSpPr>
        <p:grpSpPr bwMode="auto">
          <a:xfrm>
            <a:off x="152414" y="2113367"/>
            <a:ext cx="3833813" cy="689297"/>
            <a:chOff x="152400" y="2817880"/>
            <a:chExt cx="3833854" cy="919061"/>
          </a:xfrm>
        </p:grpSpPr>
        <p:grpSp>
          <p:nvGrpSpPr>
            <p:cNvPr id="1070" name="Group 474"/>
            <p:cNvGrpSpPr>
              <a:grpSpLocks/>
            </p:cNvGrpSpPr>
            <p:nvPr/>
          </p:nvGrpSpPr>
          <p:grpSpPr bwMode="auto">
            <a:xfrm>
              <a:off x="152400" y="3121389"/>
              <a:ext cx="3833854" cy="615552"/>
              <a:chOff x="152400" y="3121389"/>
              <a:chExt cx="3833854" cy="615552"/>
            </a:xfrm>
          </p:grpSpPr>
          <p:grpSp>
            <p:nvGrpSpPr>
              <p:cNvPr id="1074" name="Group 471"/>
              <p:cNvGrpSpPr>
                <a:grpSpLocks/>
              </p:cNvGrpSpPr>
              <p:nvPr/>
            </p:nvGrpSpPr>
            <p:grpSpPr bwMode="auto">
              <a:xfrm>
                <a:off x="838200" y="3229726"/>
                <a:ext cx="3148054" cy="249804"/>
                <a:chOff x="838200" y="3229726"/>
                <a:chExt cx="3148054" cy="24980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838207" y="3229042"/>
                  <a:ext cx="3148047" cy="2508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898533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1090623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128112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1473214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1663716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1855806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204789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223839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243048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620989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81307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300516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3195670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3387760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357826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377035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75" name="TextBox 110"/>
              <p:cNvSpPr txBox="1">
                <a:spLocks noChangeArrowheads="1"/>
              </p:cNvSpPr>
              <p:nvPr/>
            </p:nvSpPr>
            <p:spPr bwMode="auto">
              <a:xfrm>
                <a:off x="152400" y="3121389"/>
                <a:ext cx="67679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g[k]</a:t>
                </a:r>
              </a:p>
            </p:txBody>
          </p:sp>
        </p:grpSp>
        <p:grpSp>
          <p:nvGrpSpPr>
            <p:cNvPr id="1071" name="Group 475"/>
            <p:cNvGrpSpPr>
              <a:grpSpLocks/>
            </p:cNvGrpSpPr>
            <p:nvPr/>
          </p:nvGrpSpPr>
          <p:grpSpPr bwMode="auto">
            <a:xfrm>
              <a:off x="821703" y="2817880"/>
              <a:ext cx="675324" cy="615552"/>
              <a:chOff x="821703" y="2817880"/>
              <a:chExt cx="675324" cy="615552"/>
            </a:xfrm>
          </p:grpSpPr>
          <p:sp>
            <p:nvSpPr>
              <p:cNvPr id="1072" name="TextBox 465"/>
              <p:cNvSpPr txBox="1">
                <a:spLocks noChangeArrowheads="1"/>
              </p:cNvSpPr>
              <p:nvPr/>
            </p:nvSpPr>
            <p:spPr bwMode="auto">
              <a:xfrm>
                <a:off x="821703" y="2817880"/>
                <a:ext cx="33214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k</a:t>
                </a:r>
              </a:p>
            </p:txBody>
          </p:sp>
          <p:cxnSp>
            <p:nvCxnSpPr>
              <p:cNvPr id="467" name="Straight Arrow Connector 466"/>
              <p:cNvCxnSpPr/>
              <p:nvPr/>
            </p:nvCxnSpPr>
            <p:spPr>
              <a:xfrm rot="10800000" flipH="1">
                <a:off x="1125548" y="3078229"/>
                <a:ext cx="371479" cy="1587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478"/>
          <p:cNvGrpSpPr>
            <a:grpSpLocks/>
          </p:cNvGrpSpPr>
          <p:nvPr/>
        </p:nvGrpSpPr>
        <p:grpSpPr bwMode="auto">
          <a:xfrm>
            <a:off x="212725" y="2687255"/>
            <a:ext cx="3773488" cy="678449"/>
            <a:chOff x="212513" y="3583023"/>
            <a:chExt cx="3773741" cy="904254"/>
          </a:xfrm>
        </p:grpSpPr>
        <p:grpSp>
          <p:nvGrpSpPr>
            <p:cNvPr id="1047" name="Group 473"/>
            <p:cNvGrpSpPr>
              <a:grpSpLocks/>
            </p:cNvGrpSpPr>
            <p:nvPr/>
          </p:nvGrpSpPr>
          <p:grpSpPr bwMode="auto">
            <a:xfrm>
              <a:off x="212513" y="3871959"/>
              <a:ext cx="3773741" cy="615318"/>
              <a:chOff x="212513" y="3871959"/>
              <a:chExt cx="3773741" cy="615318"/>
            </a:xfrm>
          </p:grpSpPr>
          <p:grpSp>
            <p:nvGrpSpPr>
              <p:cNvPr id="1051" name="Group 472"/>
              <p:cNvGrpSpPr>
                <a:grpSpLocks/>
              </p:cNvGrpSpPr>
              <p:nvPr/>
            </p:nvGrpSpPr>
            <p:grpSpPr bwMode="auto">
              <a:xfrm>
                <a:off x="838200" y="3991725"/>
                <a:ext cx="3148054" cy="249804"/>
                <a:chOff x="838200" y="3991725"/>
                <a:chExt cx="3148054" cy="249804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838030" y="3979747"/>
                  <a:ext cx="3148224" cy="2618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898359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109046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1280973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147307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1663585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1855686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2047786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ounded Rectangle 77"/>
                <p:cNvSpPr/>
                <p:nvPr/>
              </p:nvSpPr>
              <p:spPr>
                <a:xfrm>
                  <a:off x="2238299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ounded Rectangle 78"/>
                <p:cNvSpPr/>
                <p:nvPr/>
              </p:nvSpPr>
              <p:spPr>
                <a:xfrm>
                  <a:off x="243040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ounded Rectangle 79"/>
                <p:cNvSpPr/>
                <p:nvPr/>
              </p:nvSpPr>
              <p:spPr>
                <a:xfrm>
                  <a:off x="26209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28130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ounded Rectangle 81"/>
                <p:cNvSpPr/>
                <p:nvPr/>
              </p:nvSpPr>
              <p:spPr>
                <a:xfrm>
                  <a:off x="300511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ounded Rectangle 82"/>
                <p:cNvSpPr/>
                <p:nvPr/>
              </p:nvSpPr>
              <p:spPr>
                <a:xfrm>
                  <a:off x="3195626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ounded Rectangle 83"/>
                <p:cNvSpPr/>
                <p:nvPr/>
              </p:nvSpPr>
              <p:spPr>
                <a:xfrm>
                  <a:off x="3387726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3578239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ounded Rectangle 85"/>
                <p:cNvSpPr/>
                <p:nvPr/>
              </p:nvSpPr>
              <p:spPr>
                <a:xfrm>
                  <a:off x="377034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52" name="TextBox 109"/>
              <p:cNvSpPr txBox="1">
                <a:spLocks noChangeArrowheads="1"/>
              </p:cNvSpPr>
              <p:nvPr/>
            </p:nvSpPr>
            <p:spPr bwMode="auto">
              <a:xfrm>
                <a:off x="212513" y="3871959"/>
                <a:ext cx="556600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f[i]</a:t>
                </a:r>
              </a:p>
            </p:txBody>
          </p:sp>
        </p:grpSp>
        <p:grpSp>
          <p:nvGrpSpPr>
            <p:cNvPr id="1048" name="Group 476"/>
            <p:cNvGrpSpPr>
              <a:grpSpLocks/>
            </p:cNvGrpSpPr>
            <p:nvPr/>
          </p:nvGrpSpPr>
          <p:grpSpPr bwMode="auto">
            <a:xfrm>
              <a:off x="857770" y="3583023"/>
              <a:ext cx="639117" cy="615318"/>
              <a:chOff x="857770" y="3583023"/>
              <a:chExt cx="639117" cy="615318"/>
            </a:xfrm>
          </p:grpSpPr>
          <p:sp>
            <p:nvSpPr>
              <p:cNvPr id="1049" name="TextBox 467"/>
              <p:cNvSpPr txBox="1">
                <a:spLocks noChangeArrowheads="1"/>
              </p:cNvSpPr>
              <p:nvPr/>
            </p:nvSpPr>
            <p:spPr bwMode="auto">
              <a:xfrm>
                <a:off x="857770" y="3583023"/>
                <a:ext cx="260025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i</a:t>
                </a:r>
              </a:p>
            </p:txBody>
          </p:sp>
          <p:cxnSp>
            <p:nvCxnSpPr>
              <p:cNvPr id="469" name="Straight Arrow Connector 468"/>
              <p:cNvCxnSpPr/>
              <p:nvPr/>
            </p:nvCxnSpPr>
            <p:spPr>
              <a:xfrm rot="10800000" flipH="1">
                <a:off x="1125387" y="3843274"/>
                <a:ext cx="371500" cy="1586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1806592" y="1318031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4" name="Group 461"/>
          <p:cNvGrpSpPr>
            <a:grpSpLocks/>
          </p:cNvGrpSpPr>
          <p:nvPr/>
        </p:nvGrpSpPr>
        <p:grpSpPr bwMode="auto">
          <a:xfrm>
            <a:off x="1660525" y="2458641"/>
            <a:ext cx="344488" cy="685800"/>
            <a:chOff x="1816698" y="3429005"/>
            <a:chExt cx="343850" cy="914399"/>
          </a:xfrm>
        </p:grpSpPr>
        <p:sp>
          <p:nvSpPr>
            <p:cNvPr id="460" name="Rounded Rectangle 45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1" name="Rounded Rectangle 46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06" name="Straight Arrow Connector 105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Box 479"/>
          <p:cNvSpPr txBox="1">
            <a:spLocks noChangeArrowheads="1"/>
          </p:cNvSpPr>
          <p:nvPr/>
        </p:nvSpPr>
        <p:spPr bwMode="auto">
          <a:xfrm>
            <a:off x="6335713" y="2688439"/>
            <a:ext cx="139653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5" name="Group 490"/>
          <p:cNvGrpSpPr>
            <a:grpSpLocks/>
          </p:cNvGrpSpPr>
          <p:nvPr/>
        </p:nvGrpSpPr>
        <p:grpSpPr bwMode="auto">
          <a:xfrm>
            <a:off x="5154613" y="1563292"/>
            <a:ext cx="1479550" cy="985838"/>
            <a:chOff x="5155253" y="2084227"/>
            <a:chExt cx="1478145" cy="1313977"/>
          </a:xfrm>
        </p:grpSpPr>
        <p:sp>
          <p:nvSpPr>
            <p:cNvPr id="488" name="Rounded Rectangle 487"/>
            <p:cNvSpPr/>
            <p:nvPr/>
          </p:nvSpPr>
          <p:spPr>
            <a:xfrm>
              <a:off x="6479556" y="2084227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5155253" y="3245859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481143" y="3244271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505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12" grpId="0"/>
      <p:bldP spid="480" grpId="0"/>
      <p:bldP spid="48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185"/>
          <p:cNvGrpSpPr>
            <a:grpSpLocks/>
          </p:cNvGrpSpPr>
          <p:nvPr/>
        </p:nvGrpSpPr>
        <p:grpSpPr bwMode="auto">
          <a:xfrm>
            <a:off x="838217" y="2993240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17" y="3507590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056" name="TextBox 40"/>
          <p:cNvSpPr txBox="1">
            <a:spLocks noChangeArrowheads="1"/>
          </p:cNvSpPr>
          <p:nvPr/>
        </p:nvSpPr>
        <p:spPr bwMode="auto">
          <a:xfrm>
            <a:off x="212736" y="2903943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2057" name="TextBox 41"/>
          <p:cNvSpPr txBox="1">
            <a:spLocks noChangeArrowheads="1"/>
          </p:cNvSpPr>
          <p:nvPr/>
        </p:nvSpPr>
        <p:spPr bwMode="auto">
          <a:xfrm>
            <a:off x="152401" y="2340777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2058" name="TextBox 42"/>
          <p:cNvSpPr txBox="1">
            <a:spLocks noChangeArrowheads="1"/>
          </p:cNvSpPr>
          <p:nvPr/>
        </p:nvSpPr>
        <p:spPr bwMode="auto">
          <a:xfrm>
            <a:off x="1806592" y="1318031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2059" name="TextBox 43"/>
          <p:cNvSpPr txBox="1">
            <a:spLocks noChangeArrowheads="1"/>
          </p:cNvSpPr>
          <p:nvPr/>
        </p:nvSpPr>
        <p:spPr bwMode="auto">
          <a:xfrm>
            <a:off x="1770064" y="3752859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2060" name="Group 67"/>
          <p:cNvGrpSpPr>
            <a:grpSpLocks/>
          </p:cNvGrpSpPr>
          <p:nvPr/>
        </p:nvGrpSpPr>
        <p:grpSpPr bwMode="auto">
          <a:xfrm>
            <a:off x="838217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6781804" y="1028702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5" imgW="164880" imgH="177480" progId="Equation.3">
                  <p:embed/>
                </p:oleObj>
              </mc:Choice>
              <mc:Fallback>
                <p:oleObj name="Equation" r:id="rId5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4" y="1028702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6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Content-Adaptive Parallax Barriers</a:t>
            </a:r>
          </a:p>
        </p:txBody>
      </p:sp>
      <p:grpSp>
        <p:nvGrpSpPr>
          <p:cNvPr id="2097" name="Group 475"/>
          <p:cNvGrpSpPr>
            <a:grpSpLocks/>
          </p:cNvGrpSpPr>
          <p:nvPr/>
        </p:nvGrpSpPr>
        <p:grpSpPr bwMode="auto">
          <a:xfrm>
            <a:off x="822325" y="2113367"/>
            <a:ext cx="674688" cy="461665"/>
            <a:chOff x="821703" y="2817880"/>
            <a:chExt cx="674710" cy="615157"/>
          </a:xfrm>
        </p:grpSpPr>
        <p:sp>
          <p:nvSpPr>
            <p:cNvPr id="2105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8" name="Group 476"/>
          <p:cNvGrpSpPr>
            <a:grpSpLocks/>
          </p:cNvGrpSpPr>
          <p:nvPr/>
        </p:nvGrpSpPr>
        <p:grpSpPr bwMode="auto">
          <a:xfrm>
            <a:off x="857267" y="2687243"/>
            <a:ext cx="639763" cy="461665"/>
            <a:chOff x="857770" y="3583023"/>
            <a:chExt cx="638643" cy="615157"/>
          </a:xfrm>
        </p:grpSpPr>
        <p:sp>
          <p:nvSpPr>
            <p:cNvPr id="2103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718"/>
          <p:cNvGrpSpPr>
            <a:grpSpLocks/>
          </p:cNvGrpSpPr>
          <p:nvPr/>
        </p:nvGrpSpPr>
        <p:grpSpPr bwMode="auto">
          <a:xfrm>
            <a:off x="1668480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5" name="Object 4"/>
          <p:cNvGraphicFramePr>
            <a:graphicFrameLocks noChangeAspect="1"/>
          </p:cNvGraphicFramePr>
          <p:nvPr/>
        </p:nvGraphicFramePr>
        <p:xfrm>
          <a:off x="4419601" y="2800350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7" imgW="164880" imgH="164880" progId="Equation.3">
                  <p:embed/>
                </p:oleObj>
              </mc:Choice>
              <mc:Fallback>
                <p:oleObj name="Equation" r:id="rId7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800350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" name="Object 5"/>
          <p:cNvGraphicFramePr>
            <a:graphicFrameLocks noChangeAspect="1"/>
          </p:cNvGraphicFramePr>
          <p:nvPr/>
        </p:nvGraphicFramePr>
        <p:xfrm>
          <a:off x="6735763" y="2643188"/>
          <a:ext cx="4667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2643188"/>
                        <a:ext cx="46672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154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85"/>
          <p:cNvGrpSpPr>
            <a:grpSpLocks/>
          </p:cNvGrpSpPr>
          <p:nvPr/>
        </p:nvGrpSpPr>
        <p:grpSpPr bwMode="auto">
          <a:xfrm>
            <a:off x="838217" y="2993240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17" y="3507590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080" name="TextBox 40"/>
          <p:cNvSpPr txBox="1">
            <a:spLocks noChangeArrowheads="1"/>
          </p:cNvSpPr>
          <p:nvPr/>
        </p:nvSpPr>
        <p:spPr bwMode="auto">
          <a:xfrm>
            <a:off x="212736" y="2903943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3081" name="TextBox 41"/>
          <p:cNvSpPr txBox="1">
            <a:spLocks noChangeArrowheads="1"/>
          </p:cNvSpPr>
          <p:nvPr/>
        </p:nvSpPr>
        <p:spPr bwMode="auto">
          <a:xfrm>
            <a:off x="152401" y="2340777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3082" name="TextBox 42"/>
          <p:cNvSpPr txBox="1">
            <a:spLocks noChangeArrowheads="1"/>
          </p:cNvSpPr>
          <p:nvPr/>
        </p:nvSpPr>
        <p:spPr bwMode="auto">
          <a:xfrm>
            <a:off x="1806592" y="1318031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3083" name="TextBox 43"/>
          <p:cNvSpPr txBox="1">
            <a:spLocks noChangeArrowheads="1"/>
          </p:cNvSpPr>
          <p:nvPr/>
        </p:nvSpPr>
        <p:spPr bwMode="auto">
          <a:xfrm>
            <a:off x="1770064" y="3752859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3084" name="Group 67"/>
          <p:cNvGrpSpPr>
            <a:grpSpLocks/>
          </p:cNvGrpSpPr>
          <p:nvPr/>
        </p:nvGrpSpPr>
        <p:grpSpPr bwMode="auto">
          <a:xfrm>
            <a:off x="838217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462588" y="12989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2291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0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05500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7588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8088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4938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7226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62763" y="13335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54850" y="13335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45350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37438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9525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0025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12113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02613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94700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 rot="5400000">
            <a:off x="3735198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 rot="5400000">
            <a:off x="4860925" y="1839516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5" name="Rounded Rectangle 164"/>
          <p:cNvSpPr/>
          <p:nvPr/>
        </p:nvSpPr>
        <p:spPr>
          <a:xfrm rot="5400000">
            <a:off x="4860925" y="1982391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 rot="5400000">
            <a:off x="4860925" y="2126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 rot="5400000">
            <a:off x="4860925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8" name="Rounded Rectangle 167"/>
          <p:cNvSpPr/>
          <p:nvPr/>
        </p:nvSpPr>
        <p:spPr>
          <a:xfrm rot="5400000">
            <a:off x="4860925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9" name="Rounded Rectangle 168"/>
          <p:cNvSpPr/>
          <p:nvPr/>
        </p:nvSpPr>
        <p:spPr>
          <a:xfrm rot="5400000">
            <a:off x="4860925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 rot="5400000">
            <a:off x="4860925" y="27003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 rot="5400000">
            <a:off x="4860925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 rot="5400000">
            <a:off x="4860925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3" name="Rounded Rectangle 172"/>
          <p:cNvSpPr/>
          <p:nvPr/>
        </p:nvSpPr>
        <p:spPr>
          <a:xfrm rot="5400000">
            <a:off x="4860925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" name="Rounded Rectangle 173"/>
          <p:cNvSpPr/>
          <p:nvPr/>
        </p:nvSpPr>
        <p:spPr>
          <a:xfrm rot="5400000">
            <a:off x="4860925" y="3275410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Rounded Rectangle 174"/>
          <p:cNvSpPr/>
          <p:nvPr/>
        </p:nvSpPr>
        <p:spPr>
          <a:xfrm rot="5400000">
            <a:off x="4860925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6" name="Rounded Rectangle 175"/>
          <p:cNvSpPr/>
          <p:nvPr/>
        </p:nvSpPr>
        <p:spPr>
          <a:xfrm rot="5400000">
            <a:off x="4860925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7" name="Rounded Rectangle 176"/>
          <p:cNvSpPr/>
          <p:nvPr/>
        </p:nvSpPr>
        <p:spPr>
          <a:xfrm rot="5400000">
            <a:off x="4860925" y="37052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8" name="Rounded Rectangle 177"/>
          <p:cNvSpPr/>
          <p:nvPr/>
        </p:nvSpPr>
        <p:spPr>
          <a:xfrm rot="5400000">
            <a:off x="4860925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>
          <a:xfrm rot="5400000">
            <a:off x="4860925" y="399335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5462588" y="1060856"/>
            <a:ext cx="3148012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552291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5715000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5905500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6097588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6288088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6480175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6672263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686276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054850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245350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437438" y="1096566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629525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820025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8012113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8202613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8394700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 rot="5400000">
            <a:off x="3409761" y="2869216"/>
            <a:ext cx="2361009" cy="24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64" name="Rounded Rectangle 263"/>
          <p:cNvSpPr/>
          <p:nvPr/>
        </p:nvSpPr>
        <p:spPr>
          <a:xfrm rot="5400000">
            <a:off x="45354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5" name="Rounded Rectangle 264"/>
          <p:cNvSpPr/>
          <p:nvPr/>
        </p:nvSpPr>
        <p:spPr>
          <a:xfrm rot="5400000">
            <a:off x="45354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6" name="Rounded Rectangle 265"/>
          <p:cNvSpPr/>
          <p:nvPr/>
        </p:nvSpPr>
        <p:spPr>
          <a:xfrm rot="5400000">
            <a:off x="4535488" y="21264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7" name="Rounded Rectangle 266"/>
          <p:cNvSpPr/>
          <p:nvPr/>
        </p:nvSpPr>
        <p:spPr>
          <a:xfrm rot="5400000">
            <a:off x="45354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 rot="5400000">
            <a:off x="45354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9" name="Rounded Rectangle 268"/>
          <p:cNvSpPr/>
          <p:nvPr/>
        </p:nvSpPr>
        <p:spPr>
          <a:xfrm rot="5400000">
            <a:off x="45354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0" name="Rounded Rectangle 269"/>
          <p:cNvSpPr/>
          <p:nvPr/>
        </p:nvSpPr>
        <p:spPr>
          <a:xfrm rot="5400000">
            <a:off x="45354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1" name="Rounded Rectangle 270"/>
          <p:cNvSpPr/>
          <p:nvPr/>
        </p:nvSpPr>
        <p:spPr>
          <a:xfrm rot="5400000">
            <a:off x="4535488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2" name="Rounded Rectangle 271"/>
          <p:cNvSpPr/>
          <p:nvPr/>
        </p:nvSpPr>
        <p:spPr>
          <a:xfrm rot="5400000">
            <a:off x="4535488" y="298727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3" name="Rounded Rectangle 272"/>
          <p:cNvSpPr/>
          <p:nvPr/>
        </p:nvSpPr>
        <p:spPr>
          <a:xfrm rot="5400000">
            <a:off x="45354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4" name="Rounded Rectangle 273"/>
          <p:cNvSpPr/>
          <p:nvPr/>
        </p:nvSpPr>
        <p:spPr>
          <a:xfrm rot="5400000">
            <a:off x="45354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5" name="Rounded Rectangle 274"/>
          <p:cNvSpPr/>
          <p:nvPr/>
        </p:nvSpPr>
        <p:spPr>
          <a:xfrm rot="5400000">
            <a:off x="45354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6" name="Rounded Rectangle 275"/>
          <p:cNvSpPr/>
          <p:nvPr/>
        </p:nvSpPr>
        <p:spPr>
          <a:xfrm rot="5400000">
            <a:off x="45354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7" name="Rounded Rectangle 276"/>
          <p:cNvSpPr/>
          <p:nvPr/>
        </p:nvSpPr>
        <p:spPr>
          <a:xfrm rot="5400000">
            <a:off x="4535488" y="370522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8" name="Rounded Rectangle 277"/>
          <p:cNvSpPr/>
          <p:nvPr/>
        </p:nvSpPr>
        <p:spPr>
          <a:xfrm rot="5400000">
            <a:off x="45354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9" name="Rounded Rectangle 278"/>
          <p:cNvSpPr/>
          <p:nvPr/>
        </p:nvSpPr>
        <p:spPr>
          <a:xfrm rot="5400000">
            <a:off x="45354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5464179" y="832256"/>
            <a:ext cx="3148013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47" name="Rounded Rectangle 346"/>
          <p:cNvSpPr/>
          <p:nvPr/>
        </p:nvSpPr>
        <p:spPr>
          <a:xfrm>
            <a:off x="55245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8" name="Rounded Rectangle 347"/>
          <p:cNvSpPr/>
          <p:nvPr/>
        </p:nvSpPr>
        <p:spPr>
          <a:xfrm>
            <a:off x="5715000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9" name="Rounded Rectangle 348"/>
          <p:cNvSpPr/>
          <p:nvPr/>
        </p:nvSpPr>
        <p:spPr>
          <a:xfrm>
            <a:off x="590708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0" name="Rounded Rectangle 349"/>
          <p:cNvSpPr/>
          <p:nvPr/>
        </p:nvSpPr>
        <p:spPr>
          <a:xfrm>
            <a:off x="6097588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1" name="Rounded Rectangle 350"/>
          <p:cNvSpPr/>
          <p:nvPr/>
        </p:nvSpPr>
        <p:spPr>
          <a:xfrm>
            <a:off x="628967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2" name="Rounded Rectangle 351"/>
          <p:cNvSpPr/>
          <p:nvPr/>
        </p:nvSpPr>
        <p:spPr>
          <a:xfrm>
            <a:off x="648493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3" name="Rounded Rectangle 352"/>
          <p:cNvSpPr/>
          <p:nvPr/>
        </p:nvSpPr>
        <p:spPr>
          <a:xfrm>
            <a:off x="667226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4" name="Rounded Rectangle 353"/>
          <p:cNvSpPr/>
          <p:nvPr/>
        </p:nvSpPr>
        <p:spPr>
          <a:xfrm>
            <a:off x="6864350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5" name="Rounded Rectangle 354"/>
          <p:cNvSpPr/>
          <p:nvPr/>
        </p:nvSpPr>
        <p:spPr>
          <a:xfrm>
            <a:off x="7054850" y="8679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6" name="Rounded Rectangle 355"/>
          <p:cNvSpPr/>
          <p:nvPr/>
        </p:nvSpPr>
        <p:spPr>
          <a:xfrm>
            <a:off x="7246938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7" name="Rounded Rectangle 356"/>
          <p:cNvSpPr/>
          <p:nvPr/>
        </p:nvSpPr>
        <p:spPr>
          <a:xfrm>
            <a:off x="7439025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8" name="Rounded Rectangle 357"/>
          <p:cNvSpPr/>
          <p:nvPr/>
        </p:nvSpPr>
        <p:spPr>
          <a:xfrm>
            <a:off x="762952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9" name="Rounded Rectangle 358"/>
          <p:cNvSpPr/>
          <p:nvPr/>
        </p:nvSpPr>
        <p:spPr>
          <a:xfrm>
            <a:off x="7821613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0" name="Rounded Rectangle 359"/>
          <p:cNvSpPr/>
          <p:nvPr/>
        </p:nvSpPr>
        <p:spPr>
          <a:xfrm>
            <a:off x="801211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1" name="Rounded Rectangle 360"/>
          <p:cNvSpPr/>
          <p:nvPr/>
        </p:nvSpPr>
        <p:spPr>
          <a:xfrm>
            <a:off x="82042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8396288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 rot="5400000">
            <a:off x="3093848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65" name="Rounded Rectangle 364"/>
          <p:cNvSpPr/>
          <p:nvPr/>
        </p:nvSpPr>
        <p:spPr>
          <a:xfrm rot="5400000">
            <a:off x="4217988" y="1839516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6" name="Rounded Rectangle 365"/>
          <p:cNvSpPr/>
          <p:nvPr/>
        </p:nvSpPr>
        <p:spPr>
          <a:xfrm rot="5400000">
            <a:off x="4217988" y="19823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7" name="Rounded Rectangle 366"/>
          <p:cNvSpPr/>
          <p:nvPr/>
        </p:nvSpPr>
        <p:spPr>
          <a:xfrm rot="5400000">
            <a:off x="4217988" y="2126456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8" name="Rounded Rectangle 367"/>
          <p:cNvSpPr/>
          <p:nvPr/>
        </p:nvSpPr>
        <p:spPr>
          <a:xfrm rot="5400000">
            <a:off x="42179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9" name="Rounded Rectangle 368"/>
          <p:cNvSpPr/>
          <p:nvPr/>
        </p:nvSpPr>
        <p:spPr>
          <a:xfrm rot="5400000">
            <a:off x="4217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0" name="Rounded Rectangle 369"/>
          <p:cNvSpPr/>
          <p:nvPr/>
        </p:nvSpPr>
        <p:spPr>
          <a:xfrm rot="5400000">
            <a:off x="4217988" y="25574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1" name="Rounded Rectangle 370"/>
          <p:cNvSpPr/>
          <p:nvPr/>
        </p:nvSpPr>
        <p:spPr>
          <a:xfrm rot="5400000">
            <a:off x="4217988" y="2700338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2" name="Rounded Rectangle 371"/>
          <p:cNvSpPr/>
          <p:nvPr/>
        </p:nvSpPr>
        <p:spPr>
          <a:xfrm rot="5400000">
            <a:off x="4217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3" name="Rounded Rectangle 372"/>
          <p:cNvSpPr/>
          <p:nvPr/>
        </p:nvSpPr>
        <p:spPr>
          <a:xfrm rot="5400000">
            <a:off x="4217988" y="2987279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4" name="Rounded Rectangle 373"/>
          <p:cNvSpPr/>
          <p:nvPr/>
        </p:nvSpPr>
        <p:spPr>
          <a:xfrm rot="5400000">
            <a:off x="42179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5" name="Rounded Rectangle 374"/>
          <p:cNvSpPr/>
          <p:nvPr/>
        </p:nvSpPr>
        <p:spPr>
          <a:xfrm rot="5400000">
            <a:off x="4217988" y="32754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6" name="Rounded Rectangle 375"/>
          <p:cNvSpPr/>
          <p:nvPr/>
        </p:nvSpPr>
        <p:spPr>
          <a:xfrm rot="5400000">
            <a:off x="4217988" y="3418285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7" name="Rounded Rectangle 376"/>
          <p:cNvSpPr/>
          <p:nvPr/>
        </p:nvSpPr>
        <p:spPr>
          <a:xfrm rot="5400000">
            <a:off x="4217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" name="Rounded Rectangle 377"/>
          <p:cNvSpPr/>
          <p:nvPr/>
        </p:nvSpPr>
        <p:spPr>
          <a:xfrm rot="5400000">
            <a:off x="4217988" y="3705225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9" name="Rounded Rectangle 378"/>
          <p:cNvSpPr/>
          <p:nvPr/>
        </p:nvSpPr>
        <p:spPr>
          <a:xfrm rot="5400000">
            <a:off x="4217988" y="38492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0" name="Rounded Rectangle 379"/>
          <p:cNvSpPr/>
          <p:nvPr/>
        </p:nvSpPr>
        <p:spPr>
          <a:xfrm rot="5400000">
            <a:off x="4217988" y="3993356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sp>
        <p:nvSpPr>
          <p:cNvPr id="451" name="Rounded Rectangle 450"/>
          <p:cNvSpPr/>
          <p:nvPr/>
        </p:nvSpPr>
        <p:spPr>
          <a:xfrm rot="5400000">
            <a:off x="572928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2" name="Rounded Rectangle 451"/>
          <p:cNvSpPr/>
          <p:nvPr/>
        </p:nvSpPr>
        <p:spPr>
          <a:xfrm rot="5400000">
            <a:off x="572928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3" name="Rounded Rectangle 452"/>
          <p:cNvSpPr/>
          <p:nvPr/>
        </p:nvSpPr>
        <p:spPr>
          <a:xfrm rot="5400000">
            <a:off x="572928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4" name="Rounded Rectangle 453"/>
          <p:cNvSpPr/>
          <p:nvPr/>
        </p:nvSpPr>
        <p:spPr>
          <a:xfrm rot="5400000">
            <a:off x="572928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5" name="Rounded Rectangle 454"/>
          <p:cNvSpPr/>
          <p:nvPr/>
        </p:nvSpPr>
        <p:spPr>
          <a:xfrm rot="5400000">
            <a:off x="57292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6" name="Rounded Rectangle 455"/>
          <p:cNvSpPr/>
          <p:nvPr/>
        </p:nvSpPr>
        <p:spPr>
          <a:xfrm rot="5400000">
            <a:off x="572928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7" name="Rounded Rectangle 456"/>
          <p:cNvSpPr/>
          <p:nvPr/>
        </p:nvSpPr>
        <p:spPr>
          <a:xfrm rot="5400000">
            <a:off x="572928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8" name="Rounded Rectangle 457"/>
          <p:cNvSpPr/>
          <p:nvPr/>
        </p:nvSpPr>
        <p:spPr>
          <a:xfrm rot="5400000">
            <a:off x="572928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9" name="Rounded Rectangle 458"/>
          <p:cNvSpPr/>
          <p:nvPr/>
        </p:nvSpPr>
        <p:spPr>
          <a:xfrm rot="5400000">
            <a:off x="572928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0" name="Rounded Rectangle 459"/>
          <p:cNvSpPr/>
          <p:nvPr/>
        </p:nvSpPr>
        <p:spPr>
          <a:xfrm rot="5400000">
            <a:off x="57292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1" name="Rounded Rectangle 460"/>
          <p:cNvSpPr/>
          <p:nvPr/>
        </p:nvSpPr>
        <p:spPr>
          <a:xfrm rot="5400000">
            <a:off x="572928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2" name="Rounded Rectangle 461"/>
          <p:cNvSpPr/>
          <p:nvPr/>
        </p:nvSpPr>
        <p:spPr>
          <a:xfrm rot="5400000">
            <a:off x="572928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3" name="Rounded Rectangle 462"/>
          <p:cNvSpPr/>
          <p:nvPr/>
        </p:nvSpPr>
        <p:spPr>
          <a:xfrm rot="5400000">
            <a:off x="57292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4" name="Rounded Rectangle 463"/>
          <p:cNvSpPr/>
          <p:nvPr/>
        </p:nvSpPr>
        <p:spPr>
          <a:xfrm rot="5400000">
            <a:off x="572928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5" name="Rounded Rectangle 464"/>
          <p:cNvSpPr/>
          <p:nvPr/>
        </p:nvSpPr>
        <p:spPr>
          <a:xfrm rot="5400000">
            <a:off x="572928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6" name="Rounded Rectangle 465"/>
          <p:cNvSpPr/>
          <p:nvPr/>
        </p:nvSpPr>
        <p:spPr>
          <a:xfrm rot="5400000">
            <a:off x="572928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7" name="Rounded Rectangle 466"/>
          <p:cNvSpPr/>
          <p:nvPr/>
        </p:nvSpPr>
        <p:spPr>
          <a:xfrm rot="5400000">
            <a:off x="6499225" y="183594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8" name="Rounded Rectangle 467"/>
          <p:cNvSpPr/>
          <p:nvPr/>
        </p:nvSpPr>
        <p:spPr>
          <a:xfrm rot="5400000">
            <a:off x="6499225" y="19800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9" name="Rounded Rectangle 468"/>
          <p:cNvSpPr/>
          <p:nvPr/>
        </p:nvSpPr>
        <p:spPr>
          <a:xfrm rot="5400000">
            <a:off x="6499225" y="2124075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0" name="Rounded Rectangle 469"/>
          <p:cNvSpPr/>
          <p:nvPr/>
        </p:nvSpPr>
        <p:spPr>
          <a:xfrm rot="5400000">
            <a:off x="6499225" y="22669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1" name="Rounded Rectangle 470"/>
          <p:cNvSpPr/>
          <p:nvPr/>
        </p:nvSpPr>
        <p:spPr>
          <a:xfrm rot="5400000">
            <a:off x="6503988" y="241101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2" name="Rounded Rectangle 471"/>
          <p:cNvSpPr/>
          <p:nvPr/>
        </p:nvSpPr>
        <p:spPr>
          <a:xfrm rot="5400000">
            <a:off x="6499225" y="25538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3" name="Rounded Rectangle 472"/>
          <p:cNvSpPr/>
          <p:nvPr/>
        </p:nvSpPr>
        <p:spPr>
          <a:xfrm rot="5400000">
            <a:off x="6499225" y="26979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4" name="Rounded Rectangle 473"/>
          <p:cNvSpPr/>
          <p:nvPr/>
        </p:nvSpPr>
        <p:spPr>
          <a:xfrm rot="5400000">
            <a:off x="6499225" y="2842022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5" name="Rounded Rectangle 474"/>
          <p:cNvSpPr/>
          <p:nvPr/>
        </p:nvSpPr>
        <p:spPr>
          <a:xfrm rot="5400000">
            <a:off x="6499225" y="29848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6" name="Rounded Rectangle 475"/>
          <p:cNvSpPr/>
          <p:nvPr/>
        </p:nvSpPr>
        <p:spPr>
          <a:xfrm rot="5400000">
            <a:off x="6499225" y="31289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7" name="Rounded Rectangle 476"/>
          <p:cNvSpPr/>
          <p:nvPr/>
        </p:nvSpPr>
        <p:spPr>
          <a:xfrm rot="5400000">
            <a:off x="6499225" y="3271838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8" name="Rounded Rectangle 477"/>
          <p:cNvSpPr/>
          <p:nvPr/>
        </p:nvSpPr>
        <p:spPr>
          <a:xfrm rot="5400000">
            <a:off x="6499225" y="3415903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9" name="Rounded Rectangle 478"/>
          <p:cNvSpPr/>
          <p:nvPr/>
        </p:nvSpPr>
        <p:spPr>
          <a:xfrm rot="5400000">
            <a:off x="6499225" y="355996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0" name="Rounded Rectangle 479"/>
          <p:cNvSpPr/>
          <p:nvPr/>
        </p:nvSpPr>
        <p:spPr>
          <a:xfrm rot="5400000">
            <a:off x="6499225" y="370284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1" name="Rounded Rectangle 480"/>
          <p:cNvSpPr/>
          <p:nvPr/>
        </p:nvSpPr>
        <p:spPr>
          <a:xfrm rot="5400000">
            <a:off x="6499225" y="38469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2" name="Rounded Rectangle 481"/>
          <p:cNvSpPr/>
          <p:nvPr/>
        </p:nvSpPr>
        <p:spPr>
          <a:xfrm rot="5400000">
            <a:off x="6499225" y="398978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3" name="Rounded Rectangle 482"/>
          <p:cNvSpPr/>
          <p:nvPr/>
        </p:nvSpPr>
        <p:spPr>
          <a:xfrm rot="5400000">
            <a:off x="725963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4" name="Rounded Rectangle 483"/>
          <p:cNvSpPr/>
          <p:nvPr/>
        </p:nvSpPr>
        <p:spPr>
          <a:xfrm rot="5400000">
            <a:off x="725963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5" name="Rounded Rectangle 484"/>
          <p:cNvSpPr/>
          <p:nvPr/>
        </p:nvSpPr>
        <p:spPr>
          <a:xfrm rot="5400000">
            <a:off x="725963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6" name="Rounded Rectangle 485"/>
          <p:cNvSpPr/>
          <p:nvPr/>
        </p:nvSpPr>
        <p:spPr>
          <a:xfrm rot="5400000">
            <a:off x="725963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7" name="Rounded Rectangle 486"/>
          <p:cNvSpPr/>
          <p:nvPr/>
        </p:nvSpPr>
        <p:spPr>
          <a:xfrm rot="5400000">
            <a:off x="725963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8" name="Rounded Rectangle 487"/>
          <p:cNvSpPr/>
          <p:nvPr/>
        </p:nvSpPr>
        <p:spPr>
          <a:xfrm rot="5400000">
            <a:off x="725963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9" name="Rounded Rectangle 488"/>
          <p:cNvSpPr/>
          <p:nvPr/>
        </p:nvSpPr>
        <p:spPr>
          <a:xfrm rot="5400000">
            <a:off x="725963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0" name="Rounded Rectangle 489"/>
          <p:cNvSpPr/>
          <p:nvPr/>
        </p:nvSpPr>
        <p:spPr>
          <a:xfrm rot="5400000">
            <a:off x="725963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1" name="Rounded Rectangle 490"/>
          <p:cNvSpPr/>
          <p:nvPr/>
        </p:nvSpPr>
        <p:spPr>
          <a:xfrm rot="5400000">
            <a:off x="72596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2" name="Rounded Rectangle 491"/>
          <p:cNvSpPr/>
          <p:nvPr/>
        </p:nvSpPr>
        <p:spPr>
          <a:xfrm rot="5400000">
            <a:off x="725963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>
          <a:xfrm rot="5400000">
            <a:off x="725963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4" name="Rounded Rectangle 493"/>
          <p:cNvSpPr/>
          <p:nvPr/>
        </p:nvSpPr>
        <p:spPr>
          <a:xfrm rot="5400000">
            <a:off x="725963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5" name="Rounded Rectangle 494"/>
          <p:cNvSpPr/>
          <p:nvPr/>
        </p:nvSpPr>
        <p:spPr>
          <a:xfrm rot="5400000">
            <a:off x="725963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6" name="Rounded Rectangle 495"/>
          <p:cNvSpPr/>
          <p:nvPr/>
        </p:nvSpPr>
        <p:spPr>
          <a:xfrm rot="5400000">
            <a:off x="725963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7" name="Rounded Rectangle 496"/>
          <p:cNvSpPr/>
          <p:nvPr/>
        </p:nvSpPr>
        <p:spPr>
          <a:xfrm rot="5400000">
            <a:off x="725963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8" name="Rounded Rectangle 497"/>
          <p:cNvSpPr/>
          <p:nvPr/>
        </p:nvSpPr>
        <p:spPr>
          <a:xfrm rot="5400000">
            <a:off x="725963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9" name="Rounded Rectangle 498"/>
          <p:cNvSpPr/>
          <p:nvPr/>
        </p:nvSpPr>
        <p:spPr>
          <a:xfrm rot="5400000">
            <a:off x="8031163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0" name="Rounded Rectangle 499"/>
          <p:cNvSpPr/>
          <p:nvPr/>
        </p:nvSpPr>
        <p:spPr>
          <a:xfrm rot="5400000">
            <a:off x="8031163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1" name="Rounded Rectangle 500"/>
          <p:cNvSpPr/>
          <p:nvPr/>
        </p:nvSpPr>
        <p:spPr>
          <a:xfrm rot="5400000">
            <a:off x="8031163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2" name="Rounded Rectangle 501"/>
          <p:cNvSpPr/>
          <p:nvPr/>
        </p:nvSpPr>
        <p:spPr>
          <a:xfrm rot="5400000">
            <a:off x="8031163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3" name="Rounded Rectangle 502"/>
          <p:cNvSpPr/>
          <p:nvPr/>
        </p:nvSpPr>
        <p:spPr>
          <a:xfrm rot="5400000">
            <a:off x="8031163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4" name="Rounded Rectangle 503"/>
          <p:cNvSpPr/>
          <p:nvPr/>
        </p:nvSpPr>
        <p:spPr>
          <a:xfrm rot="5400000">
            <a:off x="8031163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5" name="Rounded Rectangle 504"/>
          <p:cNvSpPr/>
          <p:nvPr/>
        </p:nvSpPr>
        <p:spPr>
          <a:xfrm rot="5400000">
            <a:off x="8031163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6" name="Rounded Rectangle 505"/>
          <p:cNvSpPr/>
          <p:nvPr/>
        </p:nvSpPr>
        <p:spPr>
          <a:xfrm rot="5400000">
            <a:off x="8031163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7" name="Rounded Rectangle 506"/>
          <p:cNvSpPr/>
          <p:nvPr/>
        </p:nvSpPr>
        <p:spPr>
          <a:xfrm rot="5400000">
            <a:off x="8031163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8" name="Rounded Rectangle 507"/>
          <p:cNvSpPr/>
          <p:nvPr/>
        </p:nvSpPr>
        <p:spPr>
          <a:xfrm rot="5400000">
            <a:off x="8031163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9" name="Rounded Rectangle 508"/>
          <p:cNvSpPr/>
          <p:nvPr/>
        </p:nvSpPr>
        <p:spPr>
          <a:xfrm rot="5400000">
            <a:off x="8031163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0" name="Rounded Rectangle 509"/>
          <p:cNvSpPr/>
          <p:nvPr/>
        </p:nvSpPr>
        <p:spPr>
          <a:xfrm rot="5400000">
            <a:off x="8031163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1" name="Rounded Rectangle 510"/>
          <p:cNvSpPr/>
          <p:nvPr/>
        </p:nvSpPr>
        <p:spPr>
          <a:xfrm rot="5400000">
            <a:off x="803116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2" name="Rounded Rectangle 511"/>
          <p:cNvSpPr/>
          <p:nvPr/>
        </p:nvSpPr>
        <p:spPr>
          <a:xfrm rot="5400000">
            <a:off x="8031163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3" name="Rounded Rectangle 512"/>
          <p:cNvSpPr/>
          <p:nvPr/>
        </p:nvSpPr>
        <p:spPr>
          <a:xfrm rot="5400000">
            <a:off x="8031163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4" name="Rounded Rectangle 513"/>
          <p:cNvSpPr/>
          <p:nvPr/>
        </p:nvSpPr>
        <p:spPr>
          <a:xfrm rot="5400000">
            <a:off x="8031163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286" name="Group 289"/>
          <p:cNvGrpSpPr>
            <a:grpSpLocks/>
          </p:cNvGrpSpPr>
          <p:nvPr/>
        </p:nvGrpSpPr>
        <p:grpSpPr bwMode="auto">
          <a:xfrm>
            <a:off x="5902325" y="1857377"/>
            <a:ext cx="152400" cy="2268141"/>
            <a:chOff x="4982321" y="2422498"/>
            <a:chExt cx="152400" cy="3024147"/>
          </a:xfrm>
        </p:grpSpPr>
        <p:sp>
          <p:nvSpPr>
            <p:cNvPr id="516" name="Rounded Rectangle 515"/>
            <p:cNvSpPr/>
            <p:nvPr/>
          </p:nvSpPr>
          <p:spPr>
            <a:xfrm rot="5400000">
              <a:off x="4982322" y="2422497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 rot="5400000">
              <a:off x="4982322" y="2614582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 rot="5400000">
              <a:off x="4982322" y="2805080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9" name="Rounded Rectangle 518"/>
            <p:cNvSpPr/>
            <p:nvPr/>
          </p:nvSpPr>
          <p:spPr>
            <a:xfrm rot="5400000">
              <a:off x="4982322" y="2997164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0" name="Rounded Rectangle 519"/>
            <p:cNvSpPr/>
            <p:nvPr/>
          </p:nvSpPr>
          <p:spPr>
            <a:xfrm rot="5400000">
              <a:off x="4982322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 rot="5400000">
              <a:off x="4982322" y="3379747"/>
              <a:ext cx="152398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 rot="5400000">
              <a:off x="4982322" y="3571831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 rot="5400000">
              <a:off x="4982322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 rot="5400000">
              <a:off x="4982322" y="3954414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 rot="5400000">
              <a:off x="4982322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 rot="5400000">
              <a:off x="4982322" y="4336996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 rot="5400000">
              <a:off x="4982322" y="4529081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 rot="5400000">
              <a:off x="4982322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 rot="5400000">
              <a:off x="4982322" y="4911663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 rot="5400000">
              <a:off x="4982322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 rot="5400000">
              <a:off x="4982322" y="5294246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32" name="Rounded Rectangle 531"/>
          <p:cNvSpPr/>
          <p:nvPr/>
        </p:nvSpPr>
        <p:spPr>
          <a:xfrm rot="5400000">
            <a:off x="6696075" y="1833563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3" name="Rounded Rectangle 532"/>
          <p:cNvSpPr/>
          <p:nvPr/>
        </p:nvSpPr>
        <p:spPr>
          <a:xfrm rot="5400000">
            <a:off x="6696075" y="19764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4" name="Rounded Rectangle 533"/>
          <p:cNvSpPr/>
          <p:nvPr/>
        </p:nvSpPr>
        <p:spPr>
          <a:xfrm rot="5400000">
            <a:off x="6696075" y="2120504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5" name="Rounded Rectangle 534"/>
          <p:cNvSpPr/>
          <p:nvPr/>
        </p:nvSpPr>
        <p:spPr>
          <a:xfrm rot="5400000">
            <a:off x="6696075" y="2263379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6" name="Rounded Rectangle 535"/>
          <p:cNvSpPr/>
          <p:nvPr/>
        </p:nvSpPr>
        <p:spPr>
          <a:xfrm rot="5400000">
            <a:off x="6696075" y="240744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7" name="Rounded Rectangle 536"/>
          <p:cNvSpPr/>
          <p:nvPr/>
        </p:nvSpPr>
        <p:spPr>
          <a:xfrm rot="5400000">
            <a:off x="6696075" y="25515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8" name="Rounded Rectangle 537"/>
          <p:cNvSpPr/>
          <p:nvPr/>
        </p:nvSpPr>
        <p:spPr>
          <a:xfrm rot="5400000">
            <a:off x="6696075" y="2694385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9" name="Rounded Rectangle 538"/>
          <p:cNvSpPr/>
          <p:nvPr/>
        </p:nvSpPr>
        <p:spPr>
          <a:xfrm rot="5400000">
            <a:off x="6696075" y="2838450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0" name="Rounded Rectangle 539"/>
          <p:cNvSpPr/>
          <p:nvPr/>
        </p:nvSpPr>
        <p:spPr>
          <a:xfrm rot="5400000">
            <a:off x="6696075" y="29813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1" name="Rounded Rectangle 540"/>
          <p:cNvSpPr/>
          <p:nvPr/>
        </p:nvSpPr>
        <p:spPr>
          <a:xfrm rot="5400000">
            <a:off x="6696075" y="312539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2" name="Rounded Rectangle 541"/>
          <p:cNvSpPr/>
          <p:nvPr/>
        </p:nvSpPr>
        <p:spPr>
          <a:xfrm rot="5400000">
            <a:off x="6696075" y="3269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3" name="Rounded Rectangle 542"/>
          <p:cNvSpPr/>
          <p:nvPr/>
        </p:nvSpPr>
        <p:spPr>
          <a:xfrm rot="5400000">
            <a:off x="6696075" y="3412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4" name="Rounded Rectangle 543"/>
          <p:cNvSpPr/>
          <p:nvPr/>
        </p:nvSpPr>
        <p:spPr>
          <a:xfrm rot="5400000">
            <a:off x="6696075" y="3556397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5" name="Rounded Rectangle 544"/>
          <p:cNvSpPr/>
          <p:nvPr/>
        </p:nvSpPr>
        <p:spPr>
          <a:xfrm rot="5400000">
            <a:off x="6696075" y="36992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6" name="Rounded Rectangle 545"/>
          <p:cNvSpPr/>
          <p:nvPr/>
        </p:nvSpPr>
        <p:spPr>
          <a:xfrm rot="5400000">
            <a:off x="6696075" y="38433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7" name="Rounded Rectangle 546"/>
          <p:cNvSpPr/>
          <p:nvPr/>
        </p:nvSpPr>
        <p:spPr>
          <a:xfrm rot="5400000">
            <a:off x="6696075" y="3987404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8" name="Rounded Rectangle 547"/>
          <p:cNvSpPr/>
          <p:nvPr/>
        </p:nvSpPr>
        <p:spPr>
          <a:xfrm rot="5400000">
            <a:off x="7458075" y="18418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9" name="Rounded Rectangle 548"/>
          <p:cNvSpPr/>
          <p:nvPr/>
        </p:nvSpPr>
        <p:spPr>
          <a:xfrm rot="5400000">
            <a:off x="7458075" y="1985963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0" name="Rounded Rectangle 549"/>
          <p:cNvSpPr/>
          <p:nvPr/>
        </p:nvSpPr>
        <p:spPr>
          <a:xfrm rot="5400000">
            <a:off x="7458075" y="21288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1" name="Rounded Rectangle 550"/>
          <p:cNvSpPr/>
          <p:nvPr/>
        </p:nvSpPr>
        <p:spPr>
          <a:xfrm rot="5400000">
            <a:off x="7458075" y="22729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2" name="Rounded Rectangle 551"/>
          <p:cNvSpPr/>
          <p:nvPr/>
        </p:nvSpPr>
        <p:spPr>
          <a:xfrm rot="5400000">
            <a:off x="7458075" y="24157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3" name="Rounded Rectangle 552"/>
          <p:cNvSpPr/>
          <p:nvPr/>
        </p:nvSpPr>
        <p:spPr>
          <a:xfrm rot="5400000">
            <a:off x="7458075" y="2559844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4" name="Rounded Rectangle 553"/>
          <p:cNvSpPr/>
          <p:nvPr/>
        </p:nvSpPr>
        <p:spPr>
          <a:xfrm rot="5400000">
            <a:off x="7458075" y="270391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5" name="Rounded Rectangle 554"/>
          <p:cNvSpPr/>
          <p:nvPr/>
        </p:nvSpPr>
        <p:spPr>
          <a:xfrm rot="5400000">
            <a:off x="7458075" y="284678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6" name="Rounded Rectangle 555"/>
          <p:cNvSpPr/>
          <p:nvPr/>
        </p:nvSpPr>
        <p:spPr>
          <a:xfrm rot="5400000">
            <a:off x="7458075" y="29908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7" name="Rounded Rectangle 556"/>
          <p:cNvSpPr/>
          <p:nvPr/>
        </p:nvSpPr>
        <p:spPr>
          <a:xfrm rot="5400000">
            <a:off x="7458075" y="31337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8" name="Rounded Rectangle 557"/>
          <p:cNvSpPr/>
          <p:nvPr/>
        </p:nvSpPr>
        <p:spPr>
          <a:xfrm rot="5400000">
            <a:off x="7458075" y="32777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9" name="Rounded Rectangle 558"/>
          <p:cNvSpPr/>
          <p:nvPr/>
        </p:nvSpPr>
        <p:spPr>
          <a:xfrm rot="5400000">
            <a:off x="7458075" y="342185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0" name="Rounded Rectangle 559"/>
          <p:cNvSpPr/>
          <p:nvPr/>
        </p:nvSpPr>
        <p:spPr>
          <a:xfrm rot="5400000">
            <a:off x="7458075" y="35647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1" name="Rounded Rectangle 560"/>
          <p:cNvSpPr/>
          <p:nvPr/>
        </p:nvSpPr>
        <p:spPr>
          <a:xfrm rot="5400000">
            <a:off x="7458075" y="37087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2" name="Rounded Rectangle 561"/>
          <p:cNvSpPr/>
          <p:nvPr/>
        </p:nvSpPr>
        <p:spPr>
          <a:xfrm rot="5400000">
            <a:off x="7458075" y="3851672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" name="Rounded Rectangle 562"/>
          <p:cNvSpPr/>
          <p:nvPr/>
        </p:nvSpPr>
        <p:spPr>
          <a:xfrm rot="5400000">
            <a:off x="7458075" y="39957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4" name="Rounded Rectangle 563"/>
          <p:cNvSpPr/>
          <p:nvPr/>
        </p:nvSpPr>
        <p:spPr>
          <a:xfrm rot="5400000">
            <a:off x="8224838" y="18383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5" name="Rounded Rectangle 564"/>
          <p:cNvSpPr/>
          <p:nvPr/>
        </p:nvSpPr>
        <p:spPr>
          <a:xfrm rot="5400000">
            <a:off x="8224838" y="198120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6" name="Rounded Rectangle 565"/>
          <p:cNvSpPr/>
          <p:nvPr/>
        </p:nvSpPr>
        <p:spPr>
          <a:xfrm rot="5400000">
            <a:off x="8224838" y="212526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7" name="Rounded Rectangle 566"/>
          <p:cNvSpPr/>
          <p:nvPr/>
        </p:nvSpPr>
        <p:spPr>
          <a:xfrm rot="5400000">
            <a:off x="8224838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8" name="Rounded Rectangle 567"/>
          <p:cNvSpPr/>
          <p:nvPr/>
        </p:nvSpPr>
        <p:spPr>
          <a:xfrm rot="5400000">
            <a:off x="8224838" y="241220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9" name="Rounded Rectangle 568"/>
          <p:cNvSpPr/>
          <p:nvPr/>
        </p:nvSpPr>
        <p:spPr>
          <a:xfrm rot="5400000">
            <a:off x="8224838" y="2556272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0" name="Rounded Rectangle 569"/>
          <p:cNvSpPr/>
          <p:nvPr/>
        </p:nvSpPr>
        <p:spPr>
          <a:xfrm rot="5400000">
            <a:off x="8224838" y="2699147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1" name="Rounded Rectangle 570"/>
          <p:cNvSpPr/>
          <p:nvPr/>
        </p:nvSpPr>
        <p:spPr>
          <a:xfrm rot="5400000">
            <a:off x="8224838" y="284321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2" name="Rounded Rectangle 571"/>
          <p:cNvSpPr/>
          <p:nvPr/>
        </p:nvSpPr>
        <p:spPr>
          <a:xfrm rot="5400000">
            <a:off x="82248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3" name="Rounded Rectangle 572"/>
          <p:cNvSpPr/>
          <p:nvPr/>
        </p:nvSpPr>
        <p:spPr>
          <a:xfrm rot="5400000">
            <a:off x="8224838" y="313015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4" name="Rounded Rectangle 573"/>
          <p:cNvSpPr/>
          <p:nvPr/>
        </p:nvSpPr>
        <p:spPr>
          <a:xfrm rot="5400000">
            <a:off x="8224838" y="32742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5" name="Rounded Rectangle 574"/>
          <p:cNvSpPr/>
          <p:nvPr/>
        </p:nvSpPr>
        <p:spPr>
          <a:xfrm rot="5400000">
            <a:off x="8224838" y="341709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6" name="Rounded Rectangle 575"/>
          <p:cNvSpPr/>
          <p:nvPr/>
        </p:nvSpPr>
        <p:spPr>
          <a:xfrm rot="5400000">
            <a:off x="8224838" y="356116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7" name="Rounded Rectangle 576"/>
          <p:cNvSpPr/>
          <p:nvPr/>
        </p:nvSpPr>
        <p:spPr>
          <a:xfrm rot="5400000">
            <a:off x="8224838" y="37052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8" name="Rounded Rectangle 577"/>
          <p:cNvSpPr/>
          <p:nvPr/>
        </p:nvSpPr>
        <p:spPr>
          <a:xfrm rot="5400000">
            <a:off x="8224838" y="3848100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9" name="Rounded Rectangle 578"/>
          <p:cNvSpPr/>
          <p:nvPr/>
        </p:nvSpPr>
        <p:spPr>
          <a:xfrm rot="5400000">
            <a:off x="8224838" y="399216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35" name="Group 426"/>
          <p:cNvGrpSpPr>
            <a:grpSpLocks/>
          </p:cNvGrpSpPr>
          <p:nvPr/>
        </p:nvGrpSpPr>
        <p:grpSpPr bwMode="auto">
          <a:xfrm>
            <a:off x="6096000" y="1857377"/>
            <a:ext cx="152400" cy="2268141"/>
            <a:chOff x="4645385" y="2422498"/>
            <a:chExt cx="152400" cy="3024147"/>
          </a:xfrm>
        </p:grpSpPr>
        <p:sp>
          <p:nvSpPr>
            <p:cNvPr id="581" name="Rounded Rectangle 580"/>
            <p:cNvSpPr/>
            <p:nvPr/>
          </p:nvSpPr>
          <p:spPr>
            <a:xfrm rot="5400000">
              <a:off x="4645386" y="2422497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2" name="Rounded Rectangle 581"/>
            <p:cNvSpPr/>
            <p:nvPr/>
          </p:nvSpPr>
          <p:spPr>
            <a:xfrm rot="5400000">
              <a:off x="4645386" y="2614582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3" name="Rounded Rectangle 582"/>
            <p:cNvSpPr/>
            <p:nvPr/>
          </p:nvSpPr>
          <p:spPr>
            <a:xfrm rot="5400000">
              <a:off x="4645386" y="2805080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4" name="Rounded Rectangle 583"/>
            <p:cNvSpPr/>
            <p:nvPr/>
          </p:nvSpPr>
          <p:spPr>
            <a:xfrm rot="5400000">
              <a:off x="4645386" y="29971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5" name="Rounded Rectangle 584"/>
            <p:cNvSpPr/>
            <p:nvPr/>
          </p:nvSpPr>
          <p:spPr>
            <a:xfrm rot="5400000">
              <a:off x="4645386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6" name="Rounded Rectangle 585"/>
            <p:cNvSpPr/>
            <p:nvPr/>
          </p:nvSpPr>
          <p:spPr>
            <a:xfrm rot="5400000">
              <a:off x="4645386" y="3379747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7" name="Rounded Rectangle 586"/>
            <p:cNvSpPr/>
            <p:nvPr/>
          </p:nvSpPr>
          <p:spPr>
            <a:xfrm rot="5400000">
              <a:off x="4645386" y="3571831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8" name="Rounded Rectangle 587"/>
            <p:cNvSpPr/>
            <p:nvPr/>
          </p:nvSpPr>
          <p:spPr>
            <a:xfrm rot="5400000">
              <a:off x="4645386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9" name="Rounded Rectangle 588"/>
            <p:cNvSpPr/>
            <p:nvPr/>
          </p:nvSpPr>
          <p:spPr>
            <a:xfrm rot="5400000">
              <a:off x="4645386" y="3954414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0" name="Rounded Rectangle 589"/>
            <p:cNvSpPr/>
            <p:nvPr/>
          </p:nvSpPr>
          <p:spPr>
            <a:xfrm rot="5400000">
              <a:off x="4645386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1" name="Rounded Rectangle 590"/>
            <p:cNvSpPr/>
            <p:nvPr/>
          </p:nvSpPr>
          <p:spPr>
            <a:xfrm rot="5400000">
              <a:off x="4645386" y="4336996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2" name="Rounded Rectangle 591"/>
            <p:cNvSpPr/>
            <p:nvPr/>
          </p:nvSpPr>
          <p:spPr>
            <a:xfrm rot="5400000">
              <a:off x="4645386" y="4529081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3" name="Rounded Rectangle 592"/>
            <p:cNvSpPr/>
            <p:nvPr/>
          </p:nvSpPr>
          <p:spPr>
            <a:xfrm rot="5400000">
              <a:off x="4645386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4" name="Rounded Rectangle 593"/>
            <p:cNvSpPr/>
            <p:nvPr/>
          </p:nvSpPr>
          <p:spPr>
            <a:xfrm rot="5400000">
              <a:off x="4645386" y="4911663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5" name="Rounded Rectangle 594"/>
            <p:cNvSpPr/>
            <p:nvPr/>
          </p:nvSpPr>
          <p:spPr>
            <a:xfrm rot="5400000">
              <a:off x="4645386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6" name="Rounded Rectangle 595"/>
            <p:cNvSpPr/>
            <p:nvPr/>
          </p:nvSpPr>
          <p:spPr>
            <a:xfrm rot="5400000">
              <a:off x="4645386" y="5294246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97" name="Rounded Rectangle 596"/>
          <p:cNvSpPr/>
          <p:nvPr/>
        </p:nvSpPr>
        <p:spPr>
          <a:xfrm rot="5400000">
            <a:off x="6884988" y="183475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8" name="Rounded Rectangle 597"/>
          <p:cNvSpPr/>
          <p:nvPr/>
        </p:nvSpPr>
        <p:spPr>
          <a:xfrm rot="5400000">
            <a:off x="6884988" y="1978819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9" name="Rounded Rectangle 598"/>
          <p:cNvSpPr/>
          <p:nvPr/>
        </p:nvSpPr>
        <p:spPr>
          <a:xfrm rot="5400000">
            <a:off x="6884988" y="212288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0" name="Rounded Rectangle 599"/>
          <p:cNvSpPr/>
          <p:nvPr/>
        </p:nvSpPr>
        <p:spPr>
          <a:xfrm rot="5400000">
            <a:off x="6884988" y="226576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1" name="Rounded Rectangle 600"/>
          <p:cNvSpPr/>
          <p:nvPr/>
        </p:nvSpPr>
        <p:spPr>
          <a:xfrm rot="5400000">
            <a:off x="6884988" y="24098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2" name="Rounded Rectangle 601"/>
          <p:cNvSpPr/>
          <p:nvPr/>
        </p:nvSpPr>
        <p:spPr>
          <a:xfrm rot="5400000">
            <a:off x="6884988" y="255270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3" name="Rounded Rectangle 602"/>
          <p:cNvSpPr/>
          <p:nvPr/>
        </p:nvSpPr>
        <p:spPr>
          <a:xfrm rot="5400000">
            <a:off x="6884988" y="269676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4" name="Rounded Rectangle 603"/>
          <p:cNvSpPr/>
          <p:nvPr/>
        </p:nvSpPr>
        <p:spPr>
          <a:xfrm rot="5400000">
            <a:off x="6884988" y="28408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5" name="Rounded Rectangle 604"/>
          <p:cNvSpPr/>
          <p:nvPr/>
        </p:nvSpPr>
        <p:spPr>
          <a:xfrm rot="5400000">
            <a:off x="6884988" y="298370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6" name="Rounded Rectangle 605"/>
          <p:cNvSpPr/>
          <p:nvPr/>
        </p:nvSpPr>
        <p:spPr>
          <a:xfrm rot="5400000">
            <a:off x="6884988" y="31277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7" name="Rounded Rectangle 606"/>
          <p:cNvSpPr/>
          <p:nvPr/>
        </p:nvSpPr>
        <p:spPr>
          <a:xfrm rot="5400000">
            <a:off x="6884988" y="3270647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8" name="Rounded Rectangle 607"/>
          <p:cNvSpPr/>
          <p:nvPr/>
        </p:nvSpPr>
        <p:spPr>
          <a:xfrm rot="5400000">
            <a:off x="6884988" y="3414713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9" name="Rounded Rectangle 608"/>
          <p:cNvSpPr/>
          <p:nvPr/>
        </p:nvSpPr>
        <p:spPr>
          <a:xfrm rot="5400000">
            <a:off x="6884988" y="355877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0" name="Rounded Rectangle 609"/>
          <p:cNvSpPr/>
          <p:nvPr/>
        </p:nvSpPr>
        <p:spPr>
          <a:xfrm rot="5400000">
            <a:off x="6884988" y="3701654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1" name="Rounded Rectangle 610"/>
          <p:cNvSpPr/>
          <p:nvPr/>
        </p:nvSpPr>
        <p:spPr>
          <a:xfrm rot="5400000">
            <a:off x="6884988" y="38457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2" name="Rounded Rectangle 611"/>
          <p:cNvSpPr/>
          <p:nvPr/>
        </p:nvSpPr>
        <p:spPr>
          <a:xfrm rot="5400000">
            <a:off x="6884988" y="398859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3" name="Rounded Rectangle 612"/>
          <p:cNvSpPr/>
          <p:nvPr/>
        </p:nvSpPr>
        <p:spPr>
          <a:xfrm rot="5400000">
            <a:off x="76469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4" name="Rounded Rectangle 613"/>
          <p:cNvSpPr/>
          <p:nvPr/>
        </p:nvSpPr>
        <p:spPr>
          <a:xfrm rot="5400000">
            <a:off x="76469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" name="Rounded Rectangle 614"/>
          <p:cNvSpPr/>
          <p:nvPr/>
        </p:nvSpPr>
        <p:spPr>
          <a:xfrm rot="5400000">
            <a:off x="7646988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6" name="Rounded Rectangle 615"/>
          <p:cNvSpPr/>
          <p:nvPr/>
        </p:nvSpPr>
        <p:spPr>
          <a:xfrm rot="5400000">
            <a:off x="7646988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7" name="Rounded Rectangle 616"/>
          <p:cNvSpPr/>
          <p:nvPr/>
        </p:nvSpPr>
        <p:spPr>
          <a:xfrm rot="5400000">
            <a:off x="7646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8" name="Rounded Rectangle 617"/>
          <p:cNvSpPr/>
          <p:nvPr/>
        </p:nvSpPr>
        <p:spPr>
          <a:xfrm rot="5400000">
            <a:off x="76469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9" name="Rounded Rectangle 618"/>
          <p:cNvSpPr/>
          <p:nvPr/>
        </p:nvSpPr>
        <p:spPr>
          <a:xfrm rot="5400000">
            <a:off x="76469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0" name="Rounded Rectangle 619"/>
          <p:cNvSpPr/>
          <p:nvPr/>
        </p:nvSpPr>
        <p:spPr>
          <a:xfrm rot="5400000">
            <a:off x="7646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1" name="Rounded Rectangle 620"/>
          <p:cNvSpPr/>
          <p:nvPr/>
        </p:nvSpPr>
        <p:spPr>
          <a:xfrm rot="5400000">
            <a:off x="7646988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2" name="Rounded Rectangle 621"/>
          <p:cNvSpPr/>
          <p:nvPr/>
        </p:nvSpPr>
        <p:spPr>
          <a:xfrm rot="5400000">
            <a:off x="76469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3" name="Rounded Rectangle 622"/>
          <p:cNvSpPr/>
          <p:nvPr/>
        </p:nvSpPr>
        <p:spPr>
          <a:xfrm rot="5400000">
            <a:off x="76469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4" name="Rounded Rectangle 623"/>
          <p:cNvSpPr/>
          <p:nvPr/>
        </p:nvSpPr>
        <p:spPr>
          <a:xfrm rot="5400000">
            <a:off x="76469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5" name="Rounded Rectangle 624"/>
          <p:cNvSpPr/>
          <p:nvPr/>
        </p:nvSpPr>
        <p:spPr>
          <a:xfrm rot="5400000">
            <a:off x="7646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6" name="Rounded Rectangle 625"/>
          <p:cNvSpPr/>
          <p:nvPr/>
        </p:nvSpPr>
        <p:spPr>
          <a:xfrm rot="5400000">
            <a:off x="7646988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7" name="Rounded Rectangle 626"/>
          <p:cNvSpPr/>
          <p:nvPr/>
        </p:nvSpPr>
        <p:spPr>
          <a:xfrm rot="5400000">
            <a:off x="76469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8" name="Rounded Rectangle 627"/>
          <p:cNvSpPr/>
          <p:nvPr/>
        </p:nvSpPr>
        <p:spPr>
          <a:xfrm rot="5400000">
            <a:off x="76469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9" name="Rounded Rectangle 628"/>
          <p:cNvSpPr/>
          <p:nvPr/>
        </p:nvSpPr>
        <p:spPr>
          <a:xfrm rot="5400000">
            <a:off x="8418513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0" name="Rounded Rectangle 629"/>
          <p:cNvSpPr/>
          <p:nvPr/>
        </p:nvSpPr>
        <p:spPr>
          <a:xfrm rot="5400000">
            <a:off x="8418513" y="198358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1" name="Rounded Rectangle 630"/>
          <p:cNvSpPr/>
          <p:nvPr/>
        </p:nvSpPr>
        <p:spPr>
          <a:xfrm rot="5400000">
            <a:off x="8418513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2" name="Rounded Rectangle 631"/>
          <p:cNvSpPr/>
          <p:nvPr/>
        </p:nvSpPr>
        <p:spPr>
          <a:xfrm rot="5400000">
            <a:off x="8418513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3" name="Rounded Rectangle 632"/>
          <p:cNvSpPr/>
          <p:nvPr/>
        </p:nvSpPr>
        <p:spPr>
          <a:xfrm rot="5400000">
            <a:off x="8418513" y="241458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4" name="Rounded Rectangle 633"/>
          <p:cNvSpPr/>
          <p:nvPr/>
        </p:nvSpPr>
        <p:spPr>
          <a:xfrm rot="5400000">
            <a:off x="8418513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5" name="Rounded Rectangle 634"/>
          <p:cNvSpPr/>
          <p:nvPr/>
        </p:nvSpPr>
        <p:spPr>
          <a:xfrm rot="5400000">
            <a:off x="8418513" y="270152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6" name="Rounded Rectangle 635"/>
          <p:cNvSpPr/>
          <p:nvPr/>
        </p:nvSpPr>
        <p:spPr>
          <a:xfrm rot="5400000">
            <a:off x="8418513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7" name="Rounded Rectangle 636"/>
          <p:cNvSpPr/>
          <p:nvPr/>
        </p:nvSpPr>
        <p:spPr>
          <a:xfrm rot="5400000">
            <a:off x="8418513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8" name="Rounded Rectangle 637"/>
          <p:cNvSpPr/>
          <p:nvPr/>
        </p:nvSpPr>
        <p:spPr>
          <a:xfrm rot="5400000">
            <a:off x="8418513" y="313253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9" name="Rounded Rectangle 638"/>
          <p:cNvSpPr/>
          <p:nvPr/>
        </p:nvSpPr>
        <p:spPr>
          <a:xfrm rot="5400000">
            <a:off x="8418513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>
          <a:xfrm rot="5400000">
            <a:off x="8418513" y="341947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1" name="Rounded Rectangle 640"/>
          <p:cNvSpPr/>
          <p:nvPr/>
        </p:nvSpPr>
        <p:spPr>
          <a:xfrm rot="5400000">
            <a:off x="841851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2" name="Rounded Rectangle 641"/>
          <p:cNvSpPr/>
          <p:nvPr/>
        </p:nvSpPr>
        <p:spPr>
          <a:xfrm rot="5400000">
            <a:off x="8418513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3" name="Rounded Rectangle 642"/>
          <p:cNvSpPr/>
          <p:nvPr/>
        </p:nvSpPr>
        <p:spPr>
          <a:xfrm rot="5400000">
            <a:off x="8418513" y="385048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4" name="Rounded Rectangle 643"/>
          <p:cNvSpPr/>
          <p:nvPr/>
        </p:nvSpPr>
        <p:spPr>
          <a:xfrm rot="5400000">
            <a:off x="8418513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84" name="Group 644"/>
          <p:cNvGrpSpPr>
            <a:grpSpLocks/>
          </p:cNvGrpSpPr>
          <p:nvPr/>
        </p:nvGrpSpPr>
        <p:grpSpPr bwMode="auto">
          <a:xfrm>
            <a:off x="5516563" y="1853806"/>
            <a:ext cx="152400" cy="2268140"/>
            <a:chOff x="5460725" y="2193898"/>
            <a:chExt cx="152400" cy="3024147"/>
          </a:xfrm>
        </p:grpSpPr>
        <p:sp>
          <p:nvSpPr>
            <p:cNvPr id="646" name="Rounded Rectangle 645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7" name="Rounded Rectangle 646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8" name="Rounded Rectangle 647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9" name="Rounded Rectangle 648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0" name="Rounded Rectangle 649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1" name="Rounded Rectangle 650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2" name="Rounded Rectangle 651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3" name="Rounded Rectangle 652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4" name="Rounded Rectangle 653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5" name="Rounded Rectangle 654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6" name="Rounded Rectangle 655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7" name="Rounded Rectangle 656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8" name="Rounded Rectangle 657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9" name="Rounded Rectangle 658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0" name="Rounded Rectangle 659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1" name="Rounded Rectangle 660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5" name="Group 661"/>
          <p:cNvGrpSpPr>
            <a:grpSpLocks/>
          </p:cNvGrpSpPr>
          <p:nvPr/>
        </p:nvGrpSpPr>
        <p:grpSpPr bwMode="auto">
          <a:xfrm>
            <a:off x="6289675" y="1852613"/>
            <a:ext cx="152400" cy="2268141"/>
            <a:chOff x="5460725" y="2193898"/>
            <a:chExt cx="152400" cy="3024147"/>
          </a:xfrm>
        </p:grpSpPr>
        <p:sp>
          <p:nvSpPr>
            <p:cNvPr id="663" name="Rounded Rectangle 662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4" name="Rounded Rectangle 663"/>
            <p:cNvSpPr/>
            <p:nvPr/>
          </p:nvSpPr>
          <p:spPr>
            <a:xfrm rot="5400000">
              <a:off x="5460726" y="238598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5" name="Rounded Rectangle 664"/>
            <p:cNvSpPr/>
            <p:nvPr/>
          </p:nvSpPr>
          <p:spPr>
            <a:xfrm rot="5400000">
              <a:off x="5460726" y="2576480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6" name="Rounded Rectangle 665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7" name="Rounded Rectangle 666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>
            <a:xfrm rot="5400000">
              <a:off x="5460726" y="315114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9" name="Rounded Rectangle 668"/>
            <p:cNvSpPr/>
            <p:nvPr/>
          </p:nvSpPr>
          <p:spPr>
            <a:xfrm rot="5400000">
              <a:off x="5460726" y="334323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0" name="Rounded Rectangle 669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1" name="Rounded Rectangle 670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2" name="Rounded Rectangle 671"/>
            <p:cNvSpPr/>
            <p:nvPr/>
          </p:nvSpPr>
          <p:spPr>
            <a:xfrm rot="5400000">
              <a:off x="5460726" y="3916312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3" name="Rounded Rectangle 672"/>
            <p:cNvSpPr/>
            <p:nvPr/>
          </p:nvSpPr>
          <p:spPr>
            <a:xfrm rot="5400000">
              <a:off x="5460726" y="4108396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4" name="Rounded Rectangle 673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5" name="Rounded Rectangle 674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6" name="Rounded Rectangle 675"/>
            <p:cNvSpPr/>
            <p:nvPr/>
          </p:nvSpPr>
          <p:spPr>
            <a:xfrm rot="5400000">
              <a:off x="5460726" y="4683063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7" name="Rounded Rectangle 676"/>
            <p:cNvSpPr/>
            <p:nvPr/>
          </p:nvSpPr>
          <p:spPr>
            <a:xfrm rot="5400000">
              <a:off x="5460726" y="487356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8" name="Rounded Rectangle 677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6" name="Group 678"/>
          <p:cNvGrpSpPr>
            <a:grpSpLocks/>
          </p:cNvGrpSpPr>
          <p:nvPr/>
        </p:nvGrpSpPr>
        <p:grpSpPr bwMode="auto">
          <a:xfrm>
            <a:off x="7051675" y="1856185"/>
            <a:ext cx="152400" cy="2268140"/>
            <a:chOff x="5460725" y="2193898"/>
            <a:chExt cx="152400" cy="3024147"/>
          </a:xfrm>
        </p:grpSpPr>
        <p:sp>
          <p:nvSpPr>
            <p:cNvPr id="680" name="Rounded Rectangle 679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1" name="Rounded Rectangle 680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2" name="Rounded Rectangle 681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3" name="Rounded Rectangle 682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4" name="Rounded Rectangle 683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5" name="Rounded Rectangle 684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6" name="Rounded Rectangle 685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7" name="Rounded Rectangle 686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8" name="Rounded Rectangle 687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9" name="Rounded Rectangle 688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0" name="Rounded Rectangle 689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1" name="Rounded Rectangle 690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2" name="Rounded Rectangle 691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3" name="Rounded Rectangle 692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4" name="Rounded Rectangle 693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5" name="Rounded Rectangle 694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7" name="Group 695"/>
          <p:cNvGrpSpPr>
            <a:grpSpLocks/>
          </p:cNvGrpSpPr>
          <p:nvPr/>
        </p:nvGrpSpPr>
        <p:grpSpPr bwMode="auto">
          <a:xfrm>
            <a:off x="7818438" y="1858567"/>
            <a:ext cx="152400" cy="2268140"/>
            <a:chOff x="5460725" y="2193898"/>
            <a:chExt cx="152400" cy="3024147"/>
          </a:xfrm>
        </p:grpSpPr>
        <p:sp>
          <p:nvSpPr>
            <p:cNvPr id="697" name="Rounded Rectangle 696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8" name="Rounded Rectangle 697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9" name="Rounded Rectangle 698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0" name="Rounded Rectangle 699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1" name="Rounded Rectangle 700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2" name="Rounded Rectangle 701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3" name="Rounded Rectangle 702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4" name="Rounded Rectangle 703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5" name="Rounded Rectangle 704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6" name="Rounded Rectangle 705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7" name="Rounded Rectangle 706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8" name="Rounded Rectangle 707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9" name="Rounded Rectangle 708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0" name="Rounded Rectangle 709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1" name="Rounded Rectangle 710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2" name="Rounded Rectangle 711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06916" y="2805114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5" imgW="164880" imgH="164880" progId="Equation.3">
                  <p:embed/>
                </p:oleObj>
              </mc:Choice>
              <mc:Fallback>
                <p:oleObj name="Equation" r:id="rId5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916" y="2805114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692915" y="1056086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15" y="1056086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6711965" y="2761065"/>
          <a:ext cx="466725" cy="46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65" y="2761065"/>
                        <a:ext cx="466725" cy="46791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8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Content-Adaptive Parallax Barriers</a:t>
            </a:r>
          </a:p>
        </p:txBody>
      </p:sp>
      <p:grpSp>
        <p:nvGrpSpPr>
          <p:cNvPr id="3389" name="Group 475"/>
          <p:cNvGrpSpPr>
            <a:grpSpLocks/>
          </p:cNvGrpSpPr>
          <p:nvPr/>
        </p:nvGrpSpPr>
        <p:grpSpPr bwMode="auto">
          <a:xfrm>
            <a:off x="822325" y="2113367"/>
            <a:ext cx="674688" cy="461665"/>
            <a:chOff x="821703" y="2817880"/>
            <a:chExt cx="674710" cy="615157"/>
          </a:xfrm>
        </p:grpSpPr>
        <p:sp>
          <p:nvSpPr>
            <p:cNvPr id="3407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0" name="Group 476"/>
          <p:cNvGrpSpPr>
            <a:grpSpLocks/>
          </p:cNvGrpSpPr>
          <p:nvPr/>
        </p:nvGrpSpPr>
        <p:grpSpPr bwMode="auto">
          <a:xfrm>
            <a:off x="857267" y="2687243"/>
            <a:ext cx="639763" cy="461665"/>
            <a:chOff x="857770" y="3583023"/>
            <a:chExt cx="638643" cy="615157"/>
          </a:xfrm>
        </p:grpSpPr>
        <p:sp>
          <p:nvSpPr>
            <p:cNvPr id="3405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" name="Group 718"/>
          <p:cNvGrpSpPr>
            <a:grpSpLocks/>
          </p:cNvGrpSpPr>
          <p:nvPr/>
        </p:nvGrpSpPr>
        <p:grpSpPr bwMode="auto">
          <a:xfrm>
            <a:off x="1668480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3" name="Group 731"/>
          <p:cNvGrpSpPr>
            <a:grpSpLocks/>
          </p:cNvGrpSpPr>
          <p:nvPr/>
        </p:nvGrpSpPr>
        <p:grpSpPr bwMode="auto">
          <a:xfrm>
            <a:off x="4191000" y="867967"/>
            <a:ext cx="2446338" cy="1679972"/>
            <a:chOff x="4190952" y="1156710"/>
            <a:chExt cx="2446040" cy="2240819"/>
          </a:xfrm>
        </p:grpSpPr>
        <p:sp>
          <p:nvSpPr>
            <p:cNvPr id="723" name="Rounded Rectangle 722"/>
            <p:cNvSpPr/>
            <p:nvPr/>
          </p:nvSpPr>
          <p:spPr>
            <a:xfrm>
              <a:off x="6479848" y="2084165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4" name="Rounded Rectangle 723"/>
            <p:cNvSpPr/>
            <p:nvPr/>
          </p:nvSpPr>
          <p:spPr>
            <a:xfrm>
              <a:off x="5156034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5" name="Rounded Rectangle 724"/>
            <p:cNvSpPr/>
            <p:nvPr/>
          </p:nvSpPr>
          <p:spPr>
            <a:xfrm>
              <a:off x="6481436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6" name="Rounded Rectangle 725"/>
            <p:cNvSpPr/>
            <p:nvPr/>
          </p:nvSpPr>
          <p:spPr>
            <a:xfrm>
              <a:off x="4190952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7" name="Rounded Rectangle 726"/>
            <p:cNvSpPr/>
            <p:nvPr/>
          </p:nvSpPr>
          <p:spPr>
            <a:xfrm>
              <a:off x="451476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8" name="Rounded Rectangle 727"/>
            <p:cNvSpPr/>
            <p:nvPr/>
          </p:nvSpPr>
          <p:spPr>
            <a:xfrm>
              <a:off x="483857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9" name="Rounded Rectangle 728"/>
            <p:cNvSpPr/>
            <p:nvPr/>
          </p:nvSpPr>
          <p:spPr>
            <a:xfrm>
              <a:off x="6481436" y="1779248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0" name="Rounded Rectangle 729"/>
            <p:cNvSpPr/>
            <p:nvPr/>
          </p:nvSpPr>
          <p:spPr>
            <a:xfrm>
              <a:off x="6484611" y="1464803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1" name="Rounded Rectangle 730"/>
            <p:cNvSpPr/>
            <p:nvPr/>
          </p:nvSpPr>
          <p:spPr>
            <a:xfrm>
              <a:off x="6481436" y="1156710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403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4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5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6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7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8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9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0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1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grpSp>
        <p:nvGrpSpPr>
          <p:cNvPr id="42" name="Group 93"/>
          <p:cNvGrpSpPr/>
          <p:nvPr/>
        </p:nvGrpSpPr>
        <p:grpSpPr>
          <a:xfrm>
            <a:off x="6119008" y="3923088"/>
            <a:ext cx="1437011" cy="713374"/>
            <a:chOff x="6716389" y="5623992"/>
            <a:chExt cx="2273863" cy="1128812"/>
          </a:xfrm>
        </p:grpSpPr>
        <p:sp>
          <p:nvSpPr>
            <p:cNvPr id="43" name="Rectangle 42"/>
            <p:cNvSpPr/>
            <p:nvPr/>
          </p:nvSpPr>
          <p:spPr>
            <a:xfrm>
              <a:off x="6716389" y="5623992"/>
              <a:ext cx="2273863" cy="112881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4" name="Group 36"/>
            <p:cNvGrpSpPr/>
            <p:nvPr/>
          </p:nvGrpSpPr>
          <p:grpSpPr>
            <a:xfrm>
              <a:off x="7559559" y="5747539"/>
              <a:ext cx="582251" cy="503263"/>
              <a:chOff x="3635304" y="1352550"/>
              <a:chExt cx="1873393" cy="161925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3635304" y="2338481"/>
                <a:ext cx="633319" cy="63331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55341" y="1845516"/>
                <a:ext cx="633319" cy="633319"/>
              </a:xfrm>
              <a:prstGeom prst="ellipse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875378" y="1352550"/>
                <a:ext cx="633319" cy="633319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6742321" y="5994447"/>
              <a:ext cx="2216728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46" name="Group 32"/>
            <p:cNvGrpSpPr/>
            <p:nvPr/>
          </p:nvGrpSpPr>
          <p:grpSpPr>
            <a:xfrm>
              <a:off x="7020203" y="5675306"/>
              <a:ext cx="1660965" cy="914163"/>
              <a:chOff x="1897380" y="1120139"/>
              <a:chExt cx="5344153" cy="2941319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1767202" y="125031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4434202" y="125412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</p:grpSp>
        <p:sp>
          <p:nvSpPr>
            <p:cNvPr id="47" name="Oval 46"/>
            <p:cNvSpPr/>
            <p:nvPr/>
          </p:nvSpPr>
          <p:spPr>
            <a:xfrm>
              <a:off x="7786741" y="6584733"/>
              <a:ext cx="127888" cy="127888"/>
            </a:xfrm>
            <a:prstGeom prst="ellipse">
              <a:avLst/>
            </a:prstGeom>
            <a:gradFill flip="none" rotWithShape="1">
              <a:gsLst>
                <a:gs pos="0">
                  <a:srgbClr val="DADADA"/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 cap="flat" cmpd="sng" algn="ctr">
              <a:solidFill>
                <a:srgbClr val="DADA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820442" y="6583644"/>
              <a:ext cx="60487" cy="20983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7836475" y="6583306"/>
              <a:ext cx="28420" cy="9859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Input 4D Light Field: Horizontal and Vertical Parallax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5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Douglas\Desktop\Active Projects\3ddisplay\Doug\Content-Adaptive Toolkit (v 1.1)\images\spheres\masks\pinhole\H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38" y="925350"/>
            <a:ext cx="6048001" cy="3780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82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Douglas\Desktop\Active Projects\3ddisplay\Doug\Content-Adaptive Toolkit (v 1.1)\images\spheres\masks\pinhole\W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04" y="925354"/>
            <a:ext cx="6047996" cy="377999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91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Douglas\Desktop\Active Projects\3ddisplay\SIGGRAPH Asia 2010\video\theory\spheres-smoothed\optimization\H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38" y="895350"/>
            <a:ext cx="6048001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005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uglas\Desktop\Active Projects\3ddisplay\SIGGRAPH Asia 2010\video\theory\spheres-smoothed\optimization\W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00" y="895350"/>
            <a:ext cx="6048000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91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119"/>
          <p:cNvGrpSpPr>
            <a:grpSpLocks/>
          </p:cNvGrpSpPr>
          <p:nvPr/>
        </p:nvGrpSpPr>
        <p:grpSpPr bwMode="auto">
          <a:xfrm>
            <a:off x="900116" y="1038225"/>
            <a:ext cx="11749087" cy="3345322"/>
            <a:chOff x="-65088" y="1417637"/>
            <a:chExt cx="10145712" cy="4202193"/>
          </a:xfrm>
        </p:grpSpPr>
        <p:sp>
          <p:nvSpPr>
            <p:cNvPr id="333829" name="Rectangle 19"/>
            <p:cNvSpPr>
              <a:spLocks noChangeArrowheads="1"/>
            </p:cNvSpPr>
            <p:nvPr/>
          </p:nvSpPr>
          <p:spPr bwMode="auto">
            <a:xfrm>
              <a:off x="648160" y="1921223"/>
              <a:ext cx="110477" cy="137849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22" name="Cloud 321"/>
            <p:cNvSpPr/>
            <p:nvPr/>
          </p:nvSpPr>
          <p:spPr bwMode="auto">
            <a:xfrm rot="10800000">
              <a:off x="5954345" y="1417637"/>
              <a:ext cx="412627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pic>
          <p:nvPicPr>
            <p:cNvPr id="3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40602" y="396210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05" name="Cloud 304"/>
            <p:cNvSpPr/>
            <p:nvPr/>
          </p:nvSpPr>
          <p:spPr bwMode="auto">
            <a:xfrm>
              <a:off x="-658" y="1493913"/>
              <a:ext cx="257309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3" name="Group 164"/>
            <p:cNvGrpSpPr>
              <a:grpSpLocks/>
            </p:cNvGrpSpPr>
            <p:nvPr/>
          </p:nvGrpSpPr>
          <p:grpSpPr bwMode="auto">
            <a:xfrm>
              <a:off x="225601" y="2111511"/>
              <a:ext cx="2030652" cy="1321845"/>
              <a:chOff x="-1549447" y="3416632"/>
              <a:chExt cx="8403686" cy="3390386"/>
            </a:xfrm>
          </p:grpSpPr>
          <p:sp>
            <p:nvSpPr>
              <p:cNvPr id="333912" name="Rectangle 14"/>
              <p:cNvSpPr>
                <a:spLocks noChangeArrowheads="1"/>
              </p:cNvSpPr>
              <p:nvPr/>
            </p:nvSpPr>
            <p:spPr bwMode="auto">
              <a:xfrm>
                <a:off x="3691772" y="3773702"/>
                <a:ext cx="2514602" cy="527342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35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3" name="Rectangle 13"/>
              <p:cNvSpPr>
                <a:spLocks noChangeArrowheads="1"/>
              </p:cNvSpPr>
              <p:nvPr/>
            </p:nvSpPr>
            <p:spPr bwMode="auto">
              <a:xfrm>
                <a:off x="898684" y="5066366"/>
                <a:ext cx="2617789" cy="54443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4" name="Line 2"/>
              <p:cNvSpPr>
                <a:spLocks noChangeShapeType="1"/>
              </p:cNvSpPr>
              <p:nvPr/>
            </p:nvSpPr>
            <p:spPr bwMode="auto">
              <a:xfrm flipH="1">
                <a:off x="401035" y="6521767"/>
                <a:ext cx="5718176" cy="12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5" name="TextBox 8"/>
              <p:cNvSpPr txBox="1">
                <a:spLocks noChangeArrowheads="1"/>
              </p:cNvSpPr>
              <p:nvPr/>
            </p:nvSpPr>
            <p:spPr bwMode="auto">
              <a:xfrm>
                <a:off x="4946275" y="5319624"/>
                <a:ext cx="1907964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916" name="TextBox 9"/>
              <p:cNvSpPr txBox="1">
                <a:spLocks noChangeArrowheads="1"/>
              </p:cNvSpPr>
              <p:nvPr/>
            </p:nvSpPr>
            <p:spPr bwMode="auto">
              <a:xfrm>
                <a:off x="-1549447" y="3416632"/>
                <a:ext cx="3330886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</p:grpSp>
        <p:sp>
          <p:nvSpPr>
            <p:cNvPr id="304" name="Cloud 303"/>
            <p:cNvSpPr/>
            <p:nvPr/>
          </p:nvSpPr>
          <p:spPr bwMode="auto">
            <a:xfrm>
              <a:off x="3024824" y="1417637"/>
              <a:ext cx="2571728" cy="251409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5" name="Group 115"/>
            <p:cNvGrpSpPr>
              <a:grpSpLocks/>
            </p:cNvGrpSpPr>
            <p:nvPr/>
          </p:nvGrpSpPr>
          <p:grpSpPr bwMode="auto">
            <a:xfrm>
              <a:off x="-4576" y="3970567"/>
              <a:ext cx="1926241" cy="1200728"/>
              <a:chOff x="620712" y="1265237"/>
              <a:chExt cx="2514600" cy="152400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620712" y="1265237"/>
                <a:ext cx="2133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grpSp>
            <p:nvGrpSpPr>
              <p:cNvPr id="19" name="Group 3"/>
              <p:cNvGrpSpPr/>
              <p:nvPr/>
            </p:nvGrpSpPr>
            <p:grpSpPr>
              <a:xfrm>
                <a:off x="733102" y="1341437"/>
                <a:ext cx="2402210" cy="1447800"/>
                <a:chOff x="6183312" y="427037"/>
                <a:chExt cx="2895600" cy="2133600"/>
              </a:xfrm>
              <a:scene3d>
                <a:camera prst="isometricOffAxis1Right">
                  <a:rot lat="1080000" lon="20040000" rev="0"/>
                </a:camera>
                <a:lightRig rig="threePt" dir="t"/>
              </a:scene3d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6183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49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6411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6640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68691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7097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7326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 bwMode="auto">
                <a:xfrm>
                  <a:off x="7554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7783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8012111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8240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8469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8697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8926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</p:grpSp>
        </p:grpSp>
        <p:grpSp>
          <p:nvGrpSpPr>
            <p:cNvPr id="333836" name="Group 114"/>
            <p:cNvGrpSpPr>
              <a:grpSpLocks/>
            </p:cNvGrpSpPr>
            <p:nvPr/>
          </p:nvGrpSpPr>
          <p:grpSpPr bwMode="auto">
            <a:xfrm>
              <a:off x="6045023" y="2179638"/>
              <a:ext cx="2119489" cy="1341909"/>
              <a:chOff x="403813" y="3785794"/>
              <a:chExt cx="7416726" cy="2799402"/>
            </a:xfrm>
          </p:grpSpPr>
          <p:sp>
            <p:nvSpPr>
              <p:cNvPr id="333887" name="Rectangle 13"/>
              <p:cNvSpPr>
                <a:spLocks noChangeArrowheads="1"/>
              </p:cNvSpPr>
              <p:nvPr/>
            </p:nvSpPr>
            <p:spPr bwMode="auto">
              <a:xfrm>
                <a:off x="2527233" y="5044113"/>
                <a:ext cx="2008872" cy="61456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8" name="Line 2"/>
              <p:cNvSpPr>
                <a:spLocks noChangeShapeType="1"/>
              </p:cNvSpPr>
              <p:nvPr/>
            </p:nvSpPr>
            <p:spPr bwMode="auto">
              <a:xfrm flipH="1" flipV="1">
                <a:off x="2230832" y="6294439"/>
                <a:ext cx="4740385" cy="347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9" name="TextBox 8"/>
              <p:cNvSpPr txBox="1">
                <a:spLocks noChangeArrowheads="1"/>
              </p:cNvSpPr>
              <p:nvPr/>
            </p:nvSpPr>
            <p:spPr bwMode="auto">
              <a:xfrm>
                <a:off x="6025984" y="5375434"/>
                <a:ext cx="1794555" cy="1209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890" name="TextBox 9"/>
              <p:cNvSpPr txBox="1">
                <a:spLocks noChangeArrowheads="1"/>
              </p:cNvSpPr>
              <p:nvPr/>
            </p:nvSpPr>
            <p:spPr bwMode="auto">
              <a:xfrm>
                <a:off x="403813" y="3844666"/>
                <a:ext cx="2127054" cy="120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2528195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2528195" y="5250646"/>
                <a:ext cx="638005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2528195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180593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5" name="Rectangle 94"/>
              <p:cNvSpPr>
                <a:spLocks noChangeArrowheads="1"/>
              </p:cNvSpPr>
              <p:nvPr/>
            </p:nvSpPr>
            <p:spPr bwMode="auto">
              <a:xfrm>
                <a:off x="3178466" y="5253226"/>
                <a:ext cx="641129" cy="18909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3180593" y="5066565"/>
                <a:ext cx="638005" cy="1903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3823396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8" name="Rectangle 97"/>
              <p:cNvSpPr>
                <a:spLocks noChangeArrowheads="1"/>
              </p:cNvSpPr>
              <p:nvPr/>
            </p:nvSpPr>
            <p:spPr bwMode="auto">
              <a:xfrm>
                <a:off x="3822235" y="525322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3823396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0" name="Rectangle 13"/>
              <p:cNvSpPr>
                <a:spLocks noChangeArrowheads="1"/>
              </p:cNvSpPr>
              <p:nvPr/>
            </p:nvSpPr>
            <p:spPr bwMode="auto">
              <a:xfrm>
                <a:off x="4521023" y="3785794"/>
                <a:ext cx="2008871" cy="614570"/>
              </a:xfrm>
              <a:prstGeom prst="rect">
                <a:avLst/>
              </a:prstGeom>
              <a:solidFill>
                <a:srgbClr val="3D83F7"/>
              </a:soli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4566935" y="4183604"/>
                <a:ext cx="638008" cy="18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2" name="Rectangle 101"/>
              <p:cNvSpPr>
                <a:spLocks noChangeArrowheads="1"/>
              </p:cNvSpPr>
              <p:nvPr/>
            </p:nvSpPr>
            <p:spPr bwMode="auto">
              <a:xfrm>
                <a:off x="4563875" y="3994906"/>
                <a:ext cx="641129" cy="189099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4566935" y="3809203"/>
                <a:ext cx="638008" cy="1903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5219332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5214537" y="3993283"/>
                <a:ext cx="642803" cy="190321"/>
              </a:xfrm>
              <a:prstGeom prst="rect">
                <a:avLst/>
              </a:prstGeom>
              <a:solidFill>
                <a:schemeClr val="tx2">
                  <a:lumMod val="85000"/>
                  <a:lumOff val="1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5214537" y="3809203"/>
                <a:ext cx="642803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5862136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8" name="Rectangle 107"/>
              <p:cNvSpPr>
                <a:spLocks noChangeArrowheads="1"/>
              </p:cNvSpPr>
              <p:nvPr/>
            </p:nvSpPr>
            <p:spPr bwMode="auto">
              <a:xfrm>
                <a:off x="5859325" y="399490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862136" y="3809203"/>
                <a:ext cx="638008" cy="1903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grpSp>
          <p:nvGrpSpPr>
            <p:cNvPr id="333837" name="Group 193"/>
            <p:cNvGrpSpPr>
              <a:grpSpLocks/>
            </p:cNvGrpSpPr>
            <p:nvPr/>
          </p:nvGrpSpPr>
          <p:grpSpPr bwMode="auto">
            <a:xfrm>
              <a:off x="3287149" y="1979254"/>
              <a:ext cx="2210363" cy="1273913"/>
              <a:chOff x="3124656" y="3476773"/>
              <a:chExt cx="4270106" cy="2304977"/>
            </a:xfrm>
          </p:grpSpPr>
          <p:grpSp>
            <p:nvGrpSpPr>
              <p:cNvPr id="333880" name="Group 66"/>
              <p:cNvGrpSpPr>
                <a:grpSpLocks/>
              </p:cNvGrpSpPr>
              <p:nvPr/>
            </p:nvGrpSpPr>
            <p:grpSpPr bwMode="auto">
              <a:xfrm>
                <a:off x="4413177" y="3934396"/>
                <a:ext cx="1432952" cy="1459466"/>
                <a:chOff x="1194565" y="1742765"/>
                <a:chExt cx="1432953" cy="1459466"/>
              </a:xfrm>
            </p:grpSpPr>
            <p:sp>
              <p:nvSpPr>
                <p:cNvPr id="333883" name="Rectangle 181"/>
                <p:cNvSpPr>
                  <a:spLocks noChangeArrowheads="1"/>
                </p:cNvSpPr>
                <p:nvPr/>
              </p:nvSpPr>
              <p:spPr bwMode="auto">
                <a:xfrm>
                  <a:off x="119456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4" name="Rectangle 182"/>
                <p:cNvSpPr>
                  <a:spLocks noChangeArrowheads="1"/>
                </p:cNvSpPr>
                <p:nvPr/>
              </p:nvSpPr>
              <p:spPr bwMode="auto">
                <a:xfrm>
                  <a:off x="211165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5" name="Rectangle 183"/>
                <p:cNvSpPr>
                  <a:spLocks noChangeArrowheads="1"/>
                </p:cNvSpPr>
                <p:nvPr/>
              </p:nvSpPr>
              <p:spPr bwMode="auto">
                <a:xfrm>
                  <a:off x="211165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6" name="Rectangle 184"/>
                <p:cNvSpPr>
                  <a:spLocks noChangeArrowheads="1"/>
                </p:cNvSpPr>
                <p:nvPr/>
              </p:nvSpPr>
              <p:spPr bwMode="auto">
                <a:xfrm>
                  <a:off x="119456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</p:grpSp>
          <p:sp>
            <p:nvSpPr>
              <p:cNvPr id="333881" name="Rectangle 189"/>
              <p:cNvSpPr>
                <a:spLocks noChangeArrowheads="1"/>
              </p:cNvSpPr>
              <p:nvPr/>
            </p:nvSpPr>
            <p:spPr bwMode="auto">
              <a:xfrm>
                <a:off x="3124656" y="3476773"/>
                <a:ext cx="1401179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r>
                  <a:rPr lang="en-US"/>
                  <a:t>*</a:t>
                </a:r>
              </a:p>
            </p:txBody>
          </p:sp>
          <p:sp>
            <p:nvSpPr>
              <p:cNvPr id="333882" name="Rectangle 192"/>
              <p:cNvSpPr>
                <a:spLocks noChangeArrowheads="1"/>
              </p:cNvSpPr>
              <p:nvPr/>
            </p:nvSpPr>
            <p:spPr bwMode="auto">
              <a:xfrm>
                <a:off x="5951317" y="4942325"/>
                <a:ext cx="1443445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</p:grpSp>
        <p:grpSp>
          <p:nvGrpSpPr>
            <p:cNvPr id="333838" name="Group 298"/>
            <p:cNvGrpSpPr>
              <a:grpSpLocks/>
            </p:cNvGrpSpPr>
            <p:nvPr/>
          </p:nvGrpSpPr>
          <p:grpSpPr bwMode="auto">
            <a:xfrm>
              <a:off x="8353882" y="2180058"/>
              <a:ext cx="1051595" cy="1161122"/>
              <a:chOff x="8141149" y="1978709"/>
              <a:chExt cx="1218054" cy="1285850"/>
            </a:xfrm>
          </p:grpSpPr>
          <p:sp>
            <p:nvSpPr>
              <p:cNvPr id="333868" name="Rectangle 23"/>
              <p:cNvSpPr>
                <a:spLocks noChangeArrowheads="1"/>
              </p:cNvSpPr>
              <p:nvPr/>
            </p:nvSpPr>
            <p:spPr bwMode="auto">
              <a:xfrm>
                <a:off x="8141149" y="3071451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9" name="Rectangle 23"/>
              <p:cNvSpPr>
                <a:spLocks noChangeArrowheads="1"/>
              </p:cNvSpPr>
              <p:nvPr/>
            </p:nvSpPr>
            <p:spPr bwMode="auto">
              <a:xfrm>
                <a:off x="8759198" y="3077232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0" name="Rectangle 23"/>
              <p:cNvSpPr>
                <a:spLocks noChangeArrowheads="1"/>
              </p:cNvSpPr>
              <p:nvPr/>
            </p:nvSpPr>
            <p:spPr bwMode="auto">
              <a:xfrm>
                <a:off x="8750176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1" name="Rectangle 23"/>
              <p:cNvSpPr>
                <a:spLocks noChangeArrowheads="1"/>
              </p:cNvSpPr>
              <p:nvPr/>
            </p:nvSpPr>
            <p:spPr bwMode="auto">
              <a:xfrm>
                <a:off x="8141149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2" name="Rectangle 23"/>
              <p:cNvSpPr>
                <a:spLocks noChangeArrowheads="1"/>
              </p:cNvSpPr>
              <p:nvPr/>
            </p:nvSpPr>
            <p:spPr bwMode="auto">
              <a:xfrm>
                <a:off x="8336038" y="2852903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3" name="Rectangle 23"/>
              <p:cNvSpPr>
                <a:spLocks noChangeArrowheads="1"/>
              </p:cNvSpPr>
              <p:nvPr/>
            </p:nvSpPr>
            <p:spPr bwMode="auto">
              <a:xfrm>
                <a:off x="8969425" y="288412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4" name="Rectangle 23"/>
              <p:cNvSpPr>
                <a:spLocks noChangeArrowheads="1"/>
              </p:cNvSpPr>
              <p:nvPr/>
            </p:nvSpPr>
            <p:spPr bwMode="auto">
              <a:xfrm>
                <a:off x="8336038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5" name="Rectangle 23"/>
              <p:cNvSpPr>
                <a:spLocks noChangeArrowheads="1"/>
              </p:cNvSpPr>
              <p:nvPr/>
            </p:nvSpPr>
            <p:spPr bwMode="auto">
              <a:xfrm>
                <a:off x="8945064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6" name="Rectangle 23"/>
              <p:cNvSpPr>
                <a:spLocks noChangeArrowheads="1"/>
              </p:cNvSpPr>
              <p:nvPr/>
            </p:nvSpPr>
            <p:spPr bwMode="auto">
              <a:xfrm>
                <a:off x="8530926" y="263435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7" name="Rectangle 23"/>
              <p:cNvSpPr>
                <a:spLocks noChangeArrowheads="1"/>
              </p:cNvSpPr>
              <p:nvPr/>
            </p:nvSpPr>
            <p:spPr bwMode="auto">
              <a:xfrm>
                <a:off x="9164314" y="266557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8" name="Rectangle 23"/>
              <p:cNvSpPr>
                <a:spLocks noChangeArrowheads="1"/>
              </p:cNvSpPr>
              <p:nvPr/>
            </p:nvSpPr>
            <p:spPr bwMode="auto">
              <a:xfrm>
                <a:off x="8530926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9" name="Rectangle 23"/>
              <p:cNvSpPr>
                <a:spLocks noChangeArrowheads="1"/>
              </p:cNvSpPr>
              <p:nvPr/>
            </p:nvSpPr>
            <p:spPr bwMode="auto">
              <a:xfrm>
                <a:off x="9139953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39" name="TextBox 8"/>
            <p:cNvSpPr txBox="1">
              <a:spLocks noChangeArrowheads="1"/>
            </p:cNvSpPr>
            <p:nvPr/>
          </p:nvSpPr>
          <p:spPr bwMode="auto">
            <a:xfrm>
              <a:off x="9317317" y="2973256"/>
              <a:ext cx="542796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3840" name="TextBox 8"/>
            <p:cNvSpPr txBox="1">
              <a:spLocks noChangeArrowheads="1"/>
            </p:cNvSpPr>
            <p:nvPr/>
          </p:nvSpPr>
          <p:spPr bwMode="auto">
            <a:xfrm>
              <a:off x="7916156" y="2131271"/>
              <a:ext cx="573619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r>
                <a:rPr lang="en-US"/>
                <a:t>*</a:t>
              </a:r>
            </a:p>
          </p:txBody>
        </p:sp>
        <p:sp>
          <p:nvSpPr>
            <p:cNvPr id="333841" name="Line 2"/>
            <p:cNvSpPr>
              <a:spLocks noChangeShapeType="1"/>
            </p:cNvSpPr>
            <p:nvPr/>
          </p:nvSpPr>
          <p:spPr bwMode="auto">
            <a:xfrm flipH="1">
              <a:off x="8317892" y="33986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42" name="Straight Connector 302"/>
            <p:cNvCxnSpPr>
              <a:cxnSpLocks noChangeShapeType="1"/>
            </p:cNvCxnSpPr>
            <p:nvPr/>
          </p:nvCxnSpPr>
          <p:spPr bwMode="auto">
            <a:xfrm rot="5400000">
              <a:off x="7645854" y="27267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33843" name="Picture 320" descr="cartoon_gu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201" y="3856037"/>
              <a:ext cx="988383" cy="176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196"/>
            <p:cNvGrpSpPr/>
            <p:nvPr/>
          </p:nvGrpSpPr>
          <p:grpSpPr>
            <a:xfrm>
              <a:off x="6036871" y="4030603"/>
              <a:ext cx="1840146" cy="1140692"/>
              <a:chOff x="6183312" y="427037"/>
              <a:chExt cx="2895600" cy="2133600"/>
            </a:xfrm>
            <a:scene3d>
              <a:camera prst="isometricOffAxis1Right">
                <a:rot lat="1080000" lon="20040000" rev="0"/>
              </a:camera>
              <a:lightRig rig="threePt" dir="t"/>
            </a:scene3d>
          </p:grpSpPr>
          <p:sp>
            <p:nvSpPr>
              <p:cNvPr id="198" name="Rectangle 197"/>
              <p:cNvSpPr/>
              <p:nvPr/>
            </p:nvSpPr>
            <p:spPr bwMode="auto">
              <a:xfrm>
                <a:off x="6183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49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411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640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68691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7097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7326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7554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7783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8012111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8240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8469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8697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8926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sp>
          <p:nvSpPr>
            <p:cNvPr id="333845" name="Oval 325"/>
            <p:cNvSpPr>
              <a:spLocks noChangeArrowheads="1"/>
            </p:cNvSpPr>
            <p:nvPr/>
          </p:nvSpPr>
          <p:spPr bwMode="auto">
            <a:xfrm>
              <a:off x="5802312" y="24082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6" name="Oval 326"/>
            <p:cNvSpPr>
              <a:spLocks noChangeArrowheads="1"/>
            </p:cNvSpPr>
            <p:nvPr/>
          </p:nvSpPr>
          <p:spPr bwMode="auto">
            <a:xfrm>
              <a:off x="5573712" y="21796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7" name="Oval 327"/>
            <p:cNvSpPr>
              <a:spLocks noChangeArrowheads="1"/>
            </p:cNvSpPr>
            <p:nvPr/>
          </p:nvSpPr>
          <p:spPr bwMode="auto">
            <a:xfrm>
              <a:off x="2877219" y="2309467"/>
              <a:ext cx="147008" cy="17497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8" name="Oval 328"/>
            <p:cNvSpPr>
              <a:spLocks noChangeArrowheads="1"/>
            </p:cNvSpPr>
            <p:nvPr/>
          </p:nvSpPr>
          <p:spPr bwMode="auto">
            <a:xfrm>
              <a:off x="2583202" y="220220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-65088" y="5141395"/>
              <a:ext cx="2314525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(a) Parallax Barrier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122329" y="5155897"/>
              <a:ext cx="2001988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b</a:t>
              </a:r>
              <a:r>
                <a:rPr lang="en-US" dirty="0">
                  <a:ea typeface="ＭＳ Ｐゴシック" charset="-128"/>
                </a:rPr>
                <a:t>) Hologram</a:t>
              </a: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6335712" y="5141395"/>
              <a:ext cx="1301894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c</a:t>
              </a:r>
              <a:r>
                <a:rPr lang="en-US" dirty="0">
                  <a:ea typeface="ＭＳ Ｐゴシック" charset="-128"/>
                </a:rPr>
                <a:t>) Hybrid</a:t>
              </a:r>
            </a:p>
          </p:txBody>
        </p:sp>
        <p:sp>
          <p:nvSpPr>
            <p:cNvPr id="333852" name="TextBox 332"/>
            <p:cNvSpPr txBox="1">
              <a:spLocks noChangeArrowheads="1"/>
            </p:cNvSpPr>
            <p:nvPr/>
          </p:nvSpPr>
          <p:spPr bwMode="auto">
            <a:xfrm>
              <a:off x="966111" y="1722437"/>
              <a:ext cx="1102401" cy="463933"/>
            </a:xfrm>
            <a:prstGeom prst="rect">
              <a:avLst/>
            </a:prstGeom>
            <a:noFill/>
            <a:ln w="9525">
              <a:solidFill>
                <a:srgbClr val="3D83F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3D83F7"/>
                  </a:solidFill>
                </a:rPr>
                <a:t>Rank-1</a:t>
              </a:r>
            </a:p>
          </p:txBody>
        </p:sp>
        <p:sp>
          <p:nvSpPr>
            <p:cNvPr id="333853" name="TextBox 333"/>
            <p:cNvSpPr txBox="1">
              <a:spLocks noChangeArrowheads="1"/>
            </p:cNvSpPr>
            <p:nvPr/>
          </p:nvSpPr>
          <p:spPr bwMode="auto">
            <a:xfrm>
              <a:off x="3906277" y="1721281"/>
              <a:ext cx="1057835" cy="463933"/>
            </a:xfrm>
            <a:prstGeom prst="rect">
              <a:avLst/>
            </a:prstGeom>
            <a:noFill/>
            <a:ln w="9525">
              <a:solidFill>
                <a:srgbClr val="0A14D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A14DC"/>
                  </a:solidFill>
                </a:rPr>
                <a:t>Rank-1</a:t>
              </a:r>
            </a:p>
          </p:txBody>
        </p:sp>
        <p:sp>
          <p:nvSpPr>
            <p:cNvPr id="333854" name="TextBox 334"/>
            <p:cNvSpPr txBox="1">
              <a:spLocks noChangeArrowheads="1"/>
            </p:cNvSpPr>
            <p:nvPr/>
          </p:nvSpPr>
          <p:spPr bwMode="auto">
            <a:xfrm>
              <a:off x="7728493" y="1626477"/>
              <a:ext cx="1121819" cy="4639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08000"/>
                  </a:solidFill>
                </a:rPr>
                <a:t>Rank-3</a:t>
              </a:r>
            </a:p>
          </p:txBody>
        </p:sp>
        <p:sp>
          <p:nvSpPr>
            <p:cNvPr id="333855" name="Oval 335"/>
            <p:cNvSpPr>
              <a:spLocks noChangeArrowheads="1"/>
            </p:cNvSpPr>
            <p:nvPr/>
          </p:nvSpPr>
          <p:spPr bwMode="auto">
            <a:xfrm>
              <a:off x="9323687" y="38560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6" name="Oval 336"/>
            <p:cNvSpPr>
              <a:spLocks noChangeArrowheads="1"/>
            </p:cNvSpPr>
            <p:nvPr/>
          </p:nvSpPr>
          <p:spPr bwMode="auto">
            <a:xfrm>
              <a:off x="9470695" y="3551237"/>
              <a:ext cx="294017" cy="3048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7" name="Oval 337"/>
            <p:cNvSpPr>
              <a:spLocks noChangeArrowheads="1"/>
            </p:cNvSpPr>
            <p:nvPr/>
          </p:nvSpPr>
          <p:spPr bwMode="auto">
            <a:xfrm>
              <a:off x="9222959" y="40846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2913" y="404676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33859" name="Rectangle 343"/>
            <p:cNvSpPr>
              <a:spLocks noChangeArrowheads="1"/>
            </p:cNvSpPr>
            <p:nvPr/>
          </p:nvSpPr>
          <p:spPr bwMode="auto">
            <a:xfrm>
              <a:off x="6564312" y="2179637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333860" name="Group 348"/>
            <p:cNvGrpSpPr>
              <a:grpSpLocks/>
            </p:cNvGrpSpPr>
            <p:nvPr/>
          </p:nvGrpSpPr>
          <p:grpSpPr bwMode="auto">
            <a:xfrm>
              <a:off x="6453835" y="2027237"/>
              <a:ext cx="110477" cy="1378491"/>
              <a:chOff x="3516312" y="1951037"/>
              <a:chExt cx="114529" cy="1378491"/>
            </a:xfrm>
          </p:grpSpPr>
          <p:sp>
            <p:nvSpPr>
              <p:cNvPr id="333865" name="Rectangle 19"/>
              <p:cNvSpPr>
                <a:spLocks noChangeArrowheads="1"/>
              </p:cNvSpPr>
              <p:nvPr/>
            </p:nvSpPr>
            <p:spPr bwMode="auto">
              <a:xfrm>
                <a:off x="3516312" y="1951037"/>
                <a:ext cx="114529" cy="1378491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6" name="Rectangle 20"/>
              <p:cNvSpPr>
                <a:spLocks noChangeArrowheads="1"/>
              </p:cNvSpPr>
              <p:nvPr/>
            </p:nvSpPr>
            <p:spPr bwMode="auto">
              <a:xfrm>
                <a:off x="3526377" y="27130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7" name="Rectangle 20"/>
              <p:cNvSpPr>
                <a:spLocks noChangeArrowheads="1"/>
              </p:cNvSpPr>
              <p:nvPr/>
            </p:nvSpPr>
            <p:spPr bwMode="auto">
              <a:xfrm>
                <a:off x="3530423" y="21034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61" name="Line 2"/>
            <p:cNvSpPr>
              <a:spLocks noChangeShapeType="1"/>
            </p:cNvSpPr>
            <p:nvPr/>
          </p:nvSpPr>
          <p:spPr bwMode="auto">
            <a:xfrm flipH="1">
              <a:off x="3746278" y="32464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62" name="Straight Connector 355"/>
            <p:cNvCxnSpPr>
              <a:cxnSpLocks noChangeShapeType="1"/>
            </p:cNvCxnSpPr>
            <p:nvPr/>
          </p:nvCxnSpPr>
          <p:spPr bwMode="auto">
            <a:xfrm rot="5400000">
              <a:off x="3074240" y="25745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3863" name="Rectangle 20"/>
            <p:cNvSpPr>
              <a:spLocks noChangeArrowheads="1"/>
            </p:cNvSpPr>
            <p:nvPr/>
          </p:nvSpPr>
          <p:spPr bwMode="auto">
            <a:xfrm>
              <a:off x="654579" y="269892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33864" name="Rectangle 20"/>
            <p:cNvSpPr>
              <a:spLocks noChangeArrowheads="1"/>
            </p:cNvSpPr>
            <p:nvPr/>
          </p:nvSpPr>
          <p:spPr bwMode="auto">
            <a:xfrm>
              <a:off x="658482" y="217963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7400828" y="1036746"/>
            <a:ext cx="4495800" cy="3771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371600" y="171450"/>
            <a:ext cx="61722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-128"/>
              </a:rPr>
              <a:t>Algebraic Rank Constraint</a:t>
            </a:r>
          </a:p>
        </p:txBody>
      </p:sp>
    </p:spTree>
    <p:extLst>
      <p:ext uri="{BB962C8B-B14F-4D97-AF65-F5344CB8AC3E}">
        <p14:creationId xmlns:p14="http://schemas.microsoft.com/office/powerpoint/2010/main" val="31209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http://baens-universe.com/upload/v1n1/Lightofotherdays/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57260"/>
            <a:ext cx="3581400" cy="4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TextBox 2"/>
          <p:cNvSpPr txBox="1">
            <a:spLocks noChangeArrowheads="1"/>
          </p:cNvSpPr>
          <p:nvPr/>
        </p:nvSpPr>
        <p:spPr bwMode="auto">
          <a:xfrm>
            <a:off x="762000" y="-40677"/>
            <a:ext cx="518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</a:rPr>
              <a:t>Slow Glass: Time Shift</a:t>
            </a:r>
          </a:p>
        </p:txBody>
      </p:sp>
      <p:sp>
        <p:nvSpPr>
          <p:cNvPr id="286724" name="Rectangle 3"/>
          <p:cNvSpPr>
            <a:spLocks noChangeArrowheads="1"/>
          </p:cNvSpPr>
          <p:nvPr/>
        </p:nvSpPr>
        <p:spPr bwMode="auto">
          <a:xfrm>
            <a:off x="5029200" y="4866095"/>
            <a:ext cx="495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</a:t>
            </a: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baens-universe.com/articles/otherdays</a:t>
            </a:r>
            <a:endParaRPr lang="en-US" sz="1400" smtClean="0">
              <a:solidFill>
                <a:srgbClr val="BFBFBF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86725" name="Rectangle 4"/>
          <p:cNvSpPr>
            <a:spLocks noChangeArrowheads="1"/>
          </p:cNvSpPr>
          <p:nvPr/>
        </p:nvSpPr>
        <p:spPr bwMode="auto">
          <a:xfrm>
            <a:off x="803275" y="388650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Light of Other Days by Bob Shaw</a:t>
            </a:r>
          </a:p>
        </p:txBody>
      </p:sp>
      <p:pic>
        <p:nvPicPr>
          <p:cNvPr id="286726" name="Picture 4" descr="http://img1.fantasticfiction.co.uk/images/n0/n1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83" y="877501"/>
            <a:ext cx="3171825" cy="400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7" name="Rectangle 6"/>
          <p:cNvSpPr>
            <a:spLocks noChangeArrowheads="1"/>
          </p:cNvSpPr>
          <p:nvPr/>
        </p:nvSpPr>
        <p:spPr bwMode="auto">
          <a:xfrm>
            <a:off x="228600" y="4857761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http://www.fantasticfiction.co.uk/s/bob-shaw/other-days-other-eyes.htm</a:t>
            </a:r>
          </a:p>
        </p:txBody>
      </p:sp>
    </p:spTree>
    <p:extLst>
      <p:ext uri="{BB962C8B-B14F-4D97-AF65-F5344CB8AC3E}">
        <p14:creationId xmlns:p14="http://schemas.microsoft.com/office/powerpoint/2010/main" val="20815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34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5641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2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3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56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6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601278"/>
            <a:ext cx="8610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Lightfield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Hologram   Displays</a:t>
            </a:r>
          </a:p>
        </p:txBody>
      </p:sp>
    </p:spTree>
    <p:extLst>
      <p:ext uri="{BB962C8B-B14F-4D97-AF65-F5344CB8AC3E}">
        <p14:creationId xmlns:p14="http://schemas.microsoft.com/office/powerpoint/2010/main" val="38530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58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6665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6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7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6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0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260748"/>
            <a:ext cx="86106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Is hologram just another ray-based light field?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Can a hologram create any intensity distribution in 3D?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 ‘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wavefront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’ but PB does not?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automatic accommodation cues?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What is the effective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resolution,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DoF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of HG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 PB?</a:t>
            </a:r>
          </a:p>
        </p:txBody>
      </p:sp>
    </p:spTree>
    <p:extLst>
      <p:ext uri="{BB962C8B-B14F-4D97-AF65-F5344CB8AC3E}">
        <p14:creationId xmlns:p14="http://schemas.microsoft.com/office/powerpoint/2010/main" val="33976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>
          <a:xfrm>
            <a:off x="4876821" y="171450"/>
            <a:ext cx="41560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31756" y="171450"/>
            <a:ext cx="46513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240" y="1068234"/>
            <a:ext cx="2903040" cy="129613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200" y="1068234"/>
            <a:ext cx="1728000" cy="12961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grpSp>
        <p:nvGrpSpPr>
          <p:cNvPr id="2" name="Group 32"/>
          <p:cNvGrpSpPr/>
          <p:nvPr/>
        </p:nvGrpSpPr>
        <p:grpSpPr>
          <a:xfrm>
            <a:off x="2291040" y="964543"/>
            <a:ext cx="2626560" cy="1451672"/>
            <a:chOff x="6183312" y="427037"/>
            <a:chExt cx="2895600" cy="2133600"/>
          </a:xfrm>
          <a:scene3d>
            <a:camera prst="perspectiveContrastingRightFacing"/>
            <a:lightRig rig="threePt" dir="t"/>
          </a:scene3d>
        </p:grpSpPr>
        <p:sp>
          <p:nvSpPr>
            <p:cNvPr id="17" name="Rectangle 16"/>
            <p:cNvSpPr/>
            <p:nvPr/>
          </p:nvSpPr>
          <p:spPr bwMode="auto">
            <a:xfrm>
              <a:off x="6183312" y="427037"/>
              <a:ext cx="152400" cy="213360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11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640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69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097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326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554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783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012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240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469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8697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926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</p:grpSp>
      <p:sp>
        <p:nvSpPr>
          <p:cNvPr id="327687" name="TextBox 44"/>
          <p:cNvSpPr txBox="1">
            <a:spLocks noChangeArrowheads="1"/>
          </p:cNvSpPr>
          <p:nvPr/>
        </p:nvSpPr>
        <p:spPr bwMode="auto">
          <a:xfrm>
            <a:off x="493732" y="208360"/>
            <a:ext cx="4008437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Parallax Barrier: N</a:t>
            </a:r>
            <a:r>
              <a:rPr lang="en-US" sz="2200" baseline="-25000"/>
              <a:t>p</a:t>
            </a:r>
            <a:r>
              <a:rPr lang="en-US" sz="2200"/>
              <a:t>=10</a:t>
            </a:r>
            <a:r>
              <a:rPr lang="en-US" sz="2200" baseline="30000"/>
              <a:t>3</a:t>
            </a:r>
            <a:r>
              <a:rPr lang="en-US" sz="2200"/>
              <a:t> pix.</a:t>
            </a:r>
          </a:p>
        </p:txBody>
      </p:sp>
      <p:sp>
        <p:nvSpPr>
          <p:cNvPr id="327688" name="TextBox 59"/>
          <p:cNvSpPr txBox="1">
            <a:spLocks noChangeArrowheads="1"/>
          </p:cNvSpPr>
          <p:nvPr/>
        </p:nvSpPr>
        <p:spPr bwMode="auto">
          <a:xfrm>
            <a:off x="5553078" y="208360"/>
            <a:ext cx="3590925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Hologram: N</a:t>
            </a:r>
            <a:r>
              <a:rPr lang="en-US" sz="2200" baseline="-25000"/>
              <a:t>H</a:t>
            </a:r>
            <a:r>
              <a:rPr lang="en-US" sz="2200"/>
              <a:t>=10</a:t>
            </a:r>
            <a:r>
              <a:rPr lang="en-US" sz="2200" baseline="30000"/>
              <a:t>5 </a:t>
            </a:r>
            <a:r>
              <a:rPr lang="en-US" sz="2200"/>
              <a:t>pix.</a:t>
            </a:r>
          </a:p>
        </p:txBody>
      </p:sp>
      <p:sp>
        <p:nvSpPr>
          <p:cNvPr id="62" name="TextBox 61"/>
          <p:cNvSpPr txBox="1"/>
          <p:nvPr/>
        </p:nvSpPr>
        <p:spPr>
          <a:xfrm rot="21201893">
            <a:off x="7062268" y="2366431"/>
            <a:ext cx="1992048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H</a:t>
            </a:r>
            <a:r>
              <a:rPr lang="en-US" sz="2200" dirty="0">
                <a:ea typeface="ＭＳ Ｐゴシック" charset="-128"/>
              </a:rPr>
              <a:t> =100 patches</a:t>
            </a:r>
          </a:p>
        </p:txBody>
      </p:sp>
      <p:sp>
        <p:nvSpPr>
          <p:cNvPr id="327690" name="TextBox 70"/>
          <p:cNvSpPr txBox="1">
            <a:spLocks noChangeArrowheads="1"/>
          </p:cNvSpPr>
          <p:nvPr/>
        </p:nvSpPr>
        <p:spPr bwMode="auto">
          <a:xfrm>
            <a:off x="-12700" y="964419"/>
            <a:ext cx="1441898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 pix</a:t>
            </a:r>
            <a:endParaRPr lang="en-US" sz="2500" i="1" baseline="-25000"/>
          </a:p>
        </p:txBody>
      </p:sp>
      <p:cxnSp>
        <p:nvCxnSpPr>
          <p:cNvPr id="327691" name="Straight Connector 72"/>
          <p:cNvCxnSpPr>
            <a:cxnSpLocks noChangeShapeType="1"/>
          </p:cNvCxnSpPr>
          <p:nvPr/>
        </p:nvCxnSpPr>
        <p:spPr bwMode="auto">
          <a:xfrm>
            <a:off x="147660" y="1378744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2" name="Straight Connector 76"/>
          <p:cNvCxnSpPr>
            <a:cxnSpLocks noChangeShapeType="1"/>
          </p:cNvCxnSpPr>
          <p:nvPr/>
        </p:nvCxnSpPr>
        <p:spPr bwMode="auto">
          <a:xfrm rot="5400000">
            <a:off x="1202333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3" name="Straight Connector 77"/>
          <p:cNvCxnSpPr>
            <a:cxnSpLocks noChangeShapeType="1"/>
          </p:cNvCxnSpPr>
          <p:nvPr/>
        </p:nvCxnSpPr>
        <p:spPr bwMode="auto">
          <a:xfrm rot="5400000">
            <a:off x="95846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4" name="Straight Connector 48"/>
          <p:cNvCxnSpPr>
            <a:cxnSpLocks noChangeShapeType="1"/>
          </p:cNvCxnSpPr>
          <p:nvPr/>
        </p:nvCxnSpPr>
        <p:spPr bwMode="auto">
          <a:xfrm rot="10800000" flipV="1">
            <a:off x="6300788" y="1223962"/>
            <a:ext cx="1104900" cy="31075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5" name="Straight Connector 49"/>
          <p:cNvCxnSpPr>
            <a:cxnSpLocks noChangeShapeType="1"/>
          </p:cNvCxnSpPr>
          <p:nvPr/>
        </p:nvCxnSpPr>
        <p:spPr bwMode="auto">
          <a:xfrm rot="10800000" flipV="1">
            <a:off x="6300788" y="1483519"/>
            <a:ext cx="1174750" cy="828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52"/>
          <p:cNvSpPr/>
          <p:nvPr/>
        </p:nvSpPr>
        <p:spPr bwMode="auto">
          <a:xfrm>
            <a:off x="2152800" y="1171922"/>
            <a:ext cx="414720" cy="311073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3276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0" y="1534716"/>
            <a:ext cx="1038225" cy="777478"/>
          </a:xfrm>
          <a:prstGeom prst="rect">
            <a:avLst/>
          </a:prstGeom>
          <a:noFill/>
          <a:ln w="76200">
            <a:solidFill>
              <a:srgbClr val="0A14D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698" name="Straight Connector 55"/>
          <p:cNvCxnSpPr>
            <a:cxnSpLocks noChangeShapeType="1"/>
            <a:stCxn id="53" idx="2"/>
          </p:cNvCxnSpPr>
          <p:nvPr/>
        </p:nvCxnSpPr>
        <p:spPr bwMode="auto">
          <a:xfrm rot="5400000">
            <a:off x="1418649" y="1319014"/>
            <a:ext cx="777479" cy="1106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9" name="Straight Connector 57"/>
          <p:cNvCxnSpPr>
            <a:cxnSpLocks noChangeShapeType="1"/>
          </p:cNvCxnSpPr>
          <p:nvPr/>
        </p:nvCxnSpPr>
        <p:spPr bwMode="auto">
          <a:xfrm rot="10800000" flipV="1">
            <a:off x="1254125" y="1171577"/>
            <a:ext cx="968375" cy="36314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65"/>
          <p:cNvSpPr/>
          <p:nvPr/>
        </p:nvSpPr>
        <p:spPr bwMode="auto">
          <a:xfrm>
            <a:off x="7405920" y="1171925"/>
            <a:ext cx="345600" cy="259227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cxnSp>
        <p:nvCxnSpPr>
          <p:cNvPr id="327701" name="Straight Connector 60"/>
          <p:cNvCxnSpPr>
            <a:cxnSpLocks noChangeShapeType="1"/>
          </p:cNvCxnSpPr>
          <p:nvPr/>
        </p:nvCxnSpPr>
        <p:spPr bwMode="auto">
          <a:xfrm>
            <a:off x="106377" y="2499122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2" name="Straight Connector 64"/>
          <p:cNvCxnSpPr>
            <a:cxnSpLocks noChangeShapeType="1"/>
          </p:cNvCxnSpPr>
          <p:nvPr/>
        </p:nvCxnSpPr>
        <p:spPr bwMode="auto">
          <a:xfrm rot="5400000">
            <a:off x="1161058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3" name="Straight Connector 66"/>
          <p:cNvCxnSpPr>
            <a:cxnSpLocks noChangeShapeType="1"/>
          </p:cNvCxnSpPr>
          <p:nvPr/>
        </p:nvCxnSpPr>
        <p:spPr bwMode="auto">
          <a:xfrm rot="5400000">
            <a:off x="54571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4" name="TextBox 67"/>
          <p:cNvSpPr txBox="1">
            <a:spLocks noChangeArrowheads="1"/>
          </p:cNvSpPr>
          <p:nvPr/>
        </p:nvSpPr>
        <p:spPr bwMode="auto">
          <a:xfrm>
            <a:off x="438151" y="2470556"/>
            <a:ext cx="398342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w</a:t>
            </a:r>
            <a:endParaRPr lang="en-US" sz="2500" baseline="-25000"/>
          </a:p>
        </p:txBody>
      </p:sp>
      <p:pic>
        <p:nvPicPr>
          <p:cNvPr id="327705" name="Picture 8" descr="C:\Users\Roarke\Desktop\Figures\data figures\fourier hologram\hologrzoomlar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516858"/>
            <a:ext cx="1060450" cy="795338"/>
          </a:xfrm>
          <a:prstGeom prst="rect">
            <a:avLst/>
          </a:prstGeom>
          <a:noFill/>
          <a:ln w="76200" algn="ctr">
            <a:solidFill>
              <a:srgbClr val="0A14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706" name="Straight Connector 68"/>
          <p:cNvCxnSpPr>
            <a:cxnSpLocks noChangeShapeType="1"/>
          </p:cNvCxnSpPr>
          <p:nvPr/>
        </p:nvCxnSpPr>
        <p:spPr bwMode="auto">
          <a:xfrm>
            <a:off x="5194319" y="1378744"/>
            <a:ext cx="1033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7" name="Straight Connector 69"/>
          <p:cNvCxnSpPr>
            <a:cxnSpLocks noChangeShapeType="1"/>
          </p:cNvCxnSpPr>
          <p:nvPr/>
        </p:nvCxnSpPr>
        <p:spPr bwMode="auto">
          <a:xfrm rot="5400000">
            <a:off x="6175971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8" name="Straight Connector 73"/>
          <p:cNvCxnSpPr>
            <a:cxnSpLocks noChangeShapeType="1"/>
          </p:cNvCxnSpPr>
          <p:nvPr/>
        </p:nvCxnSpPr>
        <p:spPr bwMode="auto">
          <a:xfrm rot="5400000">
            <a:off x="5142508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9" name="TextBox 89"/>
          <p:cNvSpPr txBox="1">
            <a:spLocks noChangeArrowheads="1"/>
          </p:cNvSpPr>
          <p:nvPr/>
        </p:nvSpPr>
        <p:spPr bwMode="auto">
          <a:xfrm>
            <a:off x="4881572" y="988231"/>
            <a:ext cx="1861885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=1000 pix</a:t>
            </a:r>
            <a:endParaRPr lang="en-US" sz="2500" i="1" baseline="-25000"/>
          </a:p>
        </p:txBody>
      </p:sp>
      <p:cxnSp>
        <p:nvCxnSpPr>
          <p:cNvPr id="327710" name="Straight Arrow Connector 91"/>
          <p:cNvCxnSpPr>
            <a:cxnSpLocks noChangeShapeType="1"/>
          </p:cNvCxnSpPr>
          <p:nvPr/>
        </p:nvCxnSpPr>
        <p:spPr bwMode="auto">
          <a:xfrm>
            <a:off x="2428900" y="1223975"/>
            <a:ext cx="760413" cy="15478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1" name="Straight Arrow Connector 92"/>
          <p:cNvCxnSpPr>
            <a:cxnSpLocks noChangeShapeType="1"/>
          </p:cNvCxnSpPr>
          <p:nvPr/>
        </p:nvCxnSpPr>
        <p:spPr bwMode="auto">
          <a:xfrm flipV="1">
            <a:off x="2222505" y="1171587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2" name="Straight Arrow Connector 95"/>
          <p:cNvCxnSpPr>
            <a:cxnSpLocks noChangeShapeType="1"/>
          </p:cNvCxnSpPr>
          <p:nvPr/>
        </p:nvCxnSpPr>
        <p:spPr bwMode="auto">
          <a:xfrm>
            <a:off x="7543800" y="1275161"/>
            <a:ext cx="1244600" cy="20835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3" name="Straight Arrow Connector 96"/>
          <p:cNvCxnSpPr>
            <a:cxnSpLocks noChangeShapeType="1"/>
          </p:cNvCxnSpPr>
          <p:nvPr/>
        </p:nvCxnSpPr>
        <p:spPr bwMode="auto">
          <a:xfrm flipV="1">
            <a:off x="7475563" y="1171587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TextBox 100"/>
          <p:cNvSpPr txBox="1"/>
          <p:nvPr/>
        </p:nvSpPr>
        <p:spPr>
          <a:xfrm rot="21261288">
            <a:off x="2863238" y="2446291"/>
            <a:ext cx="1445104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p</a:t>
            </a:r>
            <a:r>
              <a:rPr lang="en-US" sz="2200" dirty="0">
                <a:ea typeface="ＭＳ Ｐゴシック" charset="-128"/>
              </a:rPr>
              <a:t>=100</a:t>
            </a:r>
            <a:r>
              <a:rPr lang="en-US" sz="2200" baseline="30000" dirty="0">
                <a:ea typeface="ＭＳ Ｐゴシック" charset="-128"/>
              </a:rPr>
              <a:t> </a:t>
            </a:r>
            <a:r>
              <a:rPr lang="en-US" sz="2200" dirty="0">
                <a:ea typeface="ＭＳ Ｐゴシック" charset="-128"/>
              </a:rPr>
              <a:t>slits</a:t>
            </a:r>
          </a:p>
        </p:txBody>
      </p:sp>
      <p:sp>
        <p:nvSpPr>
          <p:cNvPr id="327715" name="TextBox 106"/>
          <p:cNvSpPr txBox="1">
            <a:spLocks noChangeArrowheads="1"/>
          </p:cNvSpPr>
          <p:nvPr/>
        </p:nvSpPr>
        <p:spPr bwMode="auto">
          <a:xfrm>
            <a:off x="2173288" y="601278"/>
            <a:ext cx="1129312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>
                <a:solidFill>
                  <a:srgbClr val="FF0000"/>
                </a:solidFill>
              </a:rPr>
              <a:t>∝w/d</a:t>
            </a:r>
          </a:p>
        </p:txBody>
      </p:sp>
      <p:sp>
        <p:nvSpPr>
          <p:cNvPr id="327716" name="TextBox 108"/>
          <p:cNvSpPr txBox="1">
            <a:spLocks noChangeArrowheads="1"/>
          </p:cNvSpPr>
          <p:nvPr/>
        </p:nvSpPr>
        <p:spPr bwMode="auto">
          <a:xfrm>
            <a:off x="7613659" y="601278"/>
            <a:ext cx="1159769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500">
                <a:solidFill>
                  <a:srgbClr val="FF0000"/>
                </a:solidFill>
              </a:rPr>
              <a:t>∝λ/t</a:t>
            </a:r>
            <a:r>
              <a:rPr lang="en-US" sz="2500" baseline="-25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7717" name="TextBox 75"/>
          <p:cNvSpPr txBox="1">
            <a:spLocks noChangeArrowheads="1"/>
          </p:cNvSpPr>
          <p:nvPr/>
        </p:nvSpPr>
        <p:spPr bwMode="auto">
          <a:xfrm>
            <a:off x="4978406" y="2361022"/>
            <a:ext cx="155250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1800"/>
              <a:t>Fourier Patch</a:t>
            </a:r>
          </a:p>
        </p:txBody>
      </p:sp>
      <p:grpSp>
        <p:nvGrpSpPr>
          <p:cNvPr id="327718" name="Group 82"/>
          <p:cNvGrpSpPr>
            <a:grpSpLocks/>
          </p:cNvGrpSpPr>
          <p:nvPr/>
        </p:nvGrpSpPr>
        <p:grpSpPr bwMode="auto">
          <a:xfrm>
            <a:off x="7235842" y="2260997"/>
            <a:ext cx="1312863" cy="389334"/>
            <a:chOff x="7976445" y="3322637"/>
            <a:chExt cx="1447800" cy="573140"/>
          </a:xfrm>
        </p:grpSpPr>
        <p:cxnSp>
          <p:nvCxnSpPr>
            <p:cNvPr id="327724" name="Straight Connector 71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5" name="Straight Connector 79"/>
            <p:cNvCxnSpPr>
              <a:cxnSpLocks noChangeShapeType="1"/>
            </p:cNvCxnSpPr>
            <p:nvPr/>
          </p:nvCxnSpPr>
          <p:spPr bwMode="auto">
            <a:xfrm rot="16200000" flipH="1">
              <a:off x="7938345" y="3782271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6" name="Straight Connector 81"/>
            <p:cNvCxnSpPr>
              <a:cxnSpLocks noChangeShapeType="1"/>
            </p:cNvCxnSpPr>
            <p:nvPr/>
          </p:nvCxnSpPr>
          <p:spPr bwMode="auto">
            <a:xfrm rot="16200000" flipH="1">
              <a:off x="9310739" y="3360737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19" name="Group 83"/>
          <p:cNvGrpSpPr>
            <a:grpSpLocks/>
          </p:cNvGrpSpPr>
          <p:nvPr/>
        </p:nvGrpSpPr>
        <p:grpSpPr bwMode="auto">
          <a:xfrm>
            <a:off x="2660658" y="2302669"/>
            <a:ext cx="1870075" cy="495300"/>
            <a:chOff x="7985607" y="3398837"/>
            <a:chExt cx="1398105" cy="460134"/>
          </a:xfrm>
        </p:grpSpPr>
        <p:cxnSp>
          <p:nvCxnSpPr>
            <p:cNvPr id="327722" name="Straight Connector 84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3" name="Straight Connector 85"/>
            <p:cNvCxnSpPr>
              <a:cxnSpLocks noChangeShapeType="1"/>
            </p:cNvCxnSpPr>
            <p:nvPr/>
          </p:nvCxnSpPr>
          <p:spPr bwMode="auto">
            <a:xfrm rot="16200000" flipH="1">
              <a:off x="7958034" y="3788859"/>
              <a:ext cx="97685" cy="4253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27720" name="Straight Connector 90"/>
          <p:cNvCxnSpPr>
            <a:cxnSpLocks noChangeShapeType="1"/>
          </p:cNvCxnSpPr>
          <p:nvPr/>
        </p:nvCxnSpPr>
        <p:spPr bwMode="auto">
          <a:xfrm rot="16200000" flipH="1">
            <a:off x="4491050" y="2275285"/>
            <a:ext cx="104775" cy="571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2438400" y="4672012"/>
            <a:ext cx="647700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ea typeface="ＭＳ Ｐゴシック" charset="-128"/>
              </a:rPr>
              <a:t>Horstmeyer</a:t>
            </a:r>
            <a:r>
              <a:rPr lang="en-US" sz="2000" dirty="0">
                <a:ea typeface="ＭＳ Ｐゴシック" charset="-128"/>
              </a:rPr>
              <a:t>, Oh, </a:t>
            </a:r>
            <a:r>
              <a:rPr lang="en-US" sz="2000" dirty="0" err="1">
                <a:ea typeface="ＭＳ Ｐゴシック" charset="-128"/>
              </a:rPr>
              <a:t>Cuypers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Barbastathis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Raskar</a:t>
            </a:r>
            <a:r>
              <a:rPr lang="en-US" sz="2000" dirty="0">
                <a:ea typeface="ＭＳ Ｐゴシック" charset="-128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9394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23909"/>
            <a:ext cx="8382000" cy="910828"/>
          </a:xfrm>
        </p:spPr>
        <p:txBody>
          <a:bodyPr/>
          <a:lstStyle/>
          <a:p>
            <a:pPr eaLnBrk="1" hangingPunct="1"/>
            <a:r>
              <a:rPr lang="en-US" dirty="0" smtClean="0"/>
              <a:t>Augmented Light Field</a:t>
            </a:r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hangingPunct="0"/>
            <a:fld id="{E6EAE33B-AC2E-4E83-8297-45273B4CF769}" type="slidenum">
              <a:rPr lang="en-US" sz="1800" smtClean="0">
                <a:solidFill>
                  <a:srgbClr val="FFFFFF"/>
                </a:solidFill>
                <a:latin typeface="Gill Sans"/>
                <a:ea typeface="ヒラギノ角ゴ ProN W3"/>
              </a:rPr>
              <a:pPr eaLnBrk="0" hangingPunct="0"/>
              <a:t>23</a:t>
            </a:fld>
            <a:endParaRPr lang="en-US" sz="1800" smtClean="0">
              <a:solidFill>
                <a:srgbClr val="FFFFFF"/>
              </a:solidFill>
              <a:latin typeface="Gill Sans"/>
              <a:ea typeface="ヒラギノ角ゴ ProN W3"/>
            </a:endParaRPr>
          </a:p>
        </p:txBody>
      </p:sp>
      <p:sp>
        <p:nvSpPr>
          <p:cNvPr id="22530" name="Oval 2"/>
          <p:cNvSpPr>
            <a:spLocks/>
          </p:cNvSpPr>
          <p:nvPr/>
        </p:nvSpPr>
        <p:spPr bwMode="auto">
          <a:xfrm>
            <a:off x="333400" y="1712120"/>
            <a:ext cx="3821113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2270125" y="1777605"/>
            <a:ext cx="1571625" cy="7774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Wigner Distribution Function</a:t>
            </a:r>
          </a:p>
        </p:txBody>
      </p:sp>
      <p:sp>
        <p:nvSpPr>
          <p:cNvPr id="22532" name="Oval 4"/>
          <p:cNvSpPr>
            <a:spLocks/>
          </p:cNvSpPr>
          <p:nvPr/>
        </p:nvSpPr>
        <p:spPr bwMode="auto">
          <a:xfrm>
            <a:off x="600075" y="2649141"/>
            <a:ext cx="1492250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3" name="Oval 5"/>
          <p:cNvSpPr>
            <a:spLocks/>
          </p:cNvSpPr>
          <p:nvPr/>
        </p:nvSpPr>
        <p:spPr bwMode="auto">
          <a:xfrm>
            <a:off x="4957763" y="1712120"/>
            <a:ext cx="3822700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7253288" y="1884761"/>
            <a:ext cx="10096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WDF</a:t>
            </a:r>
          </a:p>
        </p:txBody>
      </p:sp>
      <p:sp>
        <p:nvSpPr>
          <p:cNvPr id="22535" name="Oval 7"/>
          <p:cNvSpPr>
            <a:spLocks/>
          </p:cNvSpPr>
          <p:nvPr/>
        </p:nvSpPr>
        <p:spPr bwMode="auto">
          <a:xfrm>
            <a:off x="5081604" y="2122885"/>
            <a:ext cx="2803525" cy="1372790"/>
          </a:xfrm>
          <a:prstGeom prst="ellipse">
            <a:avLst/>
          </a:prstGeom>
          <a:gradFill rotWithShape="0">
            <a:gsLst>
              <a:gs pos="0">
                <a:srgbClr val="800040"/>
              </a:gs>
              <a:gs pos="100000">
                <a:srgbClr val="FF00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6" name="Oval 8"/>
          <p:cNvSpPr>
            <a:spLocks/>
          </p:cNvSpPr>
          <p:nvPr/>
        </p:nvSpPr>
        <p:spPr bwMode="auto">
          <a:xfrm>
            <a:off x="5226057" y="2649141"/>
            <a:ext cx="1490663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5735638" y="2300288"/>
            <a:ext cx="18478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Augmented LF</a:t>
            </a:r>
          </a:p>
        </p:txBody>
      </p:sp>
      <p:sp>
        <p:nvSpPr>
          <p:cNvPr id="22538" name="AutoShape 10"/>
          <p:cNvSpPr>
            <a:spLocks/>
          </p:cNvSpPr>
          <p:nvPr/>
        </p:nvSpPr>
        <p:spPr bwMode="auto">
          <a:xfrm>
            <a:off x="4198963" y="2446742"/>
            <a:ext cx="731837" cy="454819"/>
          </a:xfrm>
          <a:prstGeom prst="rightArrow">
            <a:avLst>
              <a:gd name="adj1" fmla="val 32000"/>
              <a:gd name="adj2" fmla="val 64710"/>
            </a:avLst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4976813" y="3660994"/>
            <a:ext cx="31034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Interference &amp; Diffraction</a:t>
            </a:r>
          </a:p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Interaction w/ optical elements</a:t>
            </a:r>
          </a:p>
        </p:txBody>
      </p:sp>
      <p:sp>
        <p:nvSpPr>
          <p:cNvPr id="328718" name="Rectangle 12"/>
          <p:cNvSpPr>
            <a:spLocks/>
          </p:cNvSpPr>
          <p:nvPr/>
        </p:nvSpPr>
        <p:spPr bwMode="auto">
          <a:xfrm>
            <a:off x="215900" y="3486163"/>
            <a:ext cx="22810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ray optics based</a:t>
            </a:r>
          </a:p>
          <a:p>
            <a:pPr defTabSz="911225" eaLnBrk="1" hangingPunct="1"/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simple and powerful</a:t>
            </a:r>
          </a:p>
        </p:txBody>
      </p:sp>
      <p:sp>
        <p:nvSpPr>
          <p:cNvPr id="328719" name="Rectangle 13"/>
          <p:cNvSpPr>
            <a:spLocks/>
          </p:cNvSpPr>
          <p:nvPr/>
        </p:nvSpPr>
        <p:spPr bwMode="auto">
          <a:xfrm>
            <a:off x="2270133" y="1024545"/>
            <a:ext cx="29046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wave optics based</a:t>
            </a:r>
          </a:p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rigorous but cumbersome</a:t>
            </a:r>
          </a:p>
        </p:txBody>
      </p:sp>
      <p:sp>
        <p:nvSpPr>
          <p:cNvPr id="328720" name="Freeform 14"/>
          <p:cNvSpPr>
            <a:spLocks/>
          </p:cNvSpPr>
          <p:nvPr/>
        </p:nvSpPr>
        <p:spPr bwMode="auto">
          <a:xfrm>
            <a:off x="614383" y="3248027"/>
            <a:ext cx="331787" cy="382191"/>
          </a:xfrm>
          <a:custGeom>
            <a:avLst/>
            <a:gdLst>
              <a:gd name="T0" fmla="*/ 2147483647 w 20795"/>
              <a:gd name="T1" fmla="*/ 0 h 21600"/>
              <a:gd name="T2" fmla="*/ 2147483647 w 20795"/>
              <a:gd name="T3" fmla="*/ 2147483647 h 21600"/>
              <a:gd name="T4" fmla="*/ 2147483647 w 20795"/>
              <a:gd name="T5" fmla="*/ 2147483647 h 21600"/>
              <a:gd name="T6" fmla="*/ 0 60000 65536"/>
              <a:gd name="T7" fmla="*/ 0 60000 65536"/>
              <a:gd name="T8" fmla="*/ 0 60000 65536"/>
              <a:gd name="T9" fmla="*/ 0 w 20795"/>
              <a:gd name="T10" fmla="*/ 0 h 21600"/>
              <a:gd name="T11" fmla="*/ 20795 w 20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95" h="21600">
                <a:moveTo>
                  <a:pt x="20795" y="0"/>
                </a:moveTo>
                <a:cubicBezTo>
                  <a:pt x="13948" y="3215"/>
                  <a:pt x="923" y="5813"/>
                  <a:pt x="46" y="9741"/>
                </a:cubicBezTo>
                <a:cubicBezTo>
                  <a:pt x="-805" y="13552"/>
                  <a:pt x="10344" y="17687"/>
                  <a:pt x="15416" y="2160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1" name="Freeform 15"/>
          <p:cNvSpPr>
            <a:spLocks/>
          </p:cNvSpPr>
          <p:nvPr/>
        </p:nvSpPr>
        <p:spPr bwMode="auto">
          <a:xfrm>
            <a:off x="2889250" y="1566875"/>
            <a:ext cx="342900" cy="288131"/>
          </a:xfrm>
          <a:custGeom>
            <a:avLst/>
            <a:gdLst>
              <a:gd name="T0" fmla="*/ 2147483647 w 19792"/>
              <a:gd name="T1" fmla="*/ 2147483647 h 21600"/>
              <a:gd name="T2" fmla="*/ 2147483647 w 19792"/>
              <a:gd name="T3" fmla="*/ 0 h 21600"/>
              <a:gd name="T4" fmla="*/ 0 60000 65536"/>
              <a:gd name="T5" fmla="*/ 0 60000 65536"/>
              <a:gd name="T6" fmla="*/ 0 w 19792"/>
              <a:gd name="T7" fmla="*/ 0 h 21600"/>
              <a:gd name="T8" fmla="*/ 19792 w 19792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792" h="21600">
                <a:moveTo>
                  <a:pt x="140" y="21600"/>
                </a:moveTo>
                <a:cubicBezTo>
                  <a:pt x="-1808" y="658"/>
                  <a:pt x="17173" y="17375"/>
                  <a:pt x="19792" y="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rot="10800000" flipH="1">
            <a:off x="7054850" y="2968241"/>
            <a:ext cx="0" cy="802481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3" name="Rectangle 18"/>
          <p:cNvSpPr>
            <a:spLocks noChangeArrowheads="1"/>
          </p:cNvSpPr>
          <p:nvPr/>
        </p:nvSpPr>
        <p:spPr bwMode="auto">
          <a:xfrm>
            <a:off x="3352800" y="4520804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ea typeface="ヒラギノ角ゴ ProN W3"/>
              </a:rPr>
              <a:t>Oh, </a:t>
            </a:r>
            <a:r>
              <a:rPr lang="en-US" sz="1800" dirty="0" err="1">
                <a:ea typeface="ヒラギノ角ゴ ProN W3"/>
              </a:rPr>
              <a:t>Raskar</a:t>
            </a:r>
            <a:r>
              <a:rPr lang="en-US" sz="1800" dirty="0">
                <a:ea typeface="ヒラギノ角ゴ ProN W3"/>
              </a:rPr>
              <a:t>, </a:t>
            </a:r>
            <a:r>
              <a:rPr lang="en-US" sz="1800" dirty="0" err="1">
                <a:ea typeface="ヒラギノ角ゴ ProN W3"/>
              </a:rPr>
              <a:t>Barbastathis</a:t>
            </a:r>
            <a:r>
              <a:rPr lang="en-US" sz="1800" dirty="0">
                <a:ea typeface="ヒラギノ角ゴ ProN W3"/>
              </a:rPr>
              <a:t> 2009: Augmented Light Field </a:t>
            </a:r>
          </a:p>
        </p:txBody>
      </p:sp>
    </p:spTree>
    <p:extLst>
      <p:ext uri="{BB962C8B-B14F-4D97-AF65-F5344CB8AC3E}">
        <p14:creationId xmlns:p14="http://schemas.microsoft.com/office/powerpoint/2010/main" val="86563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utoUpdateAnimBg="0"/>
      <p:bldP spid="22535" grpId="0" animBg="1"/>
      <p:bldP spid="22536" grpId="0" animBg="1" autoUpdateAnimBg="0"/>
      <p:bldP spid="22537" grpId="0" autoUpdateAnimBg="0"/>
      <p:bldP spid="22538" grpId="0" animBg="1"/>
      <p:bldP spid="22539" grpId="0" autoUpdateAnimBg="0"/>
      <p:bldP spid="225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Generalizing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Parallax Barriers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127188" y="3930415"/>
            <a:ext cx="8706520" cy="830981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Parallax barriers use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heuristic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design: front mask with slits/pinholes, rear mask with interlaced views</a:t>
            </a: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High-Rank 3D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HR3D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dual-layer design with arbitrary opacity and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Layered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and Polarization Fields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multi-layer design without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329402" y="1713407"/>
            <a:ext cx="2398150" cy="1919249"/>
            <a:chOff x="228600" y="1733550"/>
            <a:chExt cx="2398151" cy="1919249"/>
          </a:xfrm>
        </p:grpSpPr>
        <p:grpSp>
          <p:nvGrpSpPr>
            <p:cNvPr id="299" name="Group 298"/>
            <p:cNvGrpSpPr/>
            <p:nvPr/>
          </p:nvGrpSpPr>
          <p:grpSpPr>
            <a:xfrm>
              <a:off x="228600" y="1733550"/>
              <a:ext cx="2310780" cy="1697984"/>
              <a:chOff x="203820" y="1581150"/>
              <a:chExt cx="2310780" cy="1697984"/>
            </a:xfrm>
          </p:grpSpPr>
          <p:sp>
            <p:nvSpPr>
              <p:cNvPr id="301" name="TextBox 300"/>
              <p:cNvSpPr txBox="1"/>
              <p:nvPr/>
            </p:nvSpPr>
            <p:spPr>
              <a:xfrm>
                <a:off x="203820" y="2986746"/>
                <a:ext cx="78899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light box</a:t>
                </a:r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>
                <a:off x="282626" y="2142482"/>
                <a:ext cx="2231972" cy="132833"/>
                <a:chOff x="838200" y="3229726"/>
                <a:chExt cx="3148054" cy="249804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838200" y="3229726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6" name="Rounded Rectangle 325"/>
                <p:cNvSpPr/>
                <p:nvPr/>
              </p:nvSpPr>
              <p:spPr>
                <a:xfrm>
                  <a:off x="8984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7" name="Rounded Rectangle 326"/>
                <p:cNvSpPr/>
                <p:nvPr/>
              </p:nvSpPr>
              <p:spPr>
                <a:xfrm>
                  <a:off x="10899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2813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9" name="Rounded Rectangle 328"/>
                <p:cNvSpPr/>
                <p:nvPr/>
              </p:nvSpPr>
              <p:spPr>
                <a:xfrm>
                  <a:off x="14728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0" name="Rounded Rectangle 329"/>
                <p:cNvSpPr/>
                <p:nvPr/>
              </p:nvSpPr>
              <p:spPr>
                <a:xfrm>
                  <a:off x="16642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1" name="Rounded Rectangle 330"/>
                <p:cNvSpPr/>
                <p:nvPr/>
              </p:nvSpPr>
              <p:spPr>
                <a:xfrm>
                  <a:off x="18557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2" name="Rounded Rectangle 331"/>
                <p:cNvSpPr/>
                <p:nvPr/>
              </p:nvSpPr>
              <p:spPr>
                <a:xfrm>
                  <a:off x="20471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3" name="Rounded Rectangle 332"/>
                <p:cNvSpPr/>
                <p:nvPr/>
              </p:nvSpPr>
              <p:spPr>
                <a:xfrm>
                  <a:off x="22386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4" name="Rounded Rectangle 333"/>
                <p:cNvSpPr/>
                <p:nvPr/>
              </p:nvSpPr>
              <p:spPr>
                <a:xfrm>
                  <a:off x="24300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5" name="Rounded Rectangle 334"/>
                <p:cNvSpPr/>
                <p:nvPr/>
              </p:nvSpPr>
              <p:spPr>
                <a:xfrm>
                  <a:off x="26215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6" name="Rounded Rectangle 335"/>
                <p:cNvSpPr/>
                <p:nvPr/>
              </p:nvSpPr>
              <p:spPr>
                <a:xfrm>
                  <a:off x="28129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7" name="Rounded Rectangle 336"/>
                <p:cNvSpPr/>
                <p:nvPr/>
              </p:nvSpPr>
              <p:spPr>
                <a:xfrm>
                  <a:off x="30044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8" name="Rounded Rectangle 337"/>
                <p:cNvSpPr/>
                <p:nvPr/>
              </p:nvSpPr>
              <p:spPr>
                <a:xfrm>
                  <a:off x="31958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9" name="Rounded Rectangle 338"/>
                <p:cNvSpPr/>
                <p:nvPr/>
              </p:nvSpPr>
              <p:spPr>
                <a:xfrm>
                  <a:off x="33873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0" name="Rounded Rectangle 339"/>
                <p:cNvSpPr/>
                <p:nvPr/>
              </p:nvSpPr>
              <p:spPr>
                <a:xfrm>
                  <a:off x="35787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1" name="Rounded Rectangle 340"/>
                <p:cNvSpPr/>
                <p:nvPr/>
              </p:nvSpPr>
              <p:spPr>
                <a:xfrm>
                  <a:off x="3770245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>
                <a:off x="282628" y="2547679"/>
                <a:ext cx="2231972" cy="132833"/>
                <a:chOff x="838200" y="3991725"/>
                <a:chExt cx="3148054" cy="249804"/>
              </a:xfrm>
            </p:grpSpPr>
            <p:sp>
              <p:nvSpPr>
                <p:cNvPr id="308" name="Rectangle 307"/>
                <p:cNvSpPr/>
                <p:nvPr/>
              </p:nvSpPr>
              <p:spPr>
                <a:xfrm>
                  <a:off x="838200" y="3991725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09" name="Rounded Rectangle 308"/>
                <p:cNvSpPr/>
                <p:nvPr/>
              </p:nvSpPr>
              <p:spPr>
                <a:xfrm>
                  <a:off x="8984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0" name="Rounded Rectangle 309"/>
                <p:cNvSpPr/>
                <p:nvPr/>
              </p:nvSpPr>
              <p:spPr>
                <a:xfrm>
                  <a:off x="108994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1" name="Rounded Rectangle 310"/>
                <p:cNvSpPr/>
                <p:nvPr/>
              </p:nvSpPr>
              <p:spPr>
                <a:xfrm>
                  <a:off x="12813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>
                  <a:off x="14728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3" name="Rounded Rectangle 312"/>
                <p:cNvSpPr/>
                <p:nvPr/>
              </p:nvSpPr>
              <p:spPr>
                <a:xfrm>
                  <a:off x="16642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5F5F5F">
                      <a:lumMod val="40000"/>
                      <a:lumOff val="6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4" name="Rounded Rectangle 313"/>
                <p:cNvSpPr/>
                <p:nvPr/>
              </p:nvSpPr>
              <p:spPr>
                <a:xfrm>
                  <a:off x="18557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5" name="Rounded Rectangle 314"/>
                <p:cNvSpPr/>
                <p:nvPr/>
              </p:nvSpPr>
              <p:spPr>
                <a:xfrm>
                  <a:off x="20471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6" name="Rounded Rectangle 315"/>
                <p:cNvSpPr/>
                <p:nvPr/>
              </p:nvSpPr>
              <p:spPr>
                <a:xfrm>
                  <a:off x="22386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7" name="Rounded Rectangle 316"/>
                <p:cNvSpPr/>
                <p:nvPr/>
              </p:nvSpPr>
              <p:spPr>
                <a:xfrm>
                  <a:off x="24300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8" name="Rounded Rectangle 317"/>
                <p:cNvSpPr/>
                <p:nvPr/>
              </p:nvSpPr>
              <p:spPr>
                <a:xfrm>
                  <a:off x="26215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9" name="Rounded Rectangle 318"/>
                <p:cNvSpPr/>
                <p:nvPr/>
              </p:nvSpPr>
              <p:spPr>
                <a:xfrm>
                  <a:off x="28129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0" name="Rounded Rectangle 319"/>
                <p:cNvSpPr/>
                <p:nvPr/>
              </p:nvSpPr>
              <p:spPr>
                <a:xfrm>
                  <a:off x="30044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1" name="Rounded Rectangle 320"/>
                <p:cNvSpPr/>
                <p:nvPr/>
              </p:nvSpPr>
              <p:spPr>
                <a:xfrm>
                  <a:off x="31958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33873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3" name="Rounded Rectangle 322"/>
                <p:cNvSpPr/>
                <p:nvPr/>
              </p:nvSpPr>
              <p:spPr>
                <a:xfrm>
                  <a:off x="35787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4" name="Rounded Rectangle 323"/>
                <p:cNvSpPr/>
                <p:nvPr/>
              </p:nvSpPr>
              <p:spPr>
                <a:xfrm>
                  <a:off x="3770245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cxnSp>
            <p:nvCxnSpPr>
              <p:cNvPr id="304" name="Straight Arrow Connector 303"/>
              <p:cNvCxnSpPr/>
              <p:nvPr/>
            </p:nvCxnSpPr>
            <p:spPr>
              <a:xfrm rot="5400000" flipH="1" flipV="1">
                <a:off x="368773" y="2052173"/>
                <a:ext cx="1337139" cy="3950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305" name="TextBox 304"/>
              <p:cNvSpPr txBox="1"/>
              <p:nvPr/>
            </p:nvSpPr>
            <p:spPr>
              <a:xfrm>
                <a:off x="203820" y="260856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1</a:t>
                </a: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203820" y="221070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2</a:t>
                </a: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82626" y="2912354"/>
                <a:ext cx="2231972" cy="132833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00" name="TextBox 299"/>
            <p:cNvSpPr txBox="1"/>
            <p:nvPr/>
          </p:nvSpPr>
          <p:spPr>
            <a:xfrm>
              <a:off x="258794" y="3345022"/>
              <a:ext cx="2367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Conventional Parallax Barrier</a:t>
              </a: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3295849" y="2274741"/>
            <a:ext cx="2310780" cy="1359319"/>
            <a:chOff x="3276600" y="847082"/>
            <a:chExt cx="2310780" cy="1359319"/>
          </a:xfrm>
        </p:grpSpPr>
        <p:grpSp>
          <p:nvGrpSpPr>
            <p:cNvPr id="343" name="Group 342"/>
            <p:cNvGrpSpPr/>
            <p:nvPr/>
          </p:nvGrpSpPr>
          <p:grpSpPr>
            <a:xfrm>
              <a:off x="3355406" y="847082"/>
              <a:ext cx="2231972" cy="132833"/>
              <a:chOff x="3279206" y="2294882"/>
              <a:chExt cx="2231972" cy="132833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32792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7" name="Rounded Rectangle 366"/>
              <p:cNvSpPr/>
              <p:nvPr/>
            </p:nvSpPr>
            <p:spPr>
              <a:xfrm>
                <a:off x="33219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Rounded Rectangle 367"/>
              <p:cNvSpPr/>
              <p:nvPr/>
            </p:nvSpPr>
            <p:spPr>
              <a:xfrm>
                <a:off x="34576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9" name="Rounded Rectangle 368"/>
              <p:cNvSpPr/>
              <p:nvPr/>
            </p:nvSpPr>
            <p:spPr>
              <a:xfrm>
                <a:off x="359343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0" name="Rounded Rectangle 369"/>
              <p:cNvSpPr/>
              <p:nvPr/>
            </p:nvSpPr>
            <p:spPr>
              <a:xfrm>
                <a:off x="3729172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1" name="Rounded Rectangle 370"/>
              <p:cNvSpPr/>
              <p:nvPr/>
            </p:nvSpPr>
            <p:spPr>
              <a:xfrm>
                <a:off x="38649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2" name="Rounded Rectangle 371"/>
              <p:cNvSpPr/>
              <p:nvPr/>
            </p:nvSpPr>
            <p:spPr>
              <a:xfrm>
                <a:off x="40006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3" name="Rounded Rectangle 372"/>
              <p:cNvSpPr/>
              <p:nvPr/>
            </p:nvSpPr>
            <p:spPr>
              <a:xfrm>
                <a:off x="4136386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4" name="Rounded Rectangle 373"/>
              <p:cNvSpPr/>
              <p:nvPr/>
            </p:nvSpPr>
            <p:spPr>
              <a:xfrm>
                <a:off x="42721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5" name="Rounded Rectangle 374"/>
              <p:cNvSpPr/>
              <p:nvPr/>
            </p:nvSpPr>
            <p:spPr>
              <a:xfrm>
                <a:off x="44078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6" name="Rounded Rectangle 375"/>
              <p:cNvSpPr/>
              <p:nvPr/>
            </p:nvSpPr>
            <p:spPr>
              <a:xfrm>
                <a:off x="4543601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7" name="Rounded Rectangle 376"/>
              <p:cNvSpPr/>
              <p:nvPr/>
            </p:nvSpPr>
            <p:spPr>
              <a:xfrm>
                <a:off x="4679339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48150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9" name="Rounded Rectangle 378"/>
              <p:cNvSpPr/>
              <p:nvPr/>
            </p:nvSpPr>
            <p:spPr>
              <a:xfrm>
                <a:off x="49508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0" name="Rounded Rectangle 379"/>
              <p:cNvSpPr/>
              <p:nvPr/>
            </p:nvSpPr>
            <p:spPr>
              <a:xfrm>
                <a:off x="508655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1" name="Rounded Rectangle 380"/>
              <p:cNvSpPr/>
              <p:nvPr/>
            </p:nvSpPr>
            <p:spPr>
              <a:xfrm>
                <a:off x="52222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2" name="Rounded Rectangle 381"/>
              <p:cNvSpPr/>
              <p:nvPr/>
            </p:nvSpPr>
            <p:spPr>
              <a:xfrm>
                <a:off x="5358028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44" name="Group 343"/>
            <p:cNvGrpSpPr/>
            <p:nvPr/>
          </p:nvGrpSpPr>
          <p:grpSpPr>
            <a:xfrm>
              <a:off x="3355408" y="1252279"/>
              <a:ext cx="2231972" cy="132833"/>
              <a:chOff x="3279208" y="2700079"/>
              <a:chExt cx="2231972" cy="132833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32792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0" name="Rounded Rectangle 349"/>
              <p:cNvSpPr/>
              <p:nvPr/>
            </p:nvSpPr>
            <p:spPr>
              <a:xfrm>
                <a:off x="33219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1" name="Rounded Rectangle 350"/>
              <p:cNvSpPr/>
              <p:nvPr/>
            </p:nvSpPr>
            <p:spPr>
              <a:xfrm>
                <a:off x="34576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2" name="Rounded Rectangle 351"/>
              <p:cNvSpPr/>
              <p:nvPr/>
            </p:nvSpPr>
            <p:spPr>
              <a:xfrm>
                <a:off x="35934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3" name="Rounded Rectangle 352"/>
              <p:cNvSpPr/>
              <p:nvPr/>
            </p:nvSpPr>
            <p:spPr>
              <a:xfrm>
                <a:off x="37291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4" name="Rounded Rectangle 353"/>
              <p:cNvSpPr/>
              <p:nvPr/>
            </p:nvSpPr>
            <p:spPr>
              <a:xfrm>
                <a:off x="38649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5" name="Rounded Rectangle 354"/>
              <p:cNvSpPr/>
              <p:nvPr/>
            </p:nvSpPr>
            <p:spPr>
              <a:xfrm>
                <a:off x="40006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6" name="Rounded Rectangle 355"/>
              <p:cNvSpPr/>
              <p:nvPr/>
            </p:nvSpPr>
            <p:spPr>
              <a:xfrm>
                <a:off x="41363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7" name="Rounded Rectangle 356"/>
              <p:cNvSpPr/>
              <p:nvPr/>
            </p:nvSpPr>
            <p:spPr>
              <a:xfrm>
                <a:off x="42721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8" name="Rounded Rectangle 357"/>
              <p:cNvSpPr/>
              <p:nvPr/>
            </p:nvSpPr>
            <p:spPr>
              <a:xfrm>
                <a:off x="44078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9" name="Rounded Rectangle 358"/>
              <p:cNvSpPr/>
              <p:nvPr/>
            </p:nvSpPr>
            <p:spPr>
              <a:xfrm>
                <a:off x="45436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0" name="Rounded Rectangle 359"/>
              <p:cNvSpPr/>
              <p:nvPr/>
            </p:nvSpPr>
            <p:spPr>
              <a:xfrm>
                <a:off x="46793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1" name="Rounded Rectangle 360"/>
              <p:cNvSpPr/>
              <p:nvPr/>
            </p:nvSpPr>
            <p:spPr>
              <a:xfrm>
                <a:off x="48150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2" name="Rounded Rectangle 361"/>
              <p:cNvSpPr/>
              <p:nvPr/>
            </p:nvSpPr>
            <p:spPr>
              <a:xfrm>
                <a:off x="49508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3" name="Rounded Rectangle 362"/>
              <p:cNvSpPr/>
              <p:nvPr/>
            </p:nvSpPr>
            <p:spPr>
              <a:xfrm>
                <a:off x="50865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4" name="Rounded Rectangle 363"/>
              <p:cNvSpPr/>
              <p:nvPr/>
            </p:nvSpPr>
            <p:spPr>
              <a:xfrm>
                <a:off x="52222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5" name="Rounded Rectangle 364"/>
              <p:cNvSpPr/>
              <p:nvPr/>
            </p:nvSpPr>
            <p:spPr>
              <a:xfrm>
                <a:off x="53580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45" name="TextBox 344"/>
            <p:cNvSpPr txBox="1"/>
            <p:nvPr/>
          </p:nvSpPr>
          <p:spPr>
            <a:xfrm>
              <a:off x="3276600" y="13131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3276600" y="9153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276600" y="16913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3607193" y="1898624"/>
              <a:ext cx="1781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High-Rank 3D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HR3D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101039" y="875207"/>
            <a:ext cx="2744662" cy="2757449"/>
            <a:chOff x="6000248" y="895350"/>
            <a:chExt cx="2744662" cy="2757449"/>
          </a:xfrm>
        </p:grpSpPr>
        <p:grpSp>
          <p:nvGrpSpPr>
            <p:cNvPr id="384" name="Group 383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448" name="Rectangle 447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9" name="Rounded Rectangle 448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0" name="Rounded Rectangle 449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1" name="Rounded Rectangle 450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2" name="Rounded Rectangle 451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3" name="Rounded Rectangle 452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4" name="Rounded Rectangle 453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6" name="Rounded Rectangle 455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7" name="Rounded Rectangle 456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8" name="Rounded Rectangle 457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9" name="Rounded Rectangle 458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0" name="Rounded Rectangle 459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1" name="Rounded Rectangle 460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2" name="Rounded Rectangle 461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3" name="Rounded Rectangle 462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4" name="Rounded Rectangle 463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5" name="TextBox 384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386" name="Group 385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431" name="Rectangle 430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3" name="Rounded Rectangle 432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5" name="Rounded Rectangle 434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6" name="Rounded Rectangle 435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7" name="Rounded Rectangle 436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8" name="Rounded Rectangle 437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9" name="Rounded Rectangle 438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0" name="Rounded Rectangle 439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1" name="Rounded Rectangle 440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2" name="Rounded Rectangle 441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3" name="Rounded Rectangle 442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4" name="Rounded Rectangle 443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5" name="Rounded Rectangle 444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6" name="Rounded Rectangle 445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7" name="Rounded Rectangle 446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7" name="TextBox 386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388" name="Group 387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5" name="Rounded Rectangle 414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6" name="Rounded Rectangle 415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7" name="Rounded Rectangle 416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8" name="Rounded Rectangle 417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9" name="Rounded Rectangle 418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0" name="Rounded Rectangle 419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1" name="Rounded Rectangle 420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2" name="Rounded Rectangle 421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3" name="Rounded Rectangle 422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4" name="Rounded Rectangle 423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5" name="Rounded Rectangle 424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6" name="Rounded Rectangle 425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7" name="Rounded Rectangle 426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8" name="Rounded Rectangle 427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9" name="Rounded Rectangle 428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0" name="Rounded Rectangle 429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9" name="TextBox 388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391" name="Group 390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397" name="Rectangle 396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8" name="Rounded Rectangle 397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9" name="Rounded Rectangle 398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0" name="Rounded Rectangle 399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1" name="Rounded Rectangle 400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Rounded Rectangle 401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Rounded Rectangle 402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ounded Rectangle 403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Rounded Rectangle 404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Rounded Rectangle 405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ounded Rectangle 406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8" name="Rounded Rectangle 407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9" name="Rounded Rectangle 408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0" name="Rounded Rectangle 409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1" name="Rounded Rectangle 410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2" name="Rounded Rectangle 411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3" name="Rounded Rectangle 412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392" name="Straight Arrow Connector 391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393" name="TextBox 392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6000248" y="3345022"/>
              <a:ext cx="2744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Layered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3D </a:t>
              </a:r>
              <a:r>
                <a:rPr kumimoji="0" lang="en-US" sz="1400" b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Polarization Fields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3377415" y="2272858"/>
            <a:ext cx="2231973" cy="132833"/>
            <a:chOff x="6251006" y="1898340"/>
            <a:chExt cx="2231972" cy="132833"/>
          </a:xfrm>
        </p:grpSpPr>
        <p:sp>
          <p:nvSpPr>
            <p:cNvPr id="466" name="Rectangle 465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Rounded Rectangle 467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Rounded Rectangle 469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Rounded Rectangle 470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Rounded Rectangle 471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Rounded Rectangle 472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4" name="Rounded Rectangle 473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1" name="Rounded Rectangle 480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2" name="Rounded Rectangle 481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3" name="Group 482"/>
          <p:cNvGrpSpPr/>
          <p:nvPr/>
        </p:nvGrpSpPr>
        <p:grpSpPr>
          <a:xfrm>
            <a:off x="3377415" y="2272858"/>
            <a:ext cx="2231973" cy="132833"/>
            <a:chOff x="6251006" y="1276350"/>
            <a:chExt cx="2231972" cy="132833"/>
          </a:xfrm>
        </p:grpSpPr>
        <p:sp>
          <p:nvSpPr>
            <p:cNvPr id="484" name="Rectangle 483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5" name="Rounded Rectangle 484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6" name="Rounded Rectangle 485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7" name="Rounded Rectangle 486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8" name="Rounded Rectangle 487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3" name="Rounded Rectangle 492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4" name="Rounded Rectangle 493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5" name="Rounded Rectangle 494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9" name="Rounded Rectangle 498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0" name="Rounded Rectangle 499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3377415" y="2277652"/>
            <a:ext cx="2231973" cy="132833"/>
            <a:chOff x="6251006" y="2294882"/>
            <a:chExt cx="2231972" cy="132833"/>
          </a:xfrm>
        </p:grpSpPr>
        <p:sp>
          <p:nvSpPr>
            <p:cNvPr id="502" name="Rectangle 501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3" name="Rounded Rectangle 502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4" name="Rounded Rectangle 503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5" name="Rounded Rectangle 504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6" name="Rounded Rectangle 505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0" name="Rounded Rectangle 509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1" name="Rounded Rectangle 510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2" name="Rounded Rectangle 511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5" name="Rounded Rectangle 514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9" name="Group 518"/>
          <p:cNvGrpSpPr/>
          <p:nvPr/>
        </p:nvGrpSpPr>
        <p:grpSpPr>
          <a:xfrm>
            <a:off x="3377415" y="2678085"/>
            <a:ext cx="2231973" cy="132833"/>
            <a:chOff x="6251006" y="2294882"/>
            <a:chExt cx="2231972" cy="132833"/>
          </a:xfrm>
        </p:grpSpPr>
        <p:sp>
          <p:nvSpPr>
            <p:cNvPr id="520" name="Rectangle 519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2" name="Rounded Rectangle 531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3" name="Rounded Rectangle 532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4" name="Rounded Rectangle 533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5" name="Rounded Rectangle 534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6" name="Rounded Rectangle 535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37" name="Group 536"/>
          <p:cNvGrpSpPr/>
          <p:nvPr/>
        </p:nvGrpSpPr>
        <p:grpSpPr>
          <a:xfrm>
            <a:off x="3377415" y="2678218"/>
            <a:ext cx="2231973" cy="132833"/>
            <a:chOff x="6251006" y="1898340"/>
            <a:chExt cx="2231972" cy="132833"/>
          </a:xfrm>
        </p:grpSpPr>
        <p:sp>
          <p:nvSpPr>
            <p:cNvPr id="538" name="Rectangle 537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9" name="Rounded Rectangle 538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0" name="Rounded Rectangle 539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1" name="Rounded Rectangle 540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2" name="Rounded Rectangle 541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3" name="Rounded Rectangle 542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4" name="Rounded Rectangle 543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5" name="Rounded Rectangle 544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6" name="Rounded Rectangle 545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7" name="Rounded Rectangle 546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8" name="Rounded Rectangle 547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9" name="Rounded Rectangle 548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0" name="Rounded Rectangle 549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3377415" y="2678218"/>
            <a:ext cx="2231973" cy="132833"/>
            <a:chOff x="6251006" y="1276350"/>
            <a:chExt cx="2231972" cy="132833"/>
          </a:xfrm>
        </p:grpSpPr>
        <p:sp>
          <p:nvSpPr>
            <p:cNvPr id="556" name="Rectangle 555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8" name="Rounded Rectangle 557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9" name="Rounded Rectangle 558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1" name="Rounded Rectangle 560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2" name="Rounded Rectangle 561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3" name="Rounded Rectangle 562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4" name="Rounded Rectangle 563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5" name="Rounded Rectangle 564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6" name="Rounded Rectangle 565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7" name="Rounded Rectangle 566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8" name="Rounded Rectangle 567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9" name="Rounded Rectangle 568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0" name="Rounded Rectangle 569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1" name="Rounded Rectangle 570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2" name="Rounded Rectangle 571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73" name="Group 572"/>
          <p:cNvGrpSpPr/>
          <p:nvPr/>
        </p:nvGrpSpPr>
        <p:grpSpPr>
          <a:xfrm>
            <a:off x="3374677" y="1713394"/>
            <a:ext cx="2231973" cy="1464038"/>
            <a:chOff x="3355406" y="285750"/>
            <a:chExt cx="2231972" cy="1464037"/>
          </a:xfrm>
        </p:grpSpPr>
        <p:cxnSp>
          <p:nvCxnSpPr>
            <p:cNvPr id="574" name="Straight Arrow Connector 573"/>
            <p:cNvCxnSpPr/>
            <p:nvPr/>
          </p:nvCxnSpPr>
          <p:spPr>
            <a:xfrm rot="5400000" flipH="1" flipV="1">
              <a:off x="3441553" y="756773"/>
              <a:ext cx="1337139" cy="39509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575" name="Rectangle 574"/>
            <p:cNvSpPr/>
            <p:nvPr/>
          </p:nvSpPr>
          <p:spPr>
            <a:xfrm>
              <a:off x="3355406" y="16169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5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Layered 3D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Multi-Layer Automultiscopic Displays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4" y="640410"/>
            <a:ext cx="5658747" cy="44025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87695" y="1462949"/>
            <a:ext cx="2310780" cy="2757449"/>
            <a:chOff x="6172200" y="895350"/>
            <a:chExt cx="2310780" cy="2757449"/>
          </a:xfrm>
        </p:grpSpPr>
        <p:grpSp>
          <p:nvGrpSpPr>
            <p:cNvPr id="8" name="Group 7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63460" y="3345022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Layered 3D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74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32155" y="1637967"/>
            <a:ext cx="4608000" cy="1201435"/>
            <a:chOff x="2380785" y="1637945"/>
            <a:chExt cx="4608000" cy="1201435"/>
          </a:xfrm>
        </p:grpSpPr>
        <p:sp>
          <p:nvSpPr>
            <p:cNvPr id="18" name="Rectangle 17"/>
            <p:cNvSpPr/>
            <p:nvPr/>
          </p:nvSpPr>
          <p:spPr>
            <a:xfrm>
              <a:off x="2380785" y="1687380"/>
              <a:ext cx="4608000" cy="11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5919935" y="1637945"/>
              <a:ext cx="10583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attenuator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2997595" y="1221301"/>
            <a:ext cx="1422006" cy="2083745"/>
          </a:xfrm>
          <a:prstGeom prst="line">
            <a:avLst/>
          </a:prstGeom>
          <a:noFill/>
          <a:ln w="38100">
            <a:solidFill>
              <a:srgbClr val="4BACC6">
                <a:lumMod val="75000"/>
              </a:srgbClr>
            </a:solidFill>
            <a:round/>
            <a:headEnd type="triangle" w="med" len="med"/>
            <a:tailEnd/>
          </a:ln>
        </p:spPr>
        <p:txBody>
          <a:bodyPr lIns="91425" tIns="45712" rIns="91425" bIns="45712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294422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Equation" r:id="rId7" imgW="1181100" imgH="355600" progId="Equation.3">
                  <p:embed/>
                </p:oleObj>
              </mc:Choice>
              <mc:Fallback>
                <p:oleObj name="Equation" r:id="rId7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912027"/>
              </p:ext>
            </p:extLst>
          </p:nvPr>
        </p:nvGraphicFramePr>
        <p:xfrm>
          <a:off x="6264702" y="2272012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Equation" r:id="rId9" imgW="2070100" imgH="482600" progId="Equation.3">
                  <p:embed/>
                </p:oleObj>
              </mc:Choice>
              <mc:Fallback>
                <p:oleObj name="Equation" r:id="rId9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4702" y="2272012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059539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Equation" r:id="rId11" imgW="533400" imgH="203200" progId="Equation.3">
                  <p:embed/>
                </p:oleObj>
              </mc:Choice>
              <mc:Fallback>
                <p:oleObj name="Equation" r:id="rId11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81516" y="3153069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2569"/>
              </p:ext>
            </p:extLst>
          </p:nvPr>
        </p:nvGraphicFramePr>
        <p:xfrm>
          <a:off x="6556386" y="3943362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name="Equation" r:id="rId13" imgW="1752600" imgH="355600" progId="Equation.3">
                  <p:embed/>
                </p:oleObj>
              </mc:Choice>
              <mc:Fallback>
                <p:oleObj name="Equation" r:id="rId13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56386" y="3943362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7220" y="1689343"/>
            <a:ext cx="4608000" cy="1152000"/>
            <a:chOff x="737220" y="1689343"/>
            <a:chExt cx="4608000" cy="1152000"/>
          </a:xfrm>
        </p:grpSpPr>
        <p:grpSp>
          <p:nvGrpSpPr>
            <p:cNvPr id="14" name="Group 13"/>
            <p:cNvGrpSpPr/>
            <p:nvPr/>
          </p:nvGrpSpPr>
          <p:grpSpPr>
            <a:xfrm>
              <a:off x="868730" y="1689343"/>
              <a:ext cx="4352434" cy="1152000"/>
              <a:chOff x="868730" y="1689343"/>
              <a:chExt cx="4352434" cy="11520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8687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188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1688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3189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6906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1915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76923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91931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06940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21948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36957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51965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66973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81982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6990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11999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27007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42015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57024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72032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87041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02049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17057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32066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47074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6208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7709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9209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0710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22116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737220" y="1809750"/>
              <a:ext cx="4608000" cy="908204"/>
              <a:chOff x="737220" y="1809750"/>
              <a:chExt cx="4608000" cy="90820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5400000">
                <a:off x="3041220" y="-49425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041220" y="-380725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41220" y="-15367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041220" y="-4014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041220" y="7337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041220" y="18690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3041220" y="30043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3041220" y="41395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3041220" y="-26720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3911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98" name="Picture 2" descr="C:\Research\Tomographic Displays (MIT)\paper\figures\source\notation\attenuation_map_mutted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flipV="1">
            <a:off x="729044" y="1688615"/>
            <a:ext cx="4608001" cy="1152000"/>
          </a:xfrm>
          <a:prstGeom prst="rect">
            <a:avLst/>
          </a:prstGeom>
          <a:solidFill>
            <a:schemeClr val="bg1"/>
          </a:solidFill>
          <a:ln w="9525">
            <a:solidFill>
              <a:sysClr val="windowText" lastClr="0000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1516" y="3153069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120" name="Text Box 29"/>
          <p:cNvSpPr txBox="1">
            <a:spLocks noChangeArrowheads="1"/>
          </p:cNvSpPr>
          <p:nvPr/>
        </p:nvSpPr>
        <p:spPr bwMode="auto">
          <a:xfrm>
            <a:off x="4269003" y="1637951"/>
            <a:ext cx="105827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rPr>
              <a:t>attenuator</a:t>
            </a:r>
            <a:endParaRPr lang="en-US" sz="1400" b="1" i="1" kern="0" baseline="-250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20155"/>
              </p:ext>
            </p:extLst>
          </p:nvPr>
        </p:nvGraphicFramePr>
        <p:xfrm>
          <a:off x="6556386" y="3943372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8" imgW="1752600" imgH="355600" progId="Equation.3">
                  <p:embed/>
                </p:oleObj>
              </mc:Choice>
              <mc:Fallback>
                <p:oleObj name="Equation" r:id="rId8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6386" y="3943372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42036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10" imgW="1181100" imgH="355600" progId="Equation.3">
                  <p:embed/>
                </p:oleObj>
              </mc:Choice>
              <mc:Fallback>
                <p:oleObj name="Equation" r:id="rId10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330405"/>
              </p:ext>
            </p:extLst>
          </p:nvPr>
        </p:nvGraphicFramePr>
        <p:xfrm>
          <a:off x="6264702" y="2272012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Equation" r:id="rId12" imgW="2070100" imgH="482600" progId="Equation.3">
                  <p:embed/>
                </p:oleObj>
              </mc:Choice>
              <mc:Fallback>
                <p:oleObj name="Equation" r:id="rId12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4702" y="2272012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566116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Equation" r:id="rId14" imgW="533400" imgH="203200" progId="Equation.3">
                  <p:embed/>
                </p:oleObj>
              </mc:Choice>
              <mc:Fallback>
                <p:oleObj name="Equation" r:id="rId14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535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Multi-Layer Light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Field Decomposition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6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39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1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91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66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47017" y="895368"/>
            <a:ext cx="2840354" cy="2420083"/>
            <a:chOff x="140188" y="895350"/>
            <a:chExt cx="2840354" cy="2420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88" y="895350"/>
              <a:ext cx="2840354" cy="213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96799" y="2976878"/>
              <a:ext cx="19271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Target 4D Light Field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325942" y="4688041"/>
            <a:ext cx="2505784" cy="3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Multi-Layer Decomposition</a:t>
            </a:r>
            <a:endParaRPr lang="en-US" sz="1600" b="1" i="1" kern="0" baseline="-2500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75618" y="1063764"/>
            <a:ext cx="4818023" cy="2062928"/>
            <a:chOff x="3868778" y="1082082"/>
            <a:chExt cx="4818022" cy="2062928"/>
          </a:xfrm>
        </p:grpSpPr>
        <p:grpSp>
          <p:nvGrpSpPr>
            <p:cNvPr id="14" name="Group 13"/>
            <p:cNvGrpSpPr/>
            <p:nvPr/>
          </p:nvGrpSpPr>
          <p:grpSpPr>
            <a:xfrm>
              <a:off x="6307179" y="1082082"/>
              <a:ext cx="2379621" cy="1794468"/>
              <a:chOff x="6307179" y="1158282"/>
              <a:chExt cx="2379621" cy="179446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7179" y="1158282"/>
                <a:ext cx="2379621" cy="179446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3369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01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868778" y="1088276"/>
              <a:ext cx="2376000" cy="1782000"/>
              <a:chOff x="3868778" y="1164476"/>
              <a:chExt cx="2376000" cy="17820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8778" y="1164476"/>
                <a:ext cx="2376000" cy="17820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985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FE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5288565" y="2806456"/>
              <a:ext cx="19720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Reconstructed Views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5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Prototype 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Layered 3D </a:t>
            </a:r>
            <a:r>
              <a:rPr kumimoji="0" lang="en-US" sz="30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Display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881" y="1047750"/>
            <a:ext cx="4300538" cy="3538954"/>
            <a:chOff x="268669" y="1047750"/>
            <a:chExt cx="4300537" cy="35389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669" y="1047750"/>
              <a:ext cx="4300537" cy="3200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7426" y="4248150"/>
              <a:ext cx="3502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Transparency stack with acrylic spacers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01507" y="1047750"/>
            <a:ext cx="4195010" cy="3538954"/>
            <a:chOff x="4749302" y="1047750"/>
            <a:chExt cx="4195010" cy="3538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9302" y="1047750"/>
              <a:ext cx="4195010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08967" y="4248150"/>
              <a:ext cx="3864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Prototype in front of LCD (backlight source)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31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Box 4"/>
          <p:cNvSpPr txBox="1">
            <a:spLocks noChangeArrowheads="1"/>
          </p:cNvSpPr>
          <p:nvPr/>
        </p:nvSpPr>
        <p:spPr bwMode="auto">
          <a:xfrm>
            <a:off x="2362200" y="1657361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</p:spTree>
    <p:extLst>
      <p:ext uri="{BB962C8B-B14F-4D97-AF65-F5344CB8AC3E}">
        <p14:creationId xmlns:p14="http://schemas.microsoft.com/office/powerpoint/2010/main" val="30109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/>
          </a:p>
        </p:txBody>
      </p:sp>
      <p:pic>
        <p:nvPicPr>
          <p:cNvPr id="5" name="Layered3D-res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14" y="-6927"/>
            <a:ext cx="771524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24" y="12"/>
            <a:ext cx="6867525" cy="51482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95624" y="12"/>
            <a:ext cx="6867525" cy="5148263"/>
            <a:chOff x="-3294062" y="862217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1000">
                  <a:schemeClr val="bg1">
                    <a:lumMod val="95000"/>
                    <a:alpha val="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29000">
                  <a:schemeClr val="bg1">
                    <a:lumMod val="95000"/>
                    <a:alpha val="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98911" y="1487288"/>
            <a:ext cx="446321" cy="2516929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53" tIns="34327" rIns="68653" bIns="34327"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67303" y="1491243"/>
            <a:ext cx="3777941" cy="3489727"/>
            <a:chOff x="228600" y="1986469"/>
            <a:chExt cx="5030268" cy="4648664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28600" y="1986469"/>
              <a:ext cx="4427859" cy="14425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581400" y="1995199"/>
              <a:ext cx="1666936" cy="143380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581892" y="5332530"/>
              <a:ext cx="1676976" cy="130260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28600" y="5330246"/>
              <a:ext cx="4433727" cy="129915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282" y="2576211"/>
            <a:ext cx="2514420" cy="240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1387938" y="676573"/>
            <a:ext cx="4057521" cy="2321858"/>
            <a:chOff x="389213" y="901260"/>
            <a:chExt cx="5402525" cy="3092946"/>
          </a:xfrm>
        </p:grpSpPr>
        <p:sp>
          <p:nvSpPr>
            <p:cNvPr id="35" name="TextBox 34"/>
            <p:cNvSpPr txBox="1"/>
            <p:nvPr/>
          </p:nvSpPr>
          <p:spPr>
            <a:xfrm>
              <a:off x="389213" y="901260"/>
              <a:ext cx="5402525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Four Stacked Liquid Crystal Panels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903880" y="1362925"/>
              <a:ext cx="503110" cy="263128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132971" y="1362925"/>
              <a:ext cx="2203376" cy="1750507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146756" y="3618391"/>
            <a:ext cx="3828194" cy="1316969"/>
            <a:chOff x="2731081" y="4820058"/>
            <a:chExt cx="5097180" cy="1754334"/>
          </a:xfrm>
        </p:grpSpPr>
        <p:sp>
          <p:nvSpPr>
            <p:cNvPr id="39" name="TextBox 38"/>
            <p:cNvSpPr txBox="1"/>
            <p:nvPr/>
          </p:nvSpPr>
          <p:spPr>
            <a:xfrm>
              <a:off x="4121879" y="6082405"/>
              <a:ext cx="3706382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Two Crossed Polarizers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2731081" y="5338931"/>
              <a:ext cx="1466986" cy="74347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36347" y="4820058"/>
              <a:ext cx="586932" cy="12623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Polarization Fields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724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913820"/>
            <a:ext cx="8988842" cy="351410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m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1" y="969277"/>
            <a:ext cx="8865400" cy="340317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Simulation Results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2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Overview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of Display Research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6265608" y="2243307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2236918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6676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2236918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534148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661288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6676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943632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5" y="4534148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534148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9329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63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98848" y="746440"/>
            <a:ext cx="4154553" cy="4164524"/>
            <a:chOff x="3447500" y="1177197"/>
            <a:chExt cx="5969917" cy="5326668"/>
          </a:xfrm>
        </p:grpSpPr>
        <p:sp>
          <p:nvSpPr>
            <p:cNvPr id="5" name="TextBox 4"/>
            <p:cNvSpPr txBox="1"/>
            <p:nvPr/>
          </p:nvSpPr>
          <p:spPr>
            <a:xfrm>
              <a:off x="6825578" y="6031468"/>
              <a:ext cx="2591839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Sensor/Backlight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 rot="5400000">
              <a:off x="5220567" y="2614236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65000"/>
                    <a:alpha val="6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 rot="5400000">
              <a:off x="5222139" y="2615809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C00000">
                    <a:alpha val="65000"/>
                  </a:srgbClr>
                </a:gs>
                <a:gs pos="100000">
                  <a:srgbClr val="FF0000">
                    <a:alpha val="6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 rot="5400000">
              <a:off x="5014748" y="2596954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9BBB59">
                    <a:lumMod val="50000"/>
                  </a:srgbClr>
                </a:gs>
                <a:gs pos="100000">
                  <a:srgbClr val="9BBB59">
                    <a:lumMod val="7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864" y="1177197"/>
              <a:ext cx="280145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Angle-limiting film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7461120" y="2068441"/>
              <a:ext cx="106214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 rot="5400000">
              <a:off x="6152435" y="5641216"/>
              <a:ext cx="8356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 rot="5400000">
              <a:off x="8080382" y="5894742"/>
              <a:ext cx="32855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Box 13"/>
            <p:cNvSpPr txBox="1"/>
            <p:nvPr/>
          </p:nvSpPr>
          <p:spPr>
            <a:xfrm>
              <a:off x="3447500" y="1177197"/>
              <a:ext cx="312163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Ambient light source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4933" y="6031468"/>
              <a:ext cx="790544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LCD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42206" y="3642264"/>
              <a:ext cx="123825" cy="123825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 rot="5400000">
              <a:off x="4727927" y="2614236"/>
              <a:ext cx="4040372" cy="2264735"/>
            </a:xfrm>
            <a:prstGeom prst="parallelogram">
              <a:avLst>
                <a:gd name="adj" fmla="val 42803"/>
              </a:avLst>
            </a:prstGeom>
            <a:blipFill dpi="0" rotWithShape="1">
              <a:blip r:embed="rId3" cstate="print">
                <a:alphaModFix amt="45000"/>
              </a:blip>
              <a:srcRect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26" descr="bun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6389" y="3221455"/>
              <a:ext cx="2122487" cy="1985963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375259" y="6029897"/>
              <a:ext cx="117061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Object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4518340" y="5622166"/>
              <a:ext cx="8737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 rot="16200000" flipH="1">
              <a:off x="4013331" y="2718339"/>
              <a:ext cx="2286000" cy="552450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5432556" y="3720051"/>
              <a:ext cx="1079505" cy="407988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1" name="Picture 70" descr="blu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0191" y="1570909"/>
              <a:ext cx="428990" cy="664195"/>
            </a:xfrm>
            <a:prstGeom prst="rect">
              <a:avLst/>
            </a:prstGeom>
            <a:noFill/>
          </p:spPr>
        </p:pic>
      </p:grpSp>
      <p:pic>
        <p:nvPicPr>
          <p:cNvPr id="23" name="Picture 22" descr="CIMG1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902" y="2871569"/>
            <a:ext cx="2545377" cy="2144703"/>
          </a:xfrm>
          <a:prstGeom prst="rect">
            <a:avLst/>
          </a:prstGeom>
        </p:spPr>
      </p:pic>
      <p:pic>
        <p:nvPicPr>
          <p:cNvPr id="24" name="Picture 23" descr="CIMG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5902" y="607715"/>
            <a:ext cx="2545377" cy="21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97061" y="668628"/>
            <a:ext cx="5684316" cy="4270342"/>
            <a:chOff x="775267" y="1099128"/>
            <a:chExt cx="7616542" cy="5721927"/>
          </a:xfrm>
        </p:grpSpPr>
        <p:pic>
          <p:nvPicPr>
            <p:cNvPr id="5" name="Picture 4" descr="new_prototyp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67" y="1099128"/>
              <a:ext cx="7616542" cy="572192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 rot="10800000">
              <a:off x="1995589" y="1889444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" name="Straight Arrow Connector 6"/>
            <p:cNvCxnSpPr/>
            <p:nvPr/>
          </p:nvCxnSpPr>
          <p:spPr bwMode="auto">
            <a:xfrm rot="10800000">
              <a:off x="2956176" y="2693018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" name="TextBox 7"/>
            <p:cNvSpPr txBox="1"/>
            <p:nvPr/>
          </p:nvSpPr>
          <p:spPr>
            <a:xfrm>
              <a:off x="3662290" y="2358213"/>
              <a:ext cx="1600615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diffuser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5910" y="3072140"/>
              <a:ext cx="1624242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camera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0103" y="1588673"/>
              <a:ext cx="1074381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LCD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5908169" y="3127555"/>
              <a:ext cx="993871" cy="152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2" name="TextBox 11"/>
            <p:cNvSpPr txBox="1"/>
            <p:nvPr/>
          </p:nvSpPr>
          <p:spPr>
            <a:xfrm>
              <a:off x="4299202" y="5035761"/>
              <a:ext cx="1211846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lights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64" y="668628"/>
            <a:ext cx="2969318" cy="202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623" y="2916289"/>
            <a:ext cx="2971800" cy="202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BiDi-model-vie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Model Viewer</a:t>
            </a:r>
            <a:r>
              <a:rPr kumimoji="0" lang="en-US" sz="3000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Application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999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6D Display: Responding to Ambient Illumination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819" y="605901"/>
            <a:ext cx="7926387" cy="4398329"/>
            <a:chOff x="138112" y="1114425"/>
            <a:chExt cx="8867776" cy="54300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13" y="3962400"/>
              <a:ext cx="8867775" cy="258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12" y="1114425"/>
              <a:ext cx="4188499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1142999"/>
              <a:ext cx="4510088" cy="255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4057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Slow Display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8" y="753530"/>
            <a:ext cx="4455583" cy="1865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26" y="753530"/>
            <a:ext cx="3788374" cy="186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8" y="2711448"/>
            <a:ext cx="4455583" cy="2227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118"/>
          <a:stretch/>
        </p:blipFill>
        <p:spPr>
          <a:xfrm>
            <a:off x="4804826" y="2711448"/>
            <a:ext cx="3788374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5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Box 4"/>
          <p:cNvSpPr txBox="1">
            <a:spLocks noChangeArrowheads="1"/>
          </p:cNvSpPr>
          <p:nvPr/>
        </p:nvSpPr>
        <p:spPr bwMode="auto">
          <a:xfrm>
            <a:off x="2362200" y="1657361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  <p:sp>
        <p:nvSpPr>
          <p:cNvPr id="288771" name="TextBox 5"/>
          <p:cNvSpPr txBox="1">
            <a:spLocks noChangeArrowheads="1"/>
          </p:cNvSpPr>
          <p:nvPr/>
        </p:nvSpPr>
        <p:spPr bwMode="auto">
          <a:xfrm>
            <a:off x="685800" y="2686050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Space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Angle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Time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Illumination Shifting</a:t>
            </a:r>
          </a:p>
        </p:txBody>
      </p:sp>
      <p:sp>
        <p:nvSpPr>
          <p:cNvPr id="288772" name="Rectangle 6"/>
          <p:cNvSpPr>
            <a:spLocks noChangeArrowheads="1"/>
          </p:cNvSpPr>
          <p:nvPr/>
        </p:nvSpPr>
        <p:spPr bwMode="auto">
          <a:xfrm>
            <a:off x="6629400" y="2800350"/>
            <a:ext cx="685800" cy="1828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cxnSp>
        <p:nvCxnSpPr>
          <p:cNvPr id="288773" name="Straight Arrow Connector 8"/>
          <p:cNvCxnSpPr>
            <a:cxnSpLocks noChangeShapeType="1"/>
          </p:cNvCxnSpPr>
          <p:nvPr/>
        </p:nvCxnSpPr>
        <p:spPr bwMode="auto">
          <a:xfrm>
            <a:off x="5715000" y="3028950"/>
            <a:ext cx="914400" cy="3429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4" name="Straight Arrow Connector 9"/>
          <p:cNvCxnSpPr>
            <a:cxnSpLocks noChangeShapeType="1"/>
          </p:cNvCxnSpPr>
          <p:nvPr/>
        </p:nvCxnSpPr>
        <p:spPr bwMode="auto">
          <a:xfrm flipV="1">
            <a:off x="7315200" y="4000500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5" name="Straight Arrow Connector 11"/>
          <p:cNvCxnSpPr>
            <a:cxnSpLocks noChangeShapeType="1"/>
          </p:cNvCxnSpPr>
          <p:nvPr/>
        </p:nvCxnSpPr>
        <p:spPr bwMode="auto">
          <a:xfrm flipV="1">
            <a:off x="5715000" y="3398044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6" name="Straight Arrow Connector 12"/>
          <p:cNvCxnSpPr>
            <a:cxnSpLocks noChangeShapeType="1"/>
          </p:cNvCxnSpPr>
          <p:nvPr/>
        </p:nvCxnSpPr>
        <p:spPr bwMode="auto">
          <a:xfrm>
            <a:off x="5638800" y="428625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7" name="Straight Arrow Connector 15"/>
          <p:cNvCxnSpPr>
            <a:cxnSpLocks noChangeShapeType="1"/>
          </p:cNvCxnSpPr>
          <p:nvPr/>
        </p:nvCxnSpPr>
        <p:spPr bwMode="auto">
          <a:xfrm flipV="1">
            <a:off x="7315200" y="308610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9"/>
          <p:cNvSpPr/>
          <p:nvPr/>
        </p:nvSpPr>
        <p:spPr bwMode="auto">
          <a:xfrm>
            <a:off x="7315200" y="3434954"/>
            <a:ext cx="622300" cy="457200"/>
          </a:xfrm>
          <a:custGeom>
            <a:avLst/>
            <a:gdLst>
              <a:gd name="connsiteX0" fmla="*/ 8626 w 428445"/>
              <a:gd name="connsiteY0" fmla="*/ 8627 h 612476"/>
              <a:gd name="connsiteX1" fmla="*/ 198408 w 428445"/>
              <a:gd name="connsiteY1" fmla="*/ 25879 h 612476"/>
              <a:gd name="connsiteX2" fmla="*/ 336430 w 428445"/>
              <a:gd name="connsiteY2" fmla="*/ 163902 h 612476"/>
              <a:gd name="connsiteX3" fmla="*/ 422694 w 428445"/>
              <a:gd name="connsiteY3" fmla="*/ 414068 h 612476"/>
              <a:gd name="connsiteX4" fmla="*/ 301925 w 428445"/>
              <a:gd name="connsiteY4" fmla="*/ 526212 h 612476"/>
              <a:gd name="connsiteX5" fmla="*/ 0 w 428445"/>
              <a:gd name="connsiteY5" fmla="*/ 612476 h 612476"/>
              <a:gd name="connsiteX0" fmla="*/ 8626 w 646981"/>
              <a:gd name="connsiteY0" fmla="*/ 4314 h 608163"/>
              <a:gd name="connsiteX1" fmla="*/ 198408 w 646981"/>
              <a:gd name="connsiteY1" fmla="*/ 21566 h 608163"/>
              <a:gd name="connsiteX2" fmla="*/ 609600 w 646981"/>
              <a:gd name="connsiteY2" fmla="*/ 67574 h 608163"/>
              <a:gd name="connsiteX3" fmla="*/ 422694 w 646981"/>
              <a:gd name="connsiteY3" fmla="*/ 409755 h 608163"/>
              <a:gd name="connsiteX4" fmla="*/ 301925 w 646981"/>
              <a:gd name="connsiteY4" fmla="*/ 521899 h 608163"/>
              <a:gd name="connsiteX5" fmla="*/ 0 w 646981"/>
              <a:gd name="connsiteY5" fmla="*/ 608163 h 608163"/>
              <a:gd name="connsiteX0" fmla="*/ 8626 w 629249"/>
              <a:gd name="connsiteY0" fmla="*/ 4314 h 608163"/>
              <a:gd name="connsiteX1" fmla="*/ 304800 w 629249"/>
              <a:gd name="connsiteY1" fmla="*/ 143774 h 608163"/>
              <a:gd name="connsiteX2" fmla="*/ 609600 w 629249"/>
              <a:gd name="connsiteY2" fmla="*/ 67574 h 608163"/>
              <a:gd name="connsiteX3" fmla="*/ 422694 w 629249"/>
              <a:gd name="connsiteY3" fmla="*/ 409755 h 608163"/>
              <a:gd name="connsiteX4" fmla="*/ 301925 w 629249"/>
              <a:gd name="connsiteY4" fmla="*/ 521899 h 608163"/>
              <a:gd name="connsiteX5" fmla="*/ 0 w 629249"/>
              <a:gd name="connsiteY5" fmla="*/ 608163 h 608163"/>
              <a:gd name="connsiteX0" fmla="*/ 8626 w 622300"/>
              <a:gd name="connsiteY0" fmla="*/ 4314 h 608163"/>
              <a:gd name="connsiteX1" fmla="*/ 304800 w 622300"/>
              <a:gd name="connsiteY1" fmla="*/ 143774 h 608163"/>
              <a:gd name="connsiteX2" fmla="*/ 609600 w 622300"/>
              <a:gd name="connsiteY2" fmla="*/ 67574 h 608163"/>
              <a:gd name="connsiteX3" fmla="*/ 381000 w 622300"/>
              <a:gd name="connsiteY3" fmla="*/ 296174 h 608163"/>
              <a:gd name="connsiteX4" fmla="*/ 301925 w 622300"/>
              <a:gd name="connsiteY4" fmla="*/ 521899 h 608163"/>
              <a:gd name="connsiteX5" fmla="*/ 0 w 622300"/>
              <a:gd name="connsiteY5" fmla="*/ 608163 h 6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00" h="608163">
                <a:moveTo>
                  <a:pt x="8626" y="4314"/>
                </a:moveTo>
                <a:cubicBezTo>
                  <a:pt x="76200" y="0"/>
                  <a:pt x="204638" y="133231"/>
                  <a:pt x="304800" y="143774"/>
                </a:cubicBezTo>
                <a:cubicBezTo>
                  <a:pt x="404962" y="154317"/>
                  <a:pt x="596900" y="42174"/>
                  <a:pt x="609600" y="67574"/>
                </a:cubicBezTo>
                <a:cubicBezTo>
                  <a:pt x="622300" y="92974"/>
                  <a:pt x="432279" y="220453"/>
                  <a:pt x="381000" y="296174"/>
                </a:cubicBezTo>
                <a:cubicBezTo>
                  <a:pt x="329721" y="371895"/>
                  <a:pt x="365425" y="469901"/>
                  <a:pt x="301925" y="521899"/>
                </a:cubicBezTo>
                <a:cubicBezTo>
                  <a:pt x="238425" y="573897"/>
                  <a:pt x="115738" y="581565"/>
                  <a:pt x="0" y="608163"/>
                </a:cubicBezTo>
              </a:path>
            </a:pathLst>
          </a:cu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4686312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4686312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4325" y="4686312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488" y="4686312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3400" y="4686312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31687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Sensing Touch,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Gestures, and Illumination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75770" y="767456"/>
            <a:ext cx="3373844" cy="1915997"/>
            <a:chOff x="84838" y="1162568"/>
            <a:chExt cx="4492220" cy="2552298"/>
          </a:xfrm>
        </p:grpSpPr>
        <p:grpSp>
          <p:nvGrpSpPr>
            <p:cNvPr id="22" name="Group 21"/>
            <p:cNvGrpSpPr/>
            <p:nvPr/>
          </p:nvGrpSpPr>
          <p:grpSpPr>
            <a:xfrm>
              <a:off x="84838" y="1162568"/>
              <a:ext cx="4492220" cy="2130552"/>
              <a:chOff x="84838" y="1162568"/>
              <a:chExt cx="4492220" cy="2130552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l="7091" b="4494"/>
              <a:stretch>
                <a:fillRect/>
              </a:stretch>
            </p:blipFill>
            <p:spPr bwMode="auto">
              <a:xfrm>
                <a:off x="2790331" y="1162568"/>
                <a:ext cx="1786727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 l="6920" t="14077" r="33001"/>
              <a:stretch>
                <a:fillRect/>
              </a:stretch>
            </p:blipFill>
            <p:spPr bwMode="auto">
              <a:xfrm>
                <a:off x="84838" y="1162568"/>
                <a:ext cx="2649135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92805" y="3304877"/>
              <a:ext cx="2717483" cy="40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Multi-touch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4488" y="765206"/>
            <a:ext cx="3216212" cy="1918249"/>
            <a:chOff x="4769955" y="1159568"/>
            <a:chExt cx="4282335" cy="2555301"/>
          </a:xfrm>
        </p:grpSpPr>
        <p:grpSp>
          <p:nvGrpSpPr>
            <p:cNvPr id="27" name="Group 26"/>
            <p:cNvGrpSpPr/>
            <p:nvPr/>
          </p:nvGrpSpPr>
          <p:grpSpPr>
            <a:xfrm>
              <a:off x="4769955" y="1159568"/>
              <a:ext cx="4282335" cy="2131897"/>
              <a:chOff x="4769955" y="1161896"/>
              <a:chExt cx="4282335" cy="2131897"/>
            </a:xfrm>
          </p:grpSpPr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41550" y="1162568"/>
                <a:ext cx="2010740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7"/>
              <a:srcRect l="31838" r="16549"/>
              <a:stretch>
                <a:fillRect/>
              </a:stretch>
            </p:blipFill>
            <p:spPr bwMode="auto">
              <a:xfrm>
                <a:off x="4769955" y="1161896"/>
                <a:ext cx="1093509" cy="2131897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1" name="Picture 14"/>
              <p:cNvPicPr>
                <a:picLocks noChangeAspect="1" noChangeArrowheads="1"/>
              </p:cNvPicPr>
              <p:nvPr/>
            </p:nvPicPr>
            <p:blipFill>
              <a:blip r:embed="rId8"/>
              <a:srcRect l="52474" t="10931" r="12577"/>
              <a:stretch>
                <a:fillRect/>
              </a:stretch>
            </p:blipFill>
            <p:spPr bwMode="auto">
              <a:xfrm>
                <a:off x="5923829" y="1162568"/>
                <a:ext cx="1057356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272805" y="3304879"/>
              <a:ext cx="3103805" cy="40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Gesture-based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-14160" y="4828355"/>
            <a:ext cx="4756899" cy="346323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Jefferson Han. Low-Cost Multi-Touch Sensing through Frustrated Total Internal Reflection. 2005.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Shree Nayar </a:t>
            </a:r>
            <a:r>
              <a:rPr kumimoji="0" lang="en-US" sz="9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Lighting Sensitive Display. 2004.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78434" y="2840267"/>
            <a:ext cx="4308963" cy="1897171"/>
            <a:chOff x="2378410" y="2840255"/>
            <a:chExt cx="4308963" cy="1897171"/>
          </a:xfrm>
        </p:grpSpPr>
        <p:pic>
          <p:nvPicPr>
            <p:cNvPr id="36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78410" y="2840255"/>
              <a:ext cx="2131839" cy="1599394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288889" y="4429649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Lighting-Sensitive Displays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pic>
          <p:nvPicPr>
            <p:cNvPr id="38" name="BiDi-LSD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558420" y="2842934"/>
              <a:ext cx="2128953" cy="15967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2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an n room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57150"/>
            <a:ext cx="8839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TextBox 2"/>
          <p:cNvSpPr txBox="1">
            <a:spLocks noChangeArrowheads="1"/>
          </p:cNvSpPr>
          <p:nvPr/>
        </p:nvSpPr>
        <p:spPr bwMode="auto">
          <a:xfrm>
            <a:off x="228600" y="342910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Can you look around a corner ?</a:t>
            </a:r>
          </a:p>
        </p:txBody>
      </p:sp>
      <p:sp>
        <p:nvSpPr>
          <p:cNvPr id="291844" name="TextBox 2"/>
          <p:cNvSpPr txBox="1">
            <a:spLocks noChangeArrowheads="1"/>
          </p:cNvSpPr>
          <p:nvPr/>
        </p:nvSpPr>
        <p:spPr bwMode="auto">
          <a:xfrm>
            <a:off x="5257800" y="4057660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Without any device 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in the line of sight</a:t>
            </a:r>
          </a:p>
        </p:txBody>
      </p:sp>
    </p:spTree>
    <p:extLst>
      <p:ext uri="{BB962C8B-B14F-4D97-AF65-F5344CB8AC3E}">
        <p14:creationId xmlns:p14="http://schemas.microsoft.com/office/powerpoint/2010/main" val="34241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Box 12"/>
          <p:cNvSpPr txBox="1">
            <a:spLocks noChangeArrowheads="1"/>
          </p:cNvSpPr>
          <p:nvPr/>
        </p:nvSpPr>
        <p:spPr bwMode="auto">
          <a:xfrm>
            <a:off x="1066803" y="1714500"/>
            <a:ext cx="7374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Vitor Pamplona      Ankit Mohan      Manuel Oliveira     Ramesh Raskar</a:t>
            </a:r>
          </a:p>
        </p:txBody>
      </p:sp>
      <p:sp>
        <p:nvSpPr>
          <p:cNvPr id="3399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fld id="{2748786C-D3F3-40F1-97B9-5531B3AC153E}" type="slidenum">
              <a:rPr lang="en-US" sz="1200" smtClean="0">
                <a:solidFill>
                  <a:srgbClr val="000000"/>
                </a:solidFill>
              </a:rPr>
              <a:pPr/>
              <a:t>42</a:t>
            </a:fld>
            <a:endParaRPr lang="en-US" sz="1200" smtClean="0">
              <a:solidFill>
                <a:srgbClr val="000000"/>
              </a:solidFill>
            </a:endParaRPr>
          </a:p>
        </p:txBody>
      </p:sp>
      <p:pic>
        <p:nvPicPr>
          <p:cNvPr id="339972" name="Picture 5" descr="netra u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2971800" y="2228851"/>
            <a:ext cx="30480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6" descr="netr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2228851"/>
            <a:ext cx="2595563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7" descr="resul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3" t="18750" r="26549" b="18750"/>
          <a:stretch>
            <a:fillRect/>
          </a:stretch>
        </p:blipFill>
        <p:spPr bwMode="auto">
          <a:xfrm>
            <a:off x="6096000" y="2228851"/>
            <a:ext cx="28194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5" name="Title 1"/>
          <p:cNvSpPr txBox="1">
            <a:spLocks/>
          </p:cNvSpPr>
          <p:nvPr/>
        </p:nvSpPr>
        <p:spPr bwMode="auto">
          <a:xfrm>
            <a:off x="381000" y="381000"/>
            <a:ext cx="838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NETRA: </a:t>
            </a:r>
            <a:br>
              <a:rPr lang="en-US" sz="360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smtClean="0">
                <a:solidFill>
                  <a:srgbClr val="000000"/>
                </a:solidFill>
                <a:latin typeface="Calibri" pitchFamily="34" charset="0"/>
              </a:rPr>
              <a:t>N</a:t>
            </a: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ear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ye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ool for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efractive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ssessment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2800" y="-114300"/>
            <a:ext cx="2667000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56" y="12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Time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High-Rank 3D (HR3D)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www.hr3d.info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Layered 3D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www.layered3d.info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68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Polarization Fields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49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BiDi</a:t>
            </a: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 Screen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www.bidiscreen.com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69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06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6D Display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2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Illumination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0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Space/Angle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38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2209800" y="1044181"/>
            <a:ext cx="2628900" cy="1802606"/>
            <a:chOff x="5638800" y="3733800"/>
            <a:chExt cx="2667000" cy="2438400"/>
          </a:xfrm>
        </p:grpSpPr>
        <p:sp>
          <p:nvSpPr>
            <p:cNvPr id="18821" name="Rectangle 6"/>
            <p:cNvSpPr>
              <a:spLocks noChangeArrowheads="1"/>
            </p:cNvSpPr>
            <p:nvPr/>
          </p:nvSpPr>
          <p:spPr bwMode="auto">
            <a:xfrm>
              <a:off x="6629400" y="3733800"/>
              <a:ext cx="685800" cy="24384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DDDDDD"/>
                </a:solidFill>
                <a:latin typeface="Arial Unicode MS" pitchFamily="34" charset="-128"/>
                <a:ea typeface="ＭＳ Ｐゴシック" pitchFamily="34" charset="-128"/>
              </a:endParaRPr>
            </a:p>
          </p:txBody>
        </p:sp>
        <p:cxnSp>
          <p:nvCxnSpPr>
            <p:cNvPr id="18822" name="Straight Arrow Connector 8"/>
            <p:cNvCxnSpPr>
              <a:cxnSpLocks noChangeShapeType="1"/>
            </p:cNvCxnSpPr>
            <p:nvPr/>
          </p:nvCxnSpPr>
          <p:spPr bwMode="auto">
            <a:xfrm>
              <a:off x="5715000" y="4038600"/>
              <a:ext cx="914400" cy="4572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3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7315200" y="5334000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4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5715000" y="4531425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5" name="Straight Arrow Connector 12"/>
            <p:cNvCxnSpPr>
              <a:cxnSpLocks noChangeShapeType="1"/>
            </p:cNvCxnSpPr>
            <p:nvPr/>
          </p:nvCxnSpPr>
          <p:spPr bwMode="auto">
            <a:xfrm>
              <a:off x="5638800" y="57150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7315200" y="41148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Freeform 19"/>
            <p:cNvSpPr/>
            <p:nvPr/>
          </p:nvSpPr>
          <p:spPr bwMode="auto">
            <a:xfrm>
              <a:off x="7315339" y="4580959"/>
              <a:ext cx="621656" cy="607184"/>
            </a:xfrm>
            <a:custGeom>
              <a:avLst/>
              <a:gdLst>
                <a:gd name="connsiteX0" fmla="*/ 8626 w 428445"/>
                <a:gd name="connsiteY0" fmla="*/ 8627 h 612476"/>
                <a:gd name="connsiteX1" fmla="*/ 198408 w 428445"/>
                <a:gd name="connsiteY1" fmla="*/ 25879 h 612476"/>
                <a:gd name="connsiteX2" fmla="*/ 336430 w 428445"/>
                <a:gd name="connsiteY2" fmla="*/ 163902 h 612476"/>
                <a:gd name="connsiteX3" fmla="*/ 422694 w 428445"/>
                <a:gd name="connsiteY3" fmla="*/ 414068 h 612476"/>
                <a:gd name="connsiteX4" fmla="*/ 301925 w 428445"/>
                <a:gd name="connsiteY4" fmla="*/ 526212 h 612476"/>
                <a:gd name="connsiteX5" fmla="*/ 0 w 428445"/>
                <a:gd name="connsiteY5" fmla="*/ 612476 h 612476"/>
                <a:gd name="connsiteX0" fmla="*/ 8626 w 646981"/>
                <a:gd name="connsiteY0" fmla="*/ 4314 h 608163"/>
                <a:gd name="connsiteX1" fmla="*/ 198408 w 646981"/>
                <a:gd name="connsiteY1" fmla="*/ 21566 h 608163"/>
                <a:gd name="connsiteX2" fmla="*/ 609600 w 646981"/>
                <a:gd name="connsiteY2" fmla="*/ 67574 h 608163"/>
                <a:gd name="connsiteX3" fmla="*/ 422694 w 646981"/>
                <a:gd name="connsiteY3" fmla="*/ 409755 h 608163"/>
                <a:gd name="connsiteX4" fmla="*/ 301925 w 646981"/>
                <a:gd name="connsiteY4" fmla="*/ 521899 h 608163"/>
                <a:gd name="connsiteX5" fmla="*/ 0 w 646981"/>
                <a:gd name="connsiteY5" fmla="*/ 608163 h 608163"/>
                <a:gd name="connsiteX0" fmla="*/ 8626 w 629249"/>
                <a:gd name="connsiteY0" fmla="*/ 4314 h 608163"/>
                <a:gd name="connsiteX1" fmla="*/ 304800 w 629249"/>
                <a:gd name="connsiteY1" fmla="*/ 143774 h 608163"/>
                <a:gd name="connsiteX2" fmla="*/ 609600 w 629249"/>
                <a:gd name="connsiteY2" fmla="*/ 67574 h 608163"/>
                <a:gd name="connsiteX3" fmla="*/ 422694 w 629249"/>
                <a:gd name="connsiteY3" fmla="*/ 409755 h 608163"/>
                <a:gd name="connsiteX4" fmla="*/ 301925 w 629249"/>
                <a:gd name="connsiteY4" fmla="*/ 521899 h 608163"/>
                <a:gd name="connsiteX5" fmla="*/ 0 w 629249"/>
                <a:gd name="connsiteY5" fmla="*/ 608163 h 608163"/>
                <a:gd name="connsiteX0" fmla="*/ 8626 w 622300"/>
                <a:gd name="connsiteY0" fmla="*/ 4314 h 608163"/>
                <a:gd name="connsiteX1" fmla="*/ 304800 w 622300"/>
                <a:gd name="connsiteY1" fmla="*/ 143774 h 608163"/>
                <a:gd name="connsiteX2" fmla="*/ 609600 w 622300"/>
                <a:gd name="connsiteY2" fmla="*/ 67574 h 608163"/>
                <a:gd name="connsiteX3" fmla="*/ 381000 w 622300"/>
                <a:gd name="connsiteY3" fmla="*/ 296174 h 608163"/>
                <a:gd name="connsiteX4" fmla="*/ 301925 w 622300"/>
                <a:gd name="connsiteY4" fmla="*/ 521899 h 608163"/>
                <a:gd name="connsiteX5" fmla="*/ 0 w 622300"/>
                <a:gd name="connsiteY5" fmla="*/ 608163 h 60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2300" h="608163">
                  <a:moveTo>
                    <a:pt x="8626" y="4314"/>
                  </a:moveTo>
                  <a:cubicBezTo>
                    <a:pt x="76200" y="0"/>
                    <a:pt x="204638" y="133231"/>
                    <a:pt x="304800" y="143774"/>
                  </a:cubicBezTo>
                  <a:cubicBezTo>
                    <a:pt x="404962" y="154317"/>
                    <a:pt x="596900" y="42174"/>
                    <a:pt x="609600" y="67574"/>
                  </a:cubicBezTo>
                  <a:cubicBezTo>
                    <a:pt x="622300" y="92974"/>
                    <a:pt x="432279" y="220453"/>
                    <a:pt x="381000" y="296174"/>
                  </a:cubicBezTo>
                  <a:cubicBezTo>
                    <a:pt x="329721" y="371895"/>
                    <a:pt x="365425" y="469901"/>
                    <a:pt x="301925" y="521899"/>
                  </a:cubicBezTo>
                  <a:cubicBezTo>
                    <a:pt x="238425" y="573897"/>
                    <a:pt x="115738" y="581565"/>
                    <a:pt x="0" y="60816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endParaRPr>
            </a:p>
          </p:txBody>
        </p:sp>
      </p:grpSp>
      <p:sp>
        <p:nvSpPr>
          <p:cNvPr id="19" name="Oval 18"/>
          <p:cNvSpPr/>
          <p:nvPr/>
        </p:nvSpPr>
        <p:spPr bwMode="auto">
          <a:xfrm>
            <a:off x="288925" y="9453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2156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Capture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879725" y="35742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38445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Analyze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181606" y="971550"/>
            <a:ext cx="1325563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4775" y="1288258"/>
            <a:ext cx="13843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152400" y="2286004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5D: Looking </a:t>
            </a:r>
            <a:br>
              <a:rPr lang="en-US" sz="1800" smtClean="0">
                <a:solidFill>
                  <a:srgbClr val="DDDDDD"/>
                </a:solidFill>
              </a:rPr>
            </a:br>
            <a:r>
              <a:rPr lang="en-US" sz="1800" smtClean="0">
                <a:solidFill>
                  <a:srgbClr val="DDDDDD"/>
                </a:solidFill>
              </a:rPr>
              <a:t>around corners</a:t>
            </a:r>
          </a:p>
        </p:txBody>
      </p:sp>
      <p:sp>
        <p:nvSpPr>
          <p:cNvPr id="18446" name="TextBox 17"/>
          <p:cNvSpPr txBox="1">
            <a:spLocks noChangeArrowheads="1"/>
          </p:cNvSpPr>
          <p:nvPr/>
        </p:nvSpPr>
        <p:spPr bwMode="auto">
          <a:xfrm>
            <a:off x="4876800" y="2324101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00"/>
                </a:solidFill>
              </a:rPr>
              <a:t>Compressive Displays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6D</a:t>
            </a:r>
            <a:r>
              <a:rPr lang="en-US" sz="1800" dirty="0" smtClean="0">
                <a:solidFill>
                  <a:srgbClr val="DDDDDD"/>
                </a:solidFill>
              </a:rPr>
              <a:t>: View and Lighting Aware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Rank Deficient, multilayer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</a:t>
            </a:r>
            <a:r>
              <a:rPr lang="en-US" sz="1800" dirty="0" err="1" smtClean="0">
                <a:solidFill>
                  <a:srgbClr val="DDDDDD"/>
                </a:solidFill>
              </a:rPr>
              <a:t>Netra</a:t>
            </a:r>
            <a:r>
              <a:rPr lang="en-US" sz="1800" dirty="0" smtClean="0">
                <a:solidFill>
                  <a:srgbClr val="DDDDDD"/>
                </a:solidFill>
              </a:rPr>
              <a:t> for Optometry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981200" y="4800600"/>
            <a:ext cx="441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4D, 6D, 8D: Augmented Light Field</a:t>
            </a:r>
          </a:p>
        </p:txBody>
      </p:sp>
      <p:sp>
        <p:nvSpPr>
          <p:cNvPr id="1844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solidFill>
            <a:srgbClr val="525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A6A6A6"/>
                </a:solidFill>
              </a:rPr>
              <a:t>MIT Media Lab                    		         </a:t>
            </a:r>
            <a:r>
              <a:rPr lang="en-US" sz="1600" smtClean="0">
                <a:solidFill>
                  <a:srgbClr val="DDDDDD"/>
                </a:solidFill>
              </a:rPr>
              <a:t>Ramesh  Raskar    http://raskar.info</a:t>
            </a:r>
          </a:p>
        </p:txBody>
      </p:sp>
      <p:sp>
        <p:nvSpPr>
          <p:cNvPr id="18449" name="TextBox 22"/>
          <p:cNvSpPr txBox="1">
            <a:spLocks noChangeArrowheads="1"/>
          </p:cNvSpPr>
          <p:nvPr/>
        </p:nvSpPr>
        <p:spPr bwMode="auto">
          <a:xfrm>
            <a:off x="2057400" y="457205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DDDDDD"/>
                </a:solidFill>
              </a:rPr>
              <a:t>Shift Glass</a:t>
            </a:r>
          </a:p>
        </p:txBody>
      </p:sp>
      <p:pic>
        <p:nvPicPr>
          <p:cNvPr id="18450" name="Picture 2" descr="man n room"/>
          <p:cNvPicPr>
            <a:picLocks noChangeAspect="1" noChangeArrowheads="1"/>
          </p:cNvPicPr>
          <p:nvPr/>
        </p:nvPicPr>
        <p:blipFill>
          <a:blip r:embed="rId4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2953036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3" descr="netra us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8153411" y="3086100"/>
            <a:ext cx="8048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2" name="Group 1459"/>
          <p:cNvGrpSpPr>
            <a:grpSpLocks/>
          </p:cNvGrpSpPr>
          <p:nvPr/>
        </p:nvGrpSpPr>
        <p:grpSpPr bwMode="auto">
          <a:xfrm>
            <a:off x="6402388" y="4000505"/>
            <a:ext cx="2513012" cy="740569"/>
            <a:chOff x="278130" y="2405764"/>
            <a:chExt cx="8029658" cy="3158408"/>
          </a:xfrm>
        </p:grpSpPr>
        <p:sp>
          <p:nvSpPr>
            <p:cNvPr id="31" name="Rectangle 30"/>
            <p:cNvSpPr/>
            <p:nvPr/>
          </p:nvSpPr>
          <p:spPr>
            <a:xfrm>
              <a:off x="5157809" y="3025259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18679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11431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599109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791862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984614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177367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365048" y="3070961"/>
              <a:ext cx="157244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557801" y="3070961"/>
              <a:ext cx="152173" cy="157411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750553" y="3070961"/>
              <a:ext cx="152173" cy="157411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943305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130984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323736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516489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09241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896923" y="3070961"/>
              <a:ext cx="157244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089675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3342743" y="3865771"/>
              <a:ext cx="3148254" cy="248548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 rot="5400000">
              <a:off x="4840701" y="2474398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5400000">
              <a:off x="4840701" y="2667355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5400000">
              <a:off x="4838164" y="2857773"/>
              <a:ext cx="157411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5400000">
              <a:off x="4840701" y="3048194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5400000">
              <a:off x="4840701" y="3241151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5400000">
              <a:off x="4843240" y="3431569"/>
              <a:ext cx="14725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 rot="5400000">
              <a:off x="4840701" y="3621987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 rot="5400000">
              <a:off x="4840701" y="3814945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 rot="5400000">
              <a:off x="4840701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5400000">
              <a:off x="4843240" y="4198320"/>
              <a:ext cx="147259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5400000">
              <a:off x="4840701" y="4388741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5400000">
              <a:off x="4840701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5400000">
              <a:off x="4838161" y="4772116"/>
              <a:ext cx="157414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5400000">
              <a:off x="4840701" y="4962534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5400000">
              <a:off x="4840701" y="5155492"/>
              <a:ext cx="152335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5400000">
              <a:off x="4840701" y="5348449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57809" y="2710434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218679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5411431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599109" y="2756136"/>
              <a:ext cx="157247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5791862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984614" y="275613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6177367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6365048" y="2756136"/>
              <a:ext cx="157244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557801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750553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6943305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130984" y="2756136"/>
              <a:ext cx="157247" cy="152335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7323736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7516489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09241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896923" y="275613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089675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5400000">
              <a:off x="3015570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 rot="5400000">
              <a:off x="4516065" y="2479472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 rot="5400000">
              <a:off x="4516065" y="2672429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 rot="5400000">
              <a:off x="4513529" y="2862847"/>
              <a:ext cx="157411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 rot="5400000">
              <a:off x="4516065" y="305326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 rot="5400000">
              <a:off x="4516065" y="3246225"/>
              <a:ext cx="152335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 rot="5400000">
              <a:off x="4518605" y="3436643"/>
              <a:ext cx="14725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 rot="5400000">
              <a:off x="4516065" y="3627061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 rot="5400000">
              <a:off x="4516065" y="3820019"/>
              <a:ext cx="152335" cy="147099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 rot="5400000">
              <a:off x="4516065" y="4012976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 rot="5400000">
              <a:off x="4518605" y="4203394"/>
              <a:ext cx="147259" cy="147099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 rot="5400000">
              <a:off x="4516065" y="4393815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 rot="5400000">
              <a:off x="4516065" y="4586772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 rot="5400000">
              <a:off x="4513525" y="4777190"/>
              <a:ext cx="157414" cy="147099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 rot="5400000">
              <a:off x="4516065" y="496760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 rot="5400000">
              <a:off x="4516065" y="5160566"/>
              <a:ext cx="152335" cy="147099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 rot="5400000">
              <a:off x="4516065" y="5353523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162880" y="2405764"/>
              <a:ext cx="3144908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521867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411431" y="245146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604183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791862" y="2451466"/>
              <a:ext cx="157247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5984614" y="245146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177367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6370119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557801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6750553" y="245146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6943305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136058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323736" y="2451466"/>
              <a:ext cx="157247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51648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7709241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7901993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8089675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2701079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4199037" y="2476935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4199037" y="2669892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4196501" y="2860310"/>
              <a:ext cx="157411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4199037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4199037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4201577" y="3434106"/>
              <a:ext cx="14725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4199037" y="3624524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4199037" y="3817482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4199037" y="401043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4201577" y="4200857"/>
              <a:ext cx="147259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4199037" y="439127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4199037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4196498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4199037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 rot="5400000">
              <a:off x="4199037" y="515802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4199037" y="5350986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4" name="Object 3"/>
            <p:cNvGraphicFramePr>
              <a:graphicFrameLocks noChangeAspect="1"/>
            </p:cNvGraphicFramePr>
            <p:nvPr/>
          </p:nvGraphicFramePr>
          <p:xfrm>
            <a:off x="4343400" y="3739264"/>
            <a:ext cx="504825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Equation" r:id="rId6" imgW="164880" imgH="164880" progId="Equation.3">
                    <p:embed/>
                  </p:oleObj>
                </mc:Choice>
                <mc:Fallback>
                  <p:oleObj name="Equation" r:id="rId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3739264"/>
                          <a:ext cx="504825" cy="50641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5" name="Object 4"/>
            <p:cNvGraphicFramePr>
              <a:graphicFrameLocks noChangeAspect="1"/>
            </p:cNvGraphicFramePr>
            <p:nvPr/>
          </p:nvGraphicFramePr>
          <p:xfrm>
            <a:off x="6389094" y="2569594"/>
            <a:ext cx="504825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" name="Equation" r:id="rId8" imgW="164880" imgH="177480" progId="Equation.3">
                    <p:embed/>
                  </p:oleObj>
                </mc:Choice>
                <mc:Fallback>
                  <p:oleObj name="Equation" r:id="rId8" imgW="1648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9094" y="2569594"/>
                          <a:ext cx="504825" cy="5461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" name="Rounded Rectangle 134"/>
            <p:cNvSpPr/>
            <p:nvPr/>
          </p:nvSpPr>
          <p:spPr>
            <a:xfrm>
              <a:off x="278130" y="2415920"/>
              <a:ext cx="3149979" cy="3133022"/>
            </a:xfrm>
            <a:prstGeom prst="roundRect">
              <a:avLst>
                <a:gd name="adj" fmla="val 4053"/>
              </a:avLst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Calibri"/>
                  <a:ea typeface="ＭＳ Ｐゴシック" charset="-128"/>
                </a:rPr>
                <a:t>`</a:t>
              </a:r>
            </a:p>
          </p:txBody>
        </p:sp>
        <p:sp>
          <p:nvSpPr>
            <p:cNvPr id="136" name="Rounded Rectangle 135"/>
            <p:cNvSpPr/>
            <p:nvPr/>
          </p:nvSpPr>
          <p:spPr>
            <a:xfrm rot="5400000">
              <a:off x="531671" y="2476935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 rot="5400000">
              <a:off x="531671" y="2669892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 rot="5400000">
              <a:off x="529134" y="2860310"/>
              <a:ext cx="157411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 rot="5400000">
              <a:off x="531671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 rot="5400000">
              <a:off x="531671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 rot="5400000">
              <a:off x="53421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 rot="5400000">
              <a:off x="531671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 rot="5400000">
              <a:off x="531671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 rot="5400000">
              <a:off x="531671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 rot="5400000">
              <a:off x="531671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 rot="5400000">
              <a:off x="531671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 rot="5400000">
              <a:off x="531671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 rot="5400000">
              <a:off x="531671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 rot="5400000">
              <a:off x="531671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 rot="5400000">
              <a:off x="531671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 rot="5400000">
              <a:off x="529134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 rot="5400000">
              <a:off x="1297607" y="2471858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1300143" y="266227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1300143" y="285523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1300143" y="3048194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1300143" y="323607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1300143" y="3429030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1302683" y="3619447"/>
              <a:ext cx="147259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1300143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1300143" y="400282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1300143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1302683" y="4386201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1300143" y="457661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1297607" y="4767037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1300143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1300143" y="515041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1300143" y="534337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 rot="5400000">
              <a:off x="206100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 rot="5400000">
              <a:off x="206100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0" name="Rounded Rectangle 169"/>
            <p:cNvSpPr/>
            <p:nvPr/>
          </p:nvSpPr>
          <p:spPr>
            <a:xfrm rot="5400000">
              <a:off x="2058472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 rot="5400000">
              <a:off x="206100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 rot="5400000">
              <a:off x="206100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 rot="5400000">
              <a:off x="2063548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 rot="5400000">
              <a:off x="206100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 rot="5400000">
              <a:off x="2061008" y="3814945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6" name="Rounded Rectangle 175"/>
            <p:cNvSpPr/>
            <p:nvPr/>
          </p:nvSpPr>
          <p:spPr>
            <a:xfrm rot="5400000">
              <a:off x="2061008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7" name="Rounded Rectangle 176"/>
            <p:cNvSpPr/>
            <p:nvPr/>
          </p:nvSpPr>
          <p:spPr>
            <a:xfrm rot="5400000">
              <a:off x="2061008" y="4195783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8" name="Rounded Rectangle 177"/>
            <p:cNvSpPr/>
            <p:nvPr/>
          </p:nvSpPr>
          <p:spPr>
            <a:xfrm rot="5400000">
              <a:off x="2061008" y="4388741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9" name="Rounded Rectangle 178"/>
            <p:cNvSpPr/>
            <p:nvPr/>
          </p:nvSpPr>
          <p:spPr>
            <a:xfrm rot="5400000">
              <a:off x="2061008" y="45816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0" name="Rounded Rectangle 179"/>
            <p:cNvSpPr/>
            <p:nvPr/>
          </p:nvSpPr>
          <p:spPr>
            <a:xfrm rot="5400000">
              <a:off x="2061008" y="476957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1" name="Rounded Rectangle 180"/>
            <p:cNvSpPr/>
            <p:nvPr/>
          </p:nvSpPr>
          <p:spPr>
            <a:xfrm rot="5400000">
              <a:off x="2061008" y="496253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 rot="5400000">
              <a:off x="2061008" y="515549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3" name="Rounded Rectangle 182"/>
            <p:cNvSpPr/>
            <p:nvPr/>
          </p:nvSpPr>
          <p:spPr>
            <a:xfrm rot="5400000">
              <a:off x="2058472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4" name="Rounded Rectangle 183"/>
            <p:cNvSpPr/>
            <p:nvPr/>
          </p:nvSpPr>
          <p:spPr>
            <a:xfrm rot="5400000">
              <a:off x="283201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5" name="Rounded Rectangle 184"/>
            <p:cNvSpPr/>
            <p:nvPr/>
          </p:nvSpPr>
          <p:spPr>
            <a:xfrm rot="5400000">
              <a:off x="283201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 rot="5400000">
              <a:off x="2829481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 rot="5400000">
              <a:off x="283201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 rot="5400000">
              <a:off x="283201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9" name="Rounded Rectangle 188"/>
            <p:cNvSpPr/>
            <p:nvPr/>
          </p:nvSpPr>
          <p:spPr>
            <a:xfrm rot="5400000">
              <a:off x="2834557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0" name="Rounded Rectangle 189"/>
            <p:cNvSpPr/>
            <p:nvPr/>
          </p:nvSpPr>
          <p:spPr>
            <a:xfrm rot="5400000">
              <a:off x="283201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 rot="5400000">
              <a:off x="2832018" y="381494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2" name="Rounded Rectangle 191"/>
            <p:cNvSpPr/>
            <p:nvPr/>
          </p:nvSpPr>
          <p:spPr>
            <a:xfrm rot="5400000">
              <a:off x="2832018" y="400790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3" name="Rounded Rectangle 192"/>
            <p:cNvSpPr/>
            <p:nvPr/>
          </p:nvSpPr>
          <p:spPr>
            <a:xfrm rot="5400000">
              <a:off x="2832018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4" name="Rounded Rectangle 193"/>
            <p:cNvSpPr/>
            <p:nvPr/>
          </p:nvSpPr>
          <p:spPr>
            <a:xfrm rot="5400000">
              <a:off x="2832018" y="438874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 rot="5400000">
              <a:off x="2832018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6" name="Rounded Rectangle 195"/>
            <p:cNvSpPr/>
            <p:nvPr/>
          </p:nvSpPr>
          <p:spPr>
            <a:xfrm rot="5400000">
              <a:off x="2832018" y="4769577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7" name="Rounded Rectangle 196"/>
            <p:cNvSpPr/>
            <p:nvPr/>
          </p:nvSpPr>
          <p:spPr>
            <a:xfrm rot="5400000">
              <a:off x="2832018" y="4962534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 rot="5400000">
              <a:off x="2832018" y="5155492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 rot="5400000">
              <a:off x="2829481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0" name="Rounded Rectangle 199"/>
            <p:cNvSpPr/>
            <p:nvPr/>
          </p:nvSpPr>
          <p:spPr>
            <a:xfrm rot="5400000">
              <a:off x="724423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 rot="5400000">
              <a:off x="724423" y="2669892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 rot="5400000">
              <a:off x="721887" y="2860310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3" name="Rounded Rectangle 202"/>
            <p:cNvSpPr/>
            <p:nvPr/>
          </p:nvSpPr>
          <p:spPr>
            <a:xfrm rot="5400000">
              <a:off x="724423" y="305073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4" name="Rounded Rectangle 203"/>
            <p:cNvSpPr/>
            <p:nvPr/>
          </p:nvSpPr>
          <p:spPr>
            <a:xfrm rot="5400000">
              <a:off x="724423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5" name="Rounded Rectangle 204"/>
            <p:cNvSpPr/>
            <p:nvPr/>
          </p:nvSpPr>
          <p:spPr>
            <a:xfrm rot="5400000">
              <a:off x="72442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6" name="Rounded Rectangle 205"/>
            <p:cNvSpPr/>
            <p:nvPr/>
          </p:nvSpPr>
          <p:spPr>
            <a:xfrm rot="5400000">
              <a:off x="724423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 rot="5400000">
              <a:off x="724423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8" name="Rounded Rectangle 207"/>
            <p:cNvSpPr/>
            <p:nvPr/>
          </p:nvSpPr>
          <p:spPr>
            <a:xfrm rot="5400000">
              <a:off x="726963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9" name="Rounded Rectangle 208"/>
            <p:cNvSpPr/>
            <p:nvPr/>
          </p:nvSpPr>
          <p:spPr>
            <a:xfrm rot="5400000">
              <a:off x="724423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0" name="Rounded Rectangle 209"/>
            <p:cNvSpPr/>
            <p:nvPr/>
          </p:nvSpPr>
          <p:spPr>
            <a:xfrm rot="5400000">
              <a:off x="724423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1" name="Rounded Rectangle 210"/>
            <p:cNvSpPr/>
            <p:nvPr/>
          </p:nvSpPr>
          <p:spPr>
            <a:xfrm rot="5400000">
              <a:off x="726963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2" name="Rounded Rectangle 211"/>
            <p:cNvSpPr/>
            <p:nvPr/>
          </p:nvSpPr>
          <p:spPr>
            <a:xfrm rot="5400000">
              <a:off x="72442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 rot="5400000">
              <a:off x="724423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 rot="5400000">
              <a:off x="721887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 rot="5400000">
              <a:off x="72442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 rot="5400000">
              <a:off x="1495433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1495433" y="265973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1495433" y="285269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1497972" y="3043112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1495433" y="3233533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1495433" y="3426490"/>
              <a:ext cx="152335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1495433" y="3619448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1497972" y="3809866"/>
              <a:ext cx="14725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1495433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1495433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1497972" y="438365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1495433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1495433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1492893" y="4957455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1495433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1495433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2258831" y="247948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2256292" y="2669898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2258831" y="2860316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2258831" y="3053273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2258831" y="3246231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2256295" y="3436649"/>
              <a:ext cx="157411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2258831" y="362707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2261371" y="3817487"/>
              <a:ext cx="14725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2258831" y="4007905"/>
              <a:ext cx="152335" cy="157244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2258831" y="4200863"/>
              <a:ext cx="152335" cy="157244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2258831" y="4393820"/>
              <a:ext cx="152335" cy="157244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2261371" y="4584238"/>
              <a:ext cx="147259" cy="157244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2258831" y="4774659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2258831" y="4967617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2256292" y="5158034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2258831" y="5348452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3027307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3024771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3027307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3027307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3027307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3027307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3027307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3027307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3029847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3027307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3027307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3029847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3027307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3027307" y="496507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3024771" y="5155489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3027307" y="5345910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917175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914639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917175" y="2857773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917175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917175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917175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917175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917175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919715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917175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917175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919715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917175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917175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914639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917175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1683111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1683111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1680571" y="2855234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1683111" y="304565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1683111" y="323860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1685651" y="3429027"/>
              <a:ext cx="147259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1683111" y="3619448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1683111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1683111" y="4005363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1685651" y="4195781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1683111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1680575" y="457661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1683111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1683111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1683111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1680571" y="5343370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2449050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2449050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2449050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2449050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2449050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245159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2449050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2449050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2449050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2451590" y="4200857"/>
              <a:ext cx="147259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2449050" y="4391278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2449050" y="4584235"/>
              <a:ext cx="152335" cy="152173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2449050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2449050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2449050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2446513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3220059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3220059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3220059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3217523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3220059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3220059" y="343664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3220059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3220059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3220059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3222599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3220059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3220059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3217520" y="4774653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3220059" y="496507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3220059" y="5158029"/>
              <a:ext cx="152335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3217523" y="5348446"/>
              <a:ext cx="157411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336381" y="2469321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336381" y="2662279"/>
              <a:ext cx="152335" cy="157247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333841" y="2852697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336381" y="304311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338921" y="3233532"/>
              <a:ext cx="147259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336381" y="342395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336381" y="361691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336381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338921" y="4000286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336381" y="419070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336381" y="438366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333845" y="457407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336381" y="4764500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336381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333841" y="5147876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336381" y="533829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1109928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1107388" y="2662276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1109928" y="2852694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1109928" y="304565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1112468" y="3236069"/>
              <a:ext cx="147259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1109928" y="342649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1109928" y="361944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1112468" y="380986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1109928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1109928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1109928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1109928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1109928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1109928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1109928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1109928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1868256" y="2474395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1870793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1870793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1870793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1868253" y="3241149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187079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1873332" y="3621984"/>
              <a:ext cx="147259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1870793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1870793" y="4005363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1870793" y="419832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1873332" y="4388738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1870793" y="457915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187079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1868256" y="4962531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1870793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187079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2636728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2636728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2636728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2634192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2636728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2639268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2636728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2636728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2636728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2639268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2636728" y="4391278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2636728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2634189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2636728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2636728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2634192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6" name="Object 5"/>
            <p:cNvGraphicFramePr>
              <a:graphicFrameLocks noChangeAspect="1"/>
            </p:cNvGraphicFramePr>
            <p:nvPr/>
          </p:nvGraphicFramePr>
          <p:xfrm>
            <a:off x="1525588" y="3680844"/>
            <a:ext cx="466725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4" name="Equation" r:id="rId10" imgW="152280" imgH="203040" progId="Equation.3">
                    <p:embed/>
                  </p:oleObj>
                </mc:Choice>
                <mc:Fallback>
                  <p:oleObj name="Equation" r:id="rId10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5588" y="3680844"/>
                          <a:ext cx="466725" cy="6238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3" name="TextBox 1823"/>
            <p:cNvSpPr txBox="1">
              <a:spLocks noChangeArrowheads="1"/>
            </p:cNvSpPr>
            <p:nvPr/>
          </p:nvSpPr>
          <p:spPr bwMode="auto">
            <a:xfrm>
              <a:off x="3199851" y="3116662"/>
              <a:ext cx="1081759" cy="196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 pitchFamily="34" charset="0"/>
                  <a:ea typeface="ＭＳ Ｐゴシック" charset="-128"/>
                </a:rPr>
                <a:t>=</a:t>
              </a:r>
            </a:p>
          </p:txBody>
        </p:sp>
      </p:grpSp>
      <p:grpSp>
        <p:nvGrpSpPr>
          <p:cNvPr id="18453" name="Group 49"/>
          <p:cNvGrpSpPr>
            <a:grpSpLocks/>
          </p:cNvGrpSpPr>
          <p:nvPr/>
        </p:nvGrpSpPr>
        <p:grpSpPr bwMode="auto">
          <a:xfrm>
            <a:off x="914410" y="4057650"/>
            <a:ext cx="1484313" cy="723900"/>
            <a:chOff x="261193" y="2434457"/>
            <a:chExt cx="3679031" cy="2393156"/>
          </a:xfrm>
        </p:grpSpPr>
        <p:sp>
          <p:nvSpPr>
            <p:cNvPr id="394" name="Oval 2"/>
            <p:cNvSpPr>
              <a:spLocks/>
            </p:cNvSpPr>
            <p:nvPr/>
          </p:nvSpPr>
          <p:spPr bwMode="auto">
            <a:xfrm>
              <a:off x="261193" y="2434457"/>
              <a:ext cx="3679031" cy="2393156"/>
            </a:xfrm>
            <a:prstGeom prst="ellipse">
              <a:avLst/>
            </a:prstGeom>
            <a:gradFill rotWithShape="0">
              <a:gsLst>
                <a:gs pos="0">
                  <a:srgbClr val="996633"/>
                </a:gs>
                <a:gs pos="100000">
                  <a:srgbClr val="80400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5" name="Rectangle 3"/>
            <p:cNvSpPr>
              <a:spLocks/>
            </p:cNvSpPr>
            <p:nvPr/>
          </p:nvSpPr>
          <p:spPr bwMode="auto">
            <a:xfrm>
              <a:off x="2468612" y="2654879"/>
              <a:ext cx="97189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WDF</a:t>
              </a:r>
            </a:p>
          </p:txBody>
        </p:sp>
        <p:sp>
          <p:nvSpPr>
            <p:cNvPr id="396" name="Oval 4"/>
            <p:cNvSpPr>
              <a:spLocks/>
            </p:cNvSpPr>
            <p:nvPr/>
          </p:nvSpPr>
          <p:spPr bwMode="auto">
            <a:xfrm>
              <a:off x="379237" y="2961896"/>
              <a:ext cx="2699267" cy="1755506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FF00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7" name="Oval 5"/>
            <p:cNvSpPr>
              <a:spLocks/>
            </p:cNvSpPr>
            <p:nvPr/>
          </p:nvSpPr>
          <p:spPr bwMode="auto">
            <a:xfrm>
              <a:off x="520889" y="3634972"/>
              <a:ext cx="1432264" cy="928922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Light Field</a:t>
              </a:r>
            </a:p>
          </p:txBody>
        </p:sp>
        <p:sp>
          <p:nvSpPr>
            <p:cNvPr id="398" name="Rectangle 6"/>
            <p:cNvSpPr>
              <a:spLocks/>
            </p:cNvSpPr>
            <p:nvPr/>
          </p:nvSpPr>
          <p:spPr bwMode="auto">
            <a:xfrm>
              <a:off x="1008803" y="3186256"/>
              <a:ext cx="178246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Augmented LF</a:t>
              </a:r>
            </a:p>
          </p:txBody>
        </p:sp>
      </p:grpSp>
      <p:pic>
        <p:nvPicPr>
          <p:cNvPr id="18454" name="Picture 3" descr="C:\Users\Douglas\Desktop\Active Projects\3ddisplay\SIGGRAPH Asia 2010\video\theory\spheres-smoothed\masks\NMF\W\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2"/>
            <a:ext cx="14430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1354002"/>
            <a:ext cx="10366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7195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1"/>
          <p:cNvSpPr txBox="1"/>
          <p:nvPr/>
        </p:nvSpPr>
        <p:spPr>
          <a:xfrm>
            <a:off x="6265608" y="1745906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1739517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1702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1739517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454653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036747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163887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1702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446231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5" y="4036747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036747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4355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8721" y="4611638"/>
            <a:ext cx="86465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>
                <a:latin typeface="Helvetica"/>
                <a:cs typeface="Helvetica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[</a:t>
            </a:r>
            <a:r>
              <a:rPr lang="en-US" sz="2600" dirty="0" err="1" smtClean="0">
                <a:latin typeface="Helvetica"/>
                <a:cs typeface="Helvetica"/>
              </a:rPr>
              <a:t>raskar@media.mit.edu</a:t>
            </a:r>
            <a:r>
              <a:rPr lang="en-US" sz="2600" dirty="0" smtClean="0">
                <a:latin typeface="Helvetica"/>
                <a:cs typeface="Helvetica"/>
              </a:rPr>
              <a:t>]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62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382678" y="-12860"/>
            <a:ext cx="63786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CMBX12"/>
              </a:rPr>
              <a:t>Display Research in Camera Culture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8721" y="4304719"/>
            <a:ext cx="864658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 smtClean="0">
                <a:latin typeface="Helvetica"/>
                <a:cs typeface="Helvetica"/>
              </a:rPr>
              <a:t>, Doug </a:t>
            </a:r>
            <a:r>
              <a:rPr lang="en-US" sz="2600" dirty="0" err="1" smtClean="0">
                <a:latin typeface="Helvetica"/>
                <a:cs typeface="Helvetica"/>
              </a:rPr>
              <a:t>Lanman</a:t>
            </a:r>
            <a:r>
              <a:rPr lang="en-US" sz="2600" dirty="0" smtClean="0">
                <a:latin typeface="Helvetica"/>
                <a:cs typeface="Helvetica"/>
              </a:rPr>
              <a:t>, Gordon </a:t>
            </a:r>
            <a:r>
              <a:rPr lang="en-US" sz="2600" dirty="0" err="1" smtClean="0">
                <a:latin typeface="Helvetica"/>
                <a:cs typeface="Helvetica"/>
              </a:rPr>
              <a:t>Wetzstein</a:t>
            </a:r>
            <a:endParaRPr lang="en-US" sz="2600" dirty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2400" dirty="0" smtClean="0">
                <a:latin typeface="Helvetica"/>
                <a:cs typeface="Helvetica"/>
              </a:rPr>
              <a:t>Camera Culture Group, MIT Media Lab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21" name="Picture 20" descr="ml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37" y="4466181"/>
            <a:ext cx="632805" cy="624505"/>
          </a:xfrm>
          <a:prstGeom prst="rect">
            <a:avLst/>
          </a:prstGeom>
        </p:spPr>
      </p:pic>
      <p:pic>
        <p:nvPicPr>
          <p:cNvPr id="13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1003" y="527612"/>
            <a:ext cx="2653818" cy="1990363"/>
          </a:xfrm>
          <a:prstGeom prst="rect">
            <a:avLst/>
          </a:prstGeom>
        </p:spPr>
      </p:pic>
      <p:pic>
        <p:nvPicPr>
          <p:cNvPr id="15" name="Layered3D-result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37" y="528494"/>
            <a:ext cx="2985545" cy="1990363"/>
          </a:xfrm>
          <a:prstGeom prst="rect">
            <a:avLst/>
          </a:prstGeom>
        </p:spPr>
      </p:pic>
      <p:pic>
        <p:nvPicPr>
          <p:cNvPr id="16" name="BiDi-world-navigation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7557" y="528491"/>
            <a:ext cx="3133719" cy="1989273"/>
          </a:xfrm>
          <a:prstGeom prst="rect">
            <a:avLst/>
          </a:prstGeom>
        </p:spPr>
      </p:pic>
      <p:pic>
        <p:nvPicPr>
          <p:cNvPr id="22" name="Picture 2" descr="NETRA Concept"/>
          <p:cNvPicPr>
            <a:picLocks noChangeAspect="1" noChangeArrowheads="1"/>
          </p:cNvPicPr>
          <p:nvPr/>
        </p:nvPicPr>
        <p:blipFill rotWithShape="1">
          <a:blip r:embed="rId12" cstate="print"/>
          <a:srcRect l="33439" r="34767"/>
          <a:stretch/>
        </p:blipFill>
        <p:spPr bwMode="auto">
          <a:xfrm>
            <a:off x="92742" y="2582431"/>
            <a:ext cx="1358483" cy="1757912"/>
          </a:xfrm>
          <a:prstGeom prst="rect">
            <a:avLst/>
          </a:prstGeom>
          <a:noFill/>
        </p:spPr>
      </p:pic>
      <p:pic>
        <p:nvPicPr>
          <p:cNvPr id="23" name="Picture 6" descr="Prototype"/>
          <p:cNvPicPr>
            <a:picLocks noChangeAspect="1" noChangeArrowheads="1"/>
          </p:cNvPicPr>
          <p:nvPr/>
        </p:nvPicPr>
        <p:blipFill rotWithShape="1">
          <a:blip r:embed="rId13" cstate="print"/>
          <a:srcRect l="4961" r="5213"/>
          <a:stretch/>
        </p:blipFill>
        <p:spPr bwMode="auto">
          <a:xfrm>
            <a:off x="1494098" y="2579588"/>
            <a:ext cx="1584176" cy="1763601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 cstate="print"/>
          <a:srcRect l="50000"/>
          <a:stretch/>
        </p:blipFill>
        <p:spPr bwMode="auto">
          <a:xfrm>
            <a:off x="6064110" y="2591598"/>
            <a:ext cx="2987181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55454" y="2591598"/>
            <a:ext cx="2781663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89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56" y="12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Time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68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49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69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06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2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Illumination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0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Space/Angle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39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Slow Display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8" y="753530"/>
            <a:ext cx="4455583" cy="1865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26" y="753530"/>
            <a:ext cx="3788374" cy="186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8" y="2711448"/>
            <a:ext cx="4455583" cy="2227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118"/>
          <a:stretch/>
        </p:blipFill>
        <p:spPr>
          <a:xfrm>
            <a:off x="4804826" y="2711448"/>
            <a:ext cx="3788374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6D Display: Responding to Ambient Illumination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819" y="605901"/>
            <a:ext cx="7926387" cy="4398329"/>
            <a:chOff x="138112" y="1114425"/>
            <a:chExt cx="8867776" cy="54300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13" y="3962400"/>
              <a:ext cx="8867775" cy="258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12" y="1114425"/>
              <a:ext cx="4188499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1142999"/>
              <a:ext cx="4510088" cy="255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467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BiDi-model-vie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Model Viewer </a:t>
            </a:r>
            <a:r>
              <a:rPr lang="en-US" kern="0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Application</a:t>
            </a:r>
            <a:endParaRPr lang="en-US" kern="0" dirty="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8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BiDi-religh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2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Light Field Transfer </a:t>
            </a:r>
            <a:r>
              <a:rPr lang="en-US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Application</a:t>
            </a:r>
            <a:endParaRPr lang="en-US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59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7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Gray Them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9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DDDDDD"/>
    </a:lt1>
    <a:dk2>
      <a:srgbClr val="000000"/>
    </a:dk2>
    <a:lt2>
      <a:srgbClr val="DDDDDD"/>
    </a:lt2>
    <a:accent1>
      <a:srgbClr val="00CC99"/>
    </a:accent1>
    <a:accent2>
      <a:srgbClr val="3333CC"/>
    </a:accent2>
    <a:accent3>
      <a:srgbClr val="AAAAAA"/>
    </a:accent3>
    <a:accent4>
      <a:srgbClr val="BDBDBD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853</Words>
  <Application>Microsoft Office PowerPoint</Application>
  <PresentationFormat>On-screen Show (16:9)</PresentationFormat>
  <Paragraphs>284</Paragraphs>
  <Slides>46</Slides>
  <Notes>16</Notes>
  <HiddenSlides>13</HiddenSlides>
  <MMClips>25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Office Theme</vt:lpstr>
      <vt:lpstr>8_Office Theme</vt:lpstr>
      <vt:lpstr>27_ilampsThu6pm</vt:lpstr>
      <vt:lpstr>Blank Presentation</vt:lpstr>
      <vt:lpstr>28_ilampsThu6pm</vt:lpstr>
      <vt:lpstr>9_Office Theme</vt:lpstr>
      <vt:lpstr>2_Gray Theme</vt:lpstr>
      <vt:lpstr>1_Office Theme</vt:lpstr>
      <vt:lpstr>29_ilampsThu6pm</vt:lpstr>
      <vt:lpstr>2_Office Theme</vt:lpstr>
      <vt:lpstr>3_Office Theme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Augmented Light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Media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Lanman</dc:creator>
  <cp:lastModifiedBy>raskar</cp:lastModifiedBy>
  <cp:revision>78</cp:revision>
  <dcterms:created xsi:type="dcterms:W3CDTF">2012-01-19T18:38:43Z</dcterms:created>
  <dcterms:modified xsi:type="dcterms:W3CDTF">2012-02-22T15:10:06Z</dcterms:modified>
</cp:coreProperties>
</file>