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7.xml" ContentType="application/vnd.openxmlformats-officedocument.themeOverride+xml"/>
  <Override PartName="/ppt/notesSlides/notesSlide28.xml" ContentType="application/vnd.openxmlformats-officedocument.presentationml.notesSlide+xml"/>
  <Override PartName="/ppt/theme/themeOverride8.xml" ContentType="application/vnd.openxmlformats-officedocument.themeOverride+xml"/>
  <Override PartName="/ppt/notesSlides/notesSlide29.xml" ContentType="application/vnd.openxmlformats-officedocument.presentationml.notesSlide+xml"/>
  <Override PartName="/ppt/theme/themeOverride9.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513" r:id="rId2"/>
    <p:sldMasterId id="2147484985" r:id="rId3"/>
    <p:sldMasterId id="2147484997" r:id="rId4"/>
    <p:sldMasterId id="2147485009" r:id="rId5"/>
    <p:sldMasterId id="2147485025" r:id="rId6"/>
    <p:sldMasterId id="2147485038" r:id="rId7"/>
    <p:sldMasterId id="2147485050" r:id="rId8"/>
    <p:sldMasterId id="2147485063" r:id="rId9"/>
  </p:sldMasterIdLst>
  <p:notesMasterIdLst>
    <p:notesMasterId r:id="rId61"/>
  </p:notesMasterIdLst>
  <p:handoutMasterIdLst>
    <p:handoutMasterId r:id="rId62"/>
  </p:handoutMasterIdLst>
  <p:sldIdLst>
    <p:sldId id="653" r:id="rId10"/>
    <p:sldId id="620" r:id="rId11"/>
    <p:sldId id="614" r:id="rId12"/>
    <p:sldId id="615" r:id="rId13"/>
    <p:sldId id="621" r:id="rId14"/>
    <p:sldId id="570" r:id="rId15"/>
    <p:sldId id="571" r:id="rId16"/>
    <p:sldId id="584" r:id="rId17"/>
    <p:sldId id="577" r:id="rId18"/>
    <p:sldId id="657" r:id="rId19"/>
    <p:sldId id="658" r:id="rId20"/>
    <p:sldId id="659" r:id="rId21"/>
    <p:sldId id="660" r:id="rId22"/>
    <p:sldId id="666" r:id="rId23"/>
    <p:sldId id="667" r:id="rId24"/>
    <p:sldId id="661" r:id="rId25"/>
    <p:sldId id="686" r:id="rId26"/>
    <p:sldId id="687" r:id="rId27"/>
    <p:sldId id="688" r:id="rId28"/>
    <p:sldId id="689" r:id="rId29"/>
    <p:sldId id="681" r:id="rId30"/>
    <p:sldId id="682" r:id="rId31"/>
    <p:sldId id="683" r:id="rId32"/>
    <p:sldId id="684" r:id="rId33"/>
    <p:sldId id="685" r:id="rId34"/>
    <p:sldId id="691" r:id="rId35"/>
    <p:sldId id="676" r:id="rId36"/>
    <p:sldId id="677" r:id="rId37"/>
    <p:sldId id="678" r:id="rId38"/>
    <p:sldId id="679" r:id="rId39"/>
    <p:sldId id="632" r:id="rId40"/>
    <p:sldId id="599" r:id="rId41"/>
    <p:sldId id="618" r:id="rId42"/>
    <p:sldId id="619" r:id="rId43"/>
    <p:sldId id="622" r:id="rId44"/>
    <p:sldId id="626" r:id="rId45"/>
    <p:sldId id="625" r:id="rId46"/>
    <p:sldId id="630" r:id="rId47"/>
    <p:sldId id="635" r:id="rId48"/>
    <p:sldId id="605" r:id="rId49"/>
    <p:sldId id="606" r:id="rId50"/>
    <p:sldId id="655" r:id="rId51"/>
    <p:sldId id="608" r:id="rId52"/>
    <p:sldId id="654" r:id="rId53"/>
    <p:sldId id="627" r:id="rId54"/>
    <p:sldId id="690" r:id="rId55"/>
    <p:sldId id="643" r:id="rId56"/>
    <p:sldId id="669" r:id="rId57"/>
    <p:sldId id="644" r:id="rId58"/>
    <p:sldId id="672" r:id="rId59"/>
    <p:sldId id="637" r:id="rId60"/>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128" charset="-128"/>
        <a:cs typeface="+mn-cs"/>
      </a:defRPr>
    </a:lvl1pPr>
    <a:lvl2pPr marL="455613" indent="1588" algn="l" rtl="0" fontAlgn="base">
      <a:spcBef>
        <a:spcPct val="0"/>
      </a:spcBef>
      <a:spcAft>
        <a:spcPct val="0"/>
      </a:spcAft>
      <a:defRPr kern="1200">
        <a:solidFill>
          <a:schemeClr val="tx1"/>
        </a:solidFill>
        <a:latin typeface="Arial" charset="0"/>
        <a:ea typeface="ＭＳ Ｐゴシック" pitchFamily="-128" charset="-128"/>
        <a:cs typeface="+mn-cs"/>
      </a:defRPr>
    </a:lvl2pPr>
    <a:lvl3pPr marL="912813" indent="1588" algn="l" rtl="0" fontAlgn="base">
      <a:spcBef>
        <a:spcPct val="0"/>
      </a:spcBef>
      <a:spcAft>
        <a:spcPct val="0"/>
      </a:spcAft>
      <a:defRPr kern="1200">
        <a:solidFill>
          <a:schemeClr val="tx1"/>
        </a:solidFill>
        <a:latin typeface="Arial" charset="0"/>
        <a:ea typeface="ＭＳ Ｐゴシック" pitchFamily="-128" charset="-128"/>
        <a:cs typeface="+mn-cs"/>
      </a:defRPr>
    </a:lvl3pPr>
    <a:lvl4pPr marL="1370013" indent="1588" algn="l" rtl="0" fontAlgn="base">
      <a:spcBef>
        <a:spcPct val="0"/>
      </a:spcBef>
      <a:spcAft>
        <a:spcPct val="0"/>
      </a:spcAft>
      <a:defRPr kern="1200">
        <a:solidFill>
          <a:schemeClr val="tx1"/>
        </a:solidFill>
        <a:latin typeface="Arial" charset="0"/>
        <a:ea typeface="ＭＳ Ｐゴシック" pitchFamily="-128" charset="-128"/>
        <a:cs typeface="+mn-cs"/>
      </a:defRPr>
    </a:lvl4pPr>
    <a:lvl5pPr marL="1827213" indent="1588" algn="l" rtl="0" fontAlgn="base">
      <a:spcBef>
        <a:spcPct val="0"/>
      </a:spcBef>
      <a:spcAft>
        <a:spcPct val="0"/>
      </a:spcAft>
      <a:defRPr kern="1200">
        <a:solidFill>
          <a:schemeClr val="tx1"/>
        </a:solidFill>
        <a:latin typeface="Arial" charset="0"/>
        <a:ea typeface="ＭＳ Ｐゴシック" pitchFamily="-128" charset="-128"/>
        <a:cs typeface="+mn-cs"/>
      </a:defRPr>
    </a:lvl5pPr>
    <a:lvl6pPr marL="2286000" algn="l" defTabSz="914400" rtl="0" eaLnBrk="1" latinLnBrk="0" hangingPunct="1">
      <a:defRPr kern="1200">
        <a:solidFill>
          <a:schemeClr val="tx1"/>
        </a:solidFill>
        <a:latin typeface="Arial" charset="0"/>
        <a:ea typeface="ＭＳ Ｐゴシック" pitchFamily="-128" charset="-128"/>
        <a:cs typeface="+mn-cs"/>
      </a:defRPr>
    </a:lvl6pPr>
    <a:lvl7pPr marL="2743200" algn="l" defTabSz="914400" rtl="0" eaLnBrk="1" latinLnBrk="0" hangingPunct="1">
      <a:defRPr kern="1200">
        <a:solidFill>
          <a:schemeClr val="tx1"/>
        </a:solidFill>
        <a:latin typeface="Arial" charset="0"/>
        <a:ea typeface="ＭＳ Ｐゴシック" pitchFamily="-128" charset="-128"/>
        <a:cs typeface="+mn-cs"/>
      </a:defRPr>
    </a:lvl7pPr>
    <a:lvl8pPr marL="3200400" algn="l" defTabSz="914400" rtl="0" eaLnBrk="1" latinLnBrk="0" hangingPunct="1">
      <a:defRPr kern="1200">
        <a:solidFill>
          <a:schemeClr val="tx1"/>
        </a:solidFill>
        <a:latin typeface="Arial" charset="0"/>
        <a:ea typeface="ＭＳ Ｐゴシック" pitchFamily="-128" charset="-128"/>
        <a:cs typeface="+mn-cs"/>
      </a:defRPr>
    </a:lvl8pPr>
    <a:lvl9pPr marL="3657600" algn="l" defTabSz="914400" rtl="0" eaLnBrk="1" latinLnBrk="0" hangingPunct="1">
      <a:defRPr kern="1200">
        <a:solidFill>
          <a:schemeClr val="tx1"/>
        </a:solidFill>
        <a:latin typeface="Arial" charset="0"/>
        <a:ea typeface="ＭＳ Ｐゴシック" pitchFamily="-12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3F99"/>
    <a:srgbClr val="0000FF"/>
    <a:srgbClr val="00FF00"/>
    <a:srgbClr val="FF5050"/>
    <a:srgbClr val="000000"/>
    <a:srgbClr val="EDAF01"/>
    <a:srgbClr val="59595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97" autoAdjust="0"/>
    <p:restoredTop sz="68937" autoAdjust="0"/>
  </p:normalViewPr>
  <p:slideViewPr>
    <p:cSldViewPr snapToObjects="1">
      <p:cViewPr varScale="1">
        <p:scale>
          <a:sx n="71" d="100"/>
          <a:sy n="71" d="100"/>
        </p:scale>
        <p:origin x="-1152" y="-96"/>
      </p:cViewPr>
      <p:guideLst>
        <p:guide orient="horz" pos="1620"/>
        <p:guide pos="2880"/>
      </p:guideLst>
    </p:cSldViewPr>
  </p:slideViewPr>
  <p:outlineViewPr>
    <p:cViewPr>
      <p:scale>
        <a:sx n="33" d="100"/>
        <a:sy n="33" d="100"/>
      </p:scale>
      <p:origin x="0" y="0"/>
    </p:cViewPr>
  </p:outlineViewPr>
  <p:notesTextViewPr>
    <p:cViewPr>
      <p:scale>
        <a:sx n="185" d="100"/>
        <a:sy n="185" d="100"/>
      </p:scale>
      <p:origin x="0" y="0"/>
    </p:cViewPr>
  </p:notesTextViewPr>
  <p:sorterViewPr>
    <p:cViewPr>
      <p:scale>
        <a:sx n="60" d="100"/>
        <a:sy n="60" d="100"/>
      </p:scale>
      <p:origin x="0" y="20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pitchFamily="-107" charset="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fld id="{6F40A296-DE74-4CC4-93D2-26956B8DDF33}" type="datetime1">
              <a:rPr lang="en-US"/>
              <a:pPr>
                <a:defRPr/>
              </a:pPr>
              <a:t>11/22/2011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pitchFamily="-107"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fld id="{4B96D733-AA41-4BAB-BAB7-09E8E71B7F6D}" type="slidenum">
              <a:rPr lang="en-US"/>
              <a:pPr>
                <a:defRPr/>
              </a:pPr>
              <a:t>‹#›</a:t>
            </a:fld>
            <a:endParaRPr lang="en-US"/>
          </a:p>
        </p:txBody>
      </p:sp>
    </p:spTree>
    <p:extLst>
      <p:ext uri="{BB962C8B-B14F-4D97-AF65-F5344CB8AC3E}">
        <p14:creationId xmlns:p14="http://schemas.microsoft.com/office/powerpoint/2010/main" val="3264376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07"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7" charset="0"/>
                <a:ea typeface="+mn-ea"/>
                <a:cs typeface="+mn-cs"/>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7"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cs typeface="+mn-cs"/>
              </a:defRPr>
            </a:lvl1pPr>
          </a:lstStyle>
          <a:p>
            <a:pPr>
              <a:defRPr/>
            </a:pPr>
            <a:fld id="{9CE59C91-2671-4616-B481-B103A1C642ED}" type="slidenum">
              <a:rPr lang="en-US"/>
              <a:pPr>
                <a:defRPr/>
              </a:pPr>
              <a:t>‹#›</a:t>
            </a:fld>
            <a:endParaRPr lang="en-US"/>
          </a:p>
        </p:txBody>
      </p:sp>
    </p:spTree>
    <p:extLst>
      <p:ext uri="{BB962C8B-B14F-4D97-AF65-F5344CB8AC3E}">
        <p14:creationId xmlns:p14="http://schemas.microsoft.com/office/powerpoint/2010/main" val="35420488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pitchFamily="-110" charset="-128"/>
      </a:defRPr>
    </a:lvl1pPr>
    <a:lvl2pPr marL="455613"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a:defRPr>
    </a:lvl2pPr>
    <a:lvl3pPr marL="912813"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a:defRPr>
    </a:lvl3pPr>
    <a:lvl4pPr marL="1370013"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a:defRPr>
    </a:lvl4pPr>
    <a:lvl5pPr marL="1827213"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NETRA is a clip-on device that you attach to your cell phone. You look close, press some buttons, you hit calculate and it gives you the prescription for glasses. It’s a 2-dollar device that measures nearsightedness, farsightedness and astigmatism with the same accuracy that doctors have in their clinic.</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39FA1F8-EE8D-48B6-BFB0-C4A4FE3FDCB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382588" y="685800"/>
            <a:ext cx="6094412" cy="3429000"/>
          </a:xfrm>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My idea is to use the multiple bounces of light i.e. echoes of light.</a:t>
            </a:r>
          </a:p>
          <a:p>
            <a:endParaRPr lang="en-US" smtClean="0"/>
          </a:p>
          <a:p>
            <a:r>
              <a:rPr lang="en-US" smtClean="0"/>
              <a:t>Echoes of sound -&gt; Echoes of light</a:t>
            </a:r>
          </a:p>
          <a:p>
            <a:endParaRPr lang="en-US" smtClean="0"/>
          </a:p>
          <a:p>
            <a:r>
              <a:rPr lang="en-US" smtClean="0"/>
              <a:t>We all know about echoes of sound.</a:t>
            </a:r>
          </a:p>
          <a:p>
            <a:r>
              <a:rPr lang="en-US" smtClean="0"/>
              <a:t>But sounds travels slow and we can actually hear the echoes</a:t>
            </a:r>
          </a:p>
          <a:p>
            <a:r>
              <a:rPr lang="en-US" smtClean="0"/>
              <a:t>Light travels fast so we need specialized hardware to ‘listen’ to these echoes.</a:t>
            </a:r>
          </a:p>
          <a:p>
            <a:r>
              <a:rPr lang="en-US" smtClean="0"/>
              <a:t>So we end up using light sources and cameras that run at a trillion frames per second (not a million and not a billion, but trillion)</a:t>
            </a:r>
          </a:p>
        </p:txBody>
      </p:sp>
      <p:sp>
        <p:nvSpPr>
          <p:cNvPr id="4" name="Slide Number Placeholder 3"/>
          <p:cNvSpPr>
            <a:spLocks noGrp="1"/>
          </p:cNvSpPr>
          <p:nvPr>
            <p:ph type="sldNum" sz="quarter" idx="5"/>
          </p:nvPr>
        </p:nvSpPr>
        <p:spPr/>
        <p:txBody>
          <a:bodyPr/>
          <a:lstStyle/>
          <a:p>
            <a:pPr>
              <a:defRPr/>
            </a:pPr>
            <a:fld id="{7997960B-E02C-4599-90A7-5F1A2FBC487E}" type="slidenum">
              <a:rPr lang="en-US">
                <a:solidFill>
                  <a:prstClr val="black"/>
                </a:solidFill>
              </a:rPr>
              <a:pPr>
                <a:defRPr/>
              </a:pPr>
              <a:t>12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xfrm>
            <a:off x="382588" y="685800"/>
            <a:ext cx="6094412" cy="3429000"/>
          </a:xfrm>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Trillion fps camera (which was previously used only for specialized biochemistry </a:t>
            </a:r>
            <a:r>
              <a:rPr lang="en-US" dirty="0" err="1" smtClean="0"/>
              <a:t>expt</a:t>
            </a:r>
            <a:r>
              <a:rPr lang="en-US" dirty="0" smtClean="0"/>
              <a:t>)</a:t>
            </a:r>
          </a:p>
          <a:p>
            <a:endParaRPr lang="en-US" dirty="0" smtClean="0"/>
          </a:p>
          <a:p>
            <a:r>
              <a:rPr lang="en-US" dirty="0" smtClean="0"/>
              <a:t>This new form of imaging is possible by fusion of dissimilar .. A specialized camera previously used only in biochemistry labs and a new computational method that analyzes multiple bounces of light.</a:t>
            </a:r>
          </a:p>
          <a:p>
            <a:endParaRPr lang="en-US" dirty="0" smtClean="0"/>
          </a:p>
          <a:p>
            <a:r>
              <a:rPr lang="en-US" dirty="0" smtClean="0"/>
              <a:t>I started the project just before I joined MIT in summer 2008.</a:t>
            </a:r>
          </a:p>
          <a:p>
            <a:r>
              <a:rPr lang="en-US" dirty="0" smtClean="0"/>
              <a:t>The hardware we use is in the lab of  Prof </a:t>
            </a:r>
            <a:r>
              <a:rPr lang="en-US" dirty="0" err="1" smtClean="0"/>
              <a:t>Bawendi</a:t>
            </a:r>
            <a:r>
              <a:rPr lang="en-US" dirty="0" smtClean="0"/>
              <a:t>, MIT Chemistry, who is now a collaborator</a:t>
            </a:r>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F35C9F55-E697-4760-9D6A-929F8C05A4DD}" type="slidenum">
              <a:rPr lang="en-US">
                <a:solidFill>
                  <a:prstClr val="black"/>
                </a:solidFill>
              </a:rPr>
              <a:pPr>
                <a:defRPr/>
              </a:pPr>
              <a:t>13</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381000" y="685800"/>
            <a:ext cx="6096000" cy="3429000"/>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The most accurate method is based on a so called SH WS that you would use to get a refraction map before a Lasik surgery. I love this kind of stuff.</a:t>
            </a:r>
          </a:p>
          <a:p>
            <a:endParaRPr lang="en-US" smtClean="0">
              <a:latin typeface="Arial" charset="0"/>
              <a:ea typeface="ＭＳ Ｐゴシック" pitchFamily="-128" charset="-128"/>
            </a:endParaRPr>
          </a:p>
          <a:p>
            <a:r>
              <a:rPr lang="en-US" smtClean="0">
                <a:latin typeface="Arial" charset="0"/>
                <a:ea typeface="ＭＳ Ｐゴシック" pitchFamily="-128" charset="-128"/>
              </a:rPr>
              <a:t>My group at MIT Media Lab invents crazy cameras and displays: a camera that can look around corners beyond the line of sight that costs a million dollars, a portable CAT scan machine, glasses free 3D displays .. </a:t>
            </a:r>
          </a:p>
          <a:p>
            <a:r>
              <a:rPr lang="en-US" smtClean="0">
                <a:latin typeface="Arial" charset="0"/>
                <a:ea typeface="ＭＳ Ｐゴシック" pitchFamily="-128" charset="-128"/>
              </a:rPr>
              <a:t>But every once a while I like to boil down all the mathematics, optics and theory into something really modest that costs just a dollar</a:t>
            </a:r>
          </a:p>
          <a:p>
            <a:endParaRPr lang="en-US" smtClean="0">
              <a:latin typeface="Arial" charset="0"/>
              <a:ea typeface="ＭＳ Ｐゴシック" pitchFamily="-128" charset="-128"/>
            </a:endParaRPr>
          </a:p>
          <a:p>
            <a:r>
              <a:rPr lang="en-US" smtClean="0">
                <a:latin typeface="Arial" charset="0"/>
                <a:ea typeface="ＭＳ Ｐゴシック" pitchFamily="-128" charset="-128"/>
              </a:rPr>
              <a:t>Netra is actually exactly opposite of this complicated laser based sensor</a:t>
            </a:r>
          </a:p>
          <a:p>
            <a:endParaRPr lang="en-US" smtClean="0">
              <a:latin typeface="Arial" charset="0"/>
              <a:ea typeface="ＭＳ Ｐゴシック" pitchFamily="-128" charset="-128"/>
            </a:endParaRPr>
          </a:p>
          <a:p>
            <a:r>
              <a:rPr lang="en-US" smtClean="0">
                <a:latin typeface="Arial" charset="0"/>
                <a:ea typeface="ＭＳ Ｐゴシック" pitchFamily="-128" charset="-128"/>
              </a:rPr>
              <a:t>============</a:t>
            </a:r>
          </a:p>
          <a:p>
            <a:endParaRPr lang="en-US" smtClean="0">
              <a:latin typeface="Arial" charset="0"/>
              <a:ea typeface="ＭＳ Ｐゴシック" pitchFamily="-128" charset="-128"/>
            </a:endParaRPr>
          </a:p>
          <a:p>
            <a:r>
              <a:rPr lang="en-US" smtClean="0">
                <a:latin typeface="Arial" charset="0"/>
                <a:ea typeface="ＭＳ Ｐゴシック" pitchFamily="-128" charset="-128"/>
              </a:rPr>
              <a:t>It involves shining a laser at the back of the retina and observing the wavefront using a sophisticated sensor.</a:t>
            </a: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endParaRPr lang="en-US" smtClean="0">
              <a:latin typeface="Arial" charset="0"/>
              <a:ea typeface="ＭＳ Ｐゴシック" pitchFamily="-128" charset="-128"/>
            </a:endParaRPr>
          </a:p>
          <a:p>
            <a:r>
              <a:rPr lang="en-US" smtClean="0">
                <a:latin typeface="Arial" charset="0"/>
                <a:ea typeface="ＭＳ Ｐゴシック" pitchFamily="-128" charset="-128"/>
              </a:rPr>
              <a:t>We ask user to generate a spot diagram. But navigating in a high dimensional space is</a:t>
            </a:r>
          </a:p>
          <a:p>
            <a:r>
              <a:rPr lang="en-US" smtClean="0">
                <a:latin typeface="Arial" charset="0"/>
                <a:ea typeface="ＭＳ Ｐゴシック" pitchFamily="-128" charset="-128"/>
              </a:rPr>
              <a:t>challenging so we come up with a strikingly simple approach to let the user interactively create the spot</a:t>
            </a:r>
          </a:p>
          <a:p>
            <a:r>
              <a:rPr lang="en-US" smtClean="0">
                <a:latin typeface="Arial" charset="0"/>
                <a:ea typeface="ＭＳ Ｐゴシック" pitchFamily="-128" charset="-128"/>
              </a:rPr>
              <a:t>diagram.</a:t>
            </a:r>
          </a:p>
          <a:p>
            <a:r>
              <a:rPr lang="en-US" smtClean="0">
                <a:latin typeface="Arial" charset="0"/>
                <a:ea typeface="ＭＳ Ｐゴシック" pitchFamily="-128" charset="-128"/>
              </a:rPr>
              <a:t>We are first to make connection between Shack Hartmann and Lightfields (and it goes well with recent</a:t>
            </a:r>
          </a:p>
          <a:p>
            <a:r>
              <a:rPr lang="en-US" smtClean="0">
                <a:latin typeface="Arial" charset="0"/>
                <a:ea typeface="ＭＳ Ｐゴシック" pitchFamily="-128" charset="-128"/>
              </a:rPr>
              <a:t>work in computational photography about ALF and Zhang/Levoy). Connection to Adaptive optics/</a:t>
            </a:r>
          </a:p>
          <a:p>
            <a:r>
              <a:rPr lang="en-US" smtClean="0">
                <a:latin typeface="Arial" charset="0"/>
                <a:ea typeface="ＭＳ Ｐゴシック" pitchFamily="-128" charset="-128"/>
              </a:rPr>
              <a:t>Astronomy.</a:t>
            </a:r>
          </a:p>
          <a:p>
            <a:endParaRPr lang="en-US" smtClean="0">
              <a:latin typeface="Arial" charset="0"/>
              <a:ea typeface="ＭＳ Ｐゴシック" pitchFamily="-128" charset="-128"/>
            </a:endParaRPr>
          </a:p>
          <a:p>
            <a:r>
              <a:rPr lang="en-US" smtClean="0">
                <a:latin typeface="Arial" charset="0"/>
                <a:ea typeface="ＭＳ Ｐゴシック" pitchFamily="-128" charset="-128"/>
              </a:rPr>
              <a:t> The way that this device works is that, it shines a lasers in the eye, the laser is reflected in the retina and comes out of the eye being distorted by the cornea. These light rays reaches an array of lenses that focus them to dots in a sensor. The device measures how much this dots deviate from the ideal case. Since it uses lasers, the device is expensive and requires trained professionals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EA6C3F2A-9EE5-4B51-A407-C1A8926030F1}" type="slidenum">
              <a:rPr lang="en-US">
                <a:solidFill>
                  <a:srgbClr val="000000"/>
                </a:solidFill>
              </a:rPr>
              <a:pPr eaLnBrk="1" hangingPunct="1"/>
              <a:t>23</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381000" y="685800"/>
            <a:ext cx="6096000" cy="342900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For a normal eye,</a:t>
            </a:r>
            <a:r>
              <a:rPr lang="en-US" baseline="0" dirty="0" smtClean="0">
                <a:latin typeface="Arial" charset="0"/>
                <a:ea typeface="ＭＳ Ｐゴシック" charset="-128"/>
              </a:rPr>
              <a:t> the light coming out of the eye forms a parallel </a:t>
            </a:r>
            <a:r>
              <a:rPr lang="en-US" baseline="0" dirty="0" err="1" smtClean="0">
                <a:latin typeface="Arial" charset="0"/>
                <a:ea typeface="ＭＳ Ｐゴシック" charset="-128"/>
              </a:rPr>
              <a:t>wavefront</a:t>
            </a:r>
            <a:r>
              <a:rPr lang="en-US" baseline="0" dirty="0" smtClean="0">
                <a:latin typeface="Arial" charset="0"/>
                <a:ea typeface="ＭＳ Ｐゴシック" charset="-128"/>
              </a:rPr>
              <a:t>. The sensor has a </a:t>
            </a:r>
            <a:r>
              <a:rPr lang="en-US" baseline="0" dirty="0" err="1" smtClean="0">
                <a:latin typeface="Arial" charset="0"/>
                <a:ea typeface="ＭＳ Ｐゴシック" charset="-128"/>
              </a:rPr>
              <a:t>lenslet</a:t>
            </a:r>
            <a:r>
              <a:rPr lang="en-US" baseline="0" dirty="0" smtClean="0">
                <a:latin typeface="Arial" charset="0"/>
                <a:ea typeface="ＭＳ Ｐゴシック" charset="-128"/>
              </a:rPr>
              <a:t> array and we get a spot diagram of uniform dots.</a:t>
            </a:r>
          </a:p>
          <a:p>
            <a:endParaRPr lang="en-US" baseline="0" dirty="0" smtClean="0">
              <a:latin typeface="Arial" charset="0"/>
              <a:ea typeface="ＭＳ Ｐゴシック" charset="-128"/>
            </a:endParaRPr>
          </a:p>
          <a:p>
            <a:r>
              <a:rPr lang="en-US" baseline="0" dirty="0" smtClean="0">
                <a:latin typeface="Arial" charset="0"/>
                <a:ea typeface="ＭＳ Ｐゴシック" charset="-128"/>
              </a:rPr>
              <a:t>This </a:t>
            </a:r>
            <a:r>
              <a:rPr lang="en-US" baseline="0" dirty="0" err="1" smtClean="0">
                <a:latin typeface="Arial" charset="0"/>
                <a:ea typeface="ＭＳ Ｐゴシック" charset="-128"/>
              </a:rPr>
              <a:t>lenslet</a:t>
            </a:r>
            <a:r>
              <a:rPr lang="en-US" baseline="0" dirty="0" smtClean="0">
                <a:latin typeface="Arial" charset="0"/>
                <a:ea typeface="ＭＳ Ｐゴシック" charset="-128"/>
              </a:rPr>
              <a:t> should remind you of a </a:t>
            </a:r>
            <a:r>
              <a:rPr lang="en-US" baseline="0" dirty="0" err="1" smtClean="0">
                <a:latin typeface="Arial" charset="0"/>
                <a:ea typeface="ＭＳ Ｐゴシック" charset="-128"/>
              </a:rPr>
              <a:t>lightfield</a:t>
            </a:r>
            <a:r>
              <a:rPr lang="en-US" baseline="0" dirty="0" smtClean="0">
                <a:latin typeface="Arial" charset="0"/>
                <a:ea typeface="ＭＳ Ｐゴシック" charset="-128"/>
              </a:rPr>
              <a:t> camera, and in fact </a:t>
            </a:r>
            <a:r>
              <a:rPr lang="en-US" baseline="0" dirty="0" err="1" smtClean="0">
                <a:latin typeface="Arial" charset="0"/>
                <a:ea typeface="ＭＳ Ｐゴシック" charset="-128"/>
              </a:rPr>
              <a:t>Levoy</a:t>
            </a:r>
            <a:r>
              <a:rPr lang="en-US" baseline="0" dirty="0" smtClean="0">
                <a:latin typeface="Arial" charset="0"/>
                <a:ea typeface="ＭＳ Ｐゴシック" charset="-128"/>
              </a:rPr>
              <a:t> and others showed last year that there is a close relationship between the two.</a:t>
            </a:r>
          </a:p>
          <a:p>
            <a:r>
              <a:rPr lang="en-US" baseline="0" dirty="0" smtClean="0">
                <a:latin typeface="Arial" charset="0"/>
                <a:ea typeface="ＭＳ Ｐゴシック" charset="-128"/>
              </a:rPr>
              <a:t>In addition, Zhang and </a:t>
            </a:r>
            <a:r>
              <a:rPr lang="en-US" baseline="0" dirty="0" err="1" smtClean="0">
                <a:latin typeface="Arial" charset="0"/>
                <a:ea typeface="ＭＳ Ｐゴシック" charset="-128"/>
              </a:rPr>
              <a:t>Levoy</a:t>
            </a:r>
            <a:r>
              <a:rPr lang="en-US" baseline="0" dirty="0" smtClean="0">
                <a:latin typeface="Arial" charset="0"/>
                <a:ea typeface="ＭＳ Ｐゴシック" charset="-128"/>
              </a:rPr>
              <a:t>, plus our </a:t>
            </a:r>
            <a:r>
              <a:rPr lang="en-US" baseline="0" dirty="0" err="1" smtClean="0">
                <a:latin typeface="Arial" charset="0"/>
                <a:ea typeface="ＭＳ Ｐゴシック" charset="-128"/>
              </a:rPr>
              <a:t>grp</a:t>
            </a:r>
            <a:r>
              <a:rPr lang="en-US" baseline="0" dirty="0" smtClean="0">
                <a:latin typeface="Arial" charset="0"/>
                <a:ea typeface="ＭＳ Ｐゴシック" charset="-128"/>
              </a:rPr>
              <a:t> has shown the relationship between </a:t>
            </a:r>
            <a:r>
              <a:rPr lang="en-US" baseline="0" dirty="0" err="1" smtClean="0">
                <a:latin typeface="Arial" charset="0"/>
                <a:ea typeface="ＭＳ Ｐゴシック" charset="-128"/>
              </a:rPr>
              <a:t>wavefront</a:t>
            </a:r>
            <a:r>
              <a:rPr lang="en-US" baseline="0" dirty="0" smtClean="0">
                <a:latin typeface="Arial" charset="0"/>
                <a:ea typeface="ＭＳ Ｐゴシック" charset="-128"/>
              </a:rPr>
              <a:t> sensing and </a:t>
            </a:r>
            <a:r>
              <a:rPr lang="en-US" baseline="0" dirty="0" err="1" smtClean="0">
                <a:latin typeface="Arial" charset="0"/>
                <a:ea typeface="ＭＳ Ｐゴシック" charset="-128"/>
              </a:rPr>
              <a:t>lightfield</a:t>
            </a:r>
            <a:r>
              <a:rPr lang="en-US" baseline="0" dirty="0" smtClean="0">
                <a:latin typeface="Arial" charset="0"/>
                <a:ea typeface="ＭＳ Ｐゴシック" charset="-128"/>
              </a:rPr>
              <a:t> sensing.</a:t>
            </a: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24</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381000" y="685800"/>
            <a:ext cx="6096000" cy="3429000"/>
          </a:xfrm>
          <a:ln/>
        </p:spPr>
      </p:sp>
      <p:sp>
        <p:nvSpPr>
          <p:cNvPr id="50179" name="Notes Placeholder 2"/>
          <p:cNvSpPr>
            <a:spLocks noGrp="1"/>
          </p:cNvSpPr>
          <p:nvPr>
            <p:ph type="body" idx="1"/>
          </p:nvPr>
        </p:nvSpPr>
        <p:spPr>
          <a:noFill/>
          <a:ln/>
        </p:spPr>
        <p:txBody>
          <a:bodyPr/>
          <a:lstStyle/>
          <a:p>
            <a:endParaRPr lang="en-US" dirty="0" smtClean="0">
              <a:latin typeface="Arial" charset="0"/>
              <a:ea typeface="ＭＳ Ｐゴシック" charset="-128"/>
            </a:endParaRPr>
          </a:p>
          <a:p>
            <a:r>
              <a:rPr lang="en-US" dirty="0" smtClean="0">
                <a:latin typeface="Arial" charset="0"/>
                <a:ea typeface="ＭＳ Ｐゴシック" charset="-128"/>
              </a:rPr>
              <a:t>When</a:t>
            </a:r>
            <a:r>
              <a:rPr lang="en-US" baseline="0" dirty="0" smtClean="0">
                <a:latin typeface="Arial" charset="0"/>
                <a:ea typeface="ＭＳ Ｐゴシック" charset="-128"/>
              </a:rPr>
              <a:t> the eye has a distortion, the spot diagram is not uniform.</a:t>
            </a:r>
          </a:p>
          <a:p>
            <a:endParaRPr lang="en-US" baseline="0" dirty="0" smtClean="0">
              <a:latin typeface="Arial" charset="0"/>
              <a:ea typeface="ＭＳ Ｐゴシック" charset="-128"/>
            </a:endParaRPr>
          </a:p>
          <a:p>
            <a:r>
              <a:rPr lang="en-US" baseline="0" dirty="0" smtClean="0">
                <a:latin typeface="Arial" charset="0"/>
                <a:ea typeface="ＭＳ Ｐゴシック" charset="-128"/>
              </a:rPr>
              <a:t>And the displacement of the spots from the center indicates the local slope of the </a:t>
            </a:r>
            <a:r>
              <a:rPr lang="en-US" baseline="0" dirty="0" err="1" smtClean="0">
                <a:latin typeface="Arial" charset="0"/>
                <a:ea typeface="ＭＳ Ｐゴシック" charset="-128"/>
              </a:rPr>
              <a:t>wavefront</a:t>
            </a:r>
            <a:r>
              <a:rPr lang="en-US" baseline="0" dirty="0" smtClean="0">
                <a:latin typeface="Arial" charset="0"/>
                <a:ea typeface="ＭＳ Ｐゴシック" charset="-128"/>
              </a:rPr>
              <a:t>. From the slope one can integrate and recover the wave shape.</a:t>
            </a:r>
          </a:p>
          <a:p>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25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381000" y="685800"/>
            <a:ext cx="6096000" cy="342900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NETRA uses an exact inverse</a:t>
            </a:r>
            <a:r>
              <a:rPr lang="en-US" baseline="0" dirty="0" smtClean="0">
                <a:latin typeface="Arial" charset="0"/>
                <a:ea typeface="ＭＳ Ｐゴシック" charset="-128"/>
              </a:rPr>
              <a:t> of this sensor. We </a:t>
            </a:r>
            <a:r>
              <a:rPr lang="en-US" dirty="0" smtClean="0">
                <a:latin typeface="Arial" charset="0"/>
                <a:ea typeface="ＭＳ Ｐゴシック" charset="-128"/>
              </a:rPr>
              <a:t>get rid of the laser and we instead show the same spot diagram</a:t>
            </a:r>
            <a:r>
              <a:rPr lang="en-US" baseline="0" dirty="0" smtClean="0">
                <a:latin typeface="Arial" charset="0"/>
                <a:ea typeface="ＭＳ Ｐゴシック" charset="-128"/>
              </a:rPr>
              <a:t> in a </a:t>
            </a:r>
            <a:r>
              <a:rPr lang="en-US" baseline="0" dirty="0" err="1" smtClean="0">
                <a:latin typeface="Arial" charset="0"/>
                <a:ea typeface="ＭＳ Ｐゴシック" charset="-128"/>
              </a:rPr>
              <a:t>cellphone</a:t>
            </a:r>
            <a:r>
              <a:rPr lang="en-US" baseline="0" dirty="0" smtClean="0">
                <a:latin typeface="Arial" charset="0"/>
                <a:ea typeface="ＭＳ Ｐゴシック" charset="-128"/>
              </a:rPr>
              <a:t> display. For normal eye, it will appear as a dot to the user.</a:t>
            </a:r>
          </a:p>
          <a:p>
            <a:endParaRPr lang="en-US" baseline="0" dirty="0" smtClean="0">
              <a:latin typeface="Arial" charset="0"/>
              <a:ea typeface="ＭＳ Ｐゴシック" charset="-128"/>
            </a:endParaRPr>
          </a:p>
          <a:p>
            <a:endParaRPr lang="en-US" baseline="0" dirty="0" smtClean="0">
              <a:latin typeface="Arial" charset="0"/>
              <a:ea typeface="ＭＳ Ｐゴシック" charset="-128"/>
            </a:endParaRPr>
          </a:p>
          <a:p>
            <a:endParaRPr lang="en-US" dirty="0" smtClean="0">
              <a:latin typeface="Arial" charset="0"/>
              <a:ea typeface="ＭＳ Ｐゴシック" charset="-128"/>
            </a:endParaRPr>
          </a:p>
          <a:p>
            <a:endParaRPr lang="en-US" dirty="0" smtClean="0">
              <a:latin typeface="Arial" charset="0"/>
              <a:ea typeface="ＭＳ Ｐゴシック" charset="-128"/>
            </a:endParaRPr>
          </a:p>
          <a:p>
            <a:r>
              <a:rPr lang="en-US" dirty="0" smtClean="0">
                <a:latin typeface="Arial" charset="0"/>
                <a:ea typeface="ＭＳ Ｐゴシック" charset="-128"/>
              </a:rPr>
              <a:t>And then we replace the sensor for a light field display.</a:t>
            </a:r>
            <a:r>
              <a:rPr lang="en-US" baseline="0" dirty="0" smtClean="0">
                <a:latin typeface="Arial" charset="0"/>
                <a:ea typeface="ＭＳ Ｐゴシック" charset="-128"/>
              </a:rPr>
              <a:t> If the user sees a single red dot, he does not need glasses, but if he sees more than one, he interacts with this display. </a:t>
            </a:r>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26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381000" y="685800"/>
            <a:ext cx="6096000" cy="342900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NETRA uses an exact inverse</a:t>
            </a:r>
            <a:r>
              <a:rPr lang="en-US" baseline="0" dirty="0" smtClean="0">
                <a:latin typeface="Arial" charset="0"/>
                <a:ea typeface="ＭＳ Ｐゴシック" charset="-128"/>
              </a:rPr>
              <a:t> of this sensor. We </a:t>
            </a:r>
            <a:r>
              <a:rPr lang="en-US" dirty="0" smtClean="0">
                <a:latin typeface="Arial" charset="0"/>
                <a:ea typeface="ＭＳ Ｐゴシック" charset="-128"/>
              </a:rPr>
              <a:t>get rid of the laser and we instead show the same spot diagram</a:t>
            </a:r>
            <a:r>
              <a:rPr lang="en-US" baseline="0" dirty="0" smtClean="0">
                <a:latin typeface="Arial" charset="0"/>
                <a:ea typeface="ＭＳ Ｐゴシック" charset="-128"/>
              </a:rPr>
              <a:t> in a </a:t>
            </a:r>
            <a:r>
              <a:rPr lang="en-US" baseline="0" dirty="0" err="1" smtClean="0">
                <a:latin typeface="Arial" charset="0"/>
                <a:ea typeface="ＭＳ Ｐゴシック" charset="-128"/>
              </a:rPr>
              <a:t>cellphone</a:t>
            </a:r>
            <a:r>
              <a:rPr lang="en-US" baseline="0" dirty="0" smtClean="0">
                <a:latin typeface="Arial" charset="0"/>
                <a:ea typeface="ＭＳ Ｐゴシック" charset="-128"/>
              </a:rPr>
              <a:t> display. For normal eye, it will appear as a dot to the user.</a:t>
            </a:r>
          </a:p>
          <a:p>
            <a:endParaRPr lang="en-US" baseline="0" dirty="0" smtClean="0">
              <a:latin typeface="Arial" charset="0"/>
              <a:ea typeface="ＭＳ Ｐゴシック" charset="-128"/>
            </a:endParaRPr>
          </a:p>
          <a:p>
            <a:endParaRPr lang="en-US" baseline="0" dirty="0" smtClean="0">
              <a:latin typeface="Arial" charset="0"/>
              <a:ea typeface="ＭＳ Ｐゴシック" charset="-128"/>
            </a:endParaRPr>
          </a:p>
          <a:p>
            <a:endParaRPr lang="en-US" dirty="0" smtClean="0">
              <a:latin typeface="Arial" charset="0"/>
              <a:ea typeface="ＭＳ Ｐゴシック" charset="-128"/>
            </a:endParaRPr>
          </a:p>
          <a:p>
            <a:endParaRPr lang="en-US" dirty="0" smtClean="0">
              <a:latin typeface="Arial" charset="0"/>
              <a:ea typeface="ＭＳ Ｐゴシック" charset="-128"/>
            </a:endParaRPr>
          </a:p>
          <a:p>
            <a:r>
              <a:rPr lang="en-US" dirty="0" smtClean="0">
                <a:latin typeface="Arial" charset="0"/>
                <a:ea typeface="ＭＳ Ｐゴシック" charset="-128"/>
              </a:rPr>
              <a:t>And then we replace the sensor for a light field display.</a:t>
            </a:r>
            <a:r>
              <a:rPr lang="en-US" baseline="0" dirty="0" smtClean="0">
                <a:latin typeface="Arial" charset="0"/>
                <a:ea typeface="ＭＳ Ｐゴシック" charset="-128"/>
              </a:rPr>
              <a:t> If the user sees a single red dot, he does not need glasses, but if he sees more than one, he interacts with this display. </a:t>
            </a:r>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27</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381000" y="685800"/>
            <a:ext cx="6096000" cy="342900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For eye with distortion, the user will interactively</a:t>
            </a:r>
            <a:r>
              <a:rPr lang="en-US" baseline="0" dirty="0" smtClean="0">
                <a:latin typeface="Arial" charset="0"/>
                <a:ea typeface="ＭＳ Ｐゴシック" charset="-128"/>
              </a:rPr>
              <a:t> displace the 25 points so that he will see a single spot. Of course changing 25 spot locations is cumbersome, but we realize that there are only 3 parameters for eye-prescription and we help the user navigate thru this space efficiently.</a:t>
            </a:r>
          </a:p>
          <a:p>
            <a:endParaRPr lang="en-US" baseline="0" dirty="0" smtClean="0">
              <a:latin typeface="Arial" charset="0"/>
              <a:ea typeface="ＭＳ Ｐゴシック" charset="-128"/>
            </a:endParaRPr>
          </a:p>
          <a:p>
            <a:endParaRPr lang="en-US" baseline="0" dirty="0" smtClean="0">
              <a:latin typeface="Arial" charset="0"/>
              <a:ea typeface="ＭＳ Ｐゴシック" charset="-128"/>
            </a:endParaRPr>
          </a:p>
          <a:p>
            <a:endParaRPr lang="en-US" dirty="0" smtClean="0">
              <a:latin typeface="Arial" charset="0"/>
              <a:ea typeface="ＭＳ Ｐゴシック" charset="-128"/>
            </a:endParaRPr>
          </a:p>
          <a:p>
            <a:r>
              <a:rPr lang="en-US" dirty="0" smtClean="0">
                <a:latin typeface="Arial" charset="0"/>
                <a:ea typeface="ＭＳ Ｐゴシック" charset="-128"/>
              </a:rPr>
              <a:t>But if you think</a:t>
            </a:r>
            <a:r>
              <a:rPr lang="en-US" baseline="0" dirty="0" smtClean="0">
                <a:latin typeface="Arial" charset="0"/>
                <a:ea typeface="ＭＳ Ｐゴシック" charset="-128"/>
              </a:rPr>
              <a:t> about these theory, you will realize that we have the dual of the shack-</a:t>
            </a:r>
            <a:r>
              <a:rPr lang="en-US" baseline="0" dirty="0" err="1" smtClean="0">
                <a:latin typeface="Arial" charset="0"/>
                <a:ea typeface="ＭＳ Ｐゴシック" charset="-128"/>
              </a:rPr>
              <a:t>hartmann</a:t>
            </a:r>
            <a:r>
              <a:rPr lang="en-US" baseline="0" dirty="0" smtClean="0">
                <a:latin typeface="Arial" charset="0"/>
                <a:ea typeface="ＭＳ Ｐゴシック" charset="-128"/>
              </a:rPr>
              <a:t>. First we though out the laser. </a:t>
            </a:r>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28</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xfrm>
            <a:off x="381000" y="685800"/>
            <a:ext cx="6096000" cy="3429000"/>
          </a:xfrm>
          <a:ln/>
        </p:spPr>
      </p:sp>
      <p:sp>
        <p:nvSpPr>
          <p:cNvPr id="50179" name="Notes Placeholder 2"/>
          <p:cNvSpPr>
            <a:spLocks noGrp="1"/>
          </p:cNvSpPr>
          <p:nvPr>
            <p:ph type="body" idx="1"/>
          </p:nvPr>
        </p:nvSpPr>
        <p:spPr>
          <a:noFill/>
          <a:ln/>
        </p:spPr>
        <p:txBody>
          <a:bodyPr/>
          <a:lstStyle/>
          <a:p>
            <a:r>
              <a:rPr lang="en-US" dirty="0" smtClean="0">
                <a:latin typeface="Arial" charset="0"/>
                <a:ea typeface="ＭＳ Ｐゴシック" charset="-128"/>
              </a:rPr>
              <a:t>For eye with distortion, the user will interactively</a:t>
            </a:r>
            <a:r>
              <a:rPr lang="en-US" baseline="0" dirty="0" smtClean="0">
                <a:latin typeface="Arial" charset="0"/>
                <a:ea typeface="ＭＳ Ｐゴシック" charset="-128"/>
              </a:rPr>
              <a:t> displace the 25 points so that he will see a single spot. Of course changing 25 spot locations is cumbersome, but we realize that there are only 3 parameters for eye-prescription and we help the user navigate thru this space efficiently.</a:t>
            </a:r>
          </a:p>
          <a:p>
            <a:endParaRPr lang="en-US" baseline="0" dirty="0" smtClean="0">
              <a:latin typeface="Arial" charset="0"/>
              <a:ea typeface="ＭＳ Ｐゴシック" charset="-128"/>
            </a:endParaRPr>
          </a:p>
          <a:p>
            <a:endParaRPr lang="en-US" baseline="0" dirty="0" smtClean="0">
              <a:latin typeface="Arial" charset="0"/>
              <a:ea typeface="ＭＳ Ｐゴシック" charset="-128"/>
            </a:endParaRPr>
          </a:p>
          <a:p>
            <a:endParaRPr lang="en-US" dirty="0" smtClean="0">
              <a:latin typeface="Arial" charset="0"/>
              <a:ea typeface="ＭＳ Ｐゴシック" charset="-128"/>
            </a:endParaRPr>
          </a:p>
          <a:p>
            <a:r>
              <a:rPr lang="en-US" dirty="0" smtClean="0">
                <a:latin typeface="Arial" charset="0"/>
                <a:ea typeface="ＭＳ Ｐゴシック" charset="-128"/>
              </a:rPr>
              <a:t>But if you think</a:t>
            </a:r>
            <a:r>
              <a:rPr lang="en-US" baseline="0" dirty="0" smtClean="0">
                <a:latin typeface="Arial" charset="0"/>
                <a:ea typeface="ＭＳ Ｐゴシック" charset="-128"/>
              </a:rPr>
              <a:t> about these theory, you will realize that we have the dual of the shack-</a:t>
            </a:r>
            <a:r>
              <a:rPr lang="en-US" baseline="0" dirty="0" err="1" smtClean="0">
                <a:latin typeface="Arial" charset="0"/>
                <a:ea typeface="ＭＳ Ｐゴシック" charset="-128"/>
              </a:rPr>
              <a:t>hartmann</a:t>
            </a:r>
            <a:r>
              <a:rPr lang="en-US" baseline="0" dirty="0" smtClean="0">
                <a:latin typeface="Arial" charset="0"/>
                <a:ea typeface="ＭＳ Ｐゴシック" charset="-128"/>
              </a:rPr>
              <a:t>. First we though out the laser. </a:t>
            </a:r>
            <a:endParaRPr lang="en-US" dirty="0" smtClean="0">
              <a:latin typeface="Arial" charset="0"/>
              <a:ea typeface="ＭＳ Ｐゴシック" charset="-128"/>
            </a:endParaRPr>
          </a:p>
        </p:txBody>
      </p:sp>
      <p:sp>
        <p:nvSpPr>
          <p:cNvPr id="50180" name="Slide Number Placeholder 3"/>
          <p:cNvSpPr>
            <a:spLocks noGrp="1"/>
          </p:cNvSpPr>
          <p:nvPr>
            <p:ph type="sldNum" sz="quarter" idx="5"/>
          </p:nvPr>
        </p:nvSpPr>
        <p:spPr>
          <a:noFill/>
        </p:spPr>
        <p:txBody>
          <a:bodyPr/>
          <a:lstStyle/>
          <a:p>
            <a:fld id="{7189A6F5-C160-4125-BAD7-C9BCAA397EE9}" type="slidenum">
              <a:rPr lang="en-US">
                <a:solidFill>
                  <a:prstClr val="black"/>
                </a:solidFill>
              </a:rPr>
              <a:pPr/>
              <a:t>29</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384175" y="687388"/>
            <a:ext cx="6092825" cy="3427412"/>
          </a:xfrm>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dirty="0" smtClean="0">
                <a:latin typeface="Arial" charset="0"/>
                <a:ea typeface="ＭＳ Ｐゴシック" pitchFamily="-128" charset="-128"/>
              </a:rPr>
              <a:t>We ask the user to manipulate patterns on the LCD screen so that the user perceives only a single dot at the end.</a:t>
            </a:r>
          </a:p>
          <a:p>
            <a:pPr>
              <a:spcBef>
                <a:spcPct val="0"/>
              </a:spcBef>
            </a:pPr>
            <a:endParaRPr lang="en-US" sz="2400" dirty="0" smtClean="0">
              <a:latin typeface="Arial" charset="0"/>
              <a:ea typeface="ＭＳ Ｐゴシック" pitchFamily="-128" charset="-128"/>
            </a:endParaRPr>
          </a:p>
          <a:p>
            <a:pPr>
              <a:spcBef>
                <a:spcPct val="0"/>
              </a:spcBef>
            </a:pPr>
            <a:r>
              <a:rPr lang="en-US" sz="2400" dirty="0" smtClean="0">
                <a:latin typeface="Arial" charset="0"/>
                <a:ea typeface="ＭＳ Ｐゴシック" pitchFamily="-128" charset="-128"/>
              </a:rPr>
              <a:t>The number of clicks it takes to align in each directions gives us your complete spherical and cylindrical parameters</a:t>
            </a:r>
          </a:p>
          <a:p>
            <a:pPr>
              <a:spcBef>
                <a:spcPct val="0"/>
              </a:spcBef>
            </a:pPr>
            <a:endParaRPr lang="en-US" sz="2400" dirty="0" smtClean="0">
              <a:latin typeface="Arial" charset="0"/>
              <a:ea typeface="ＭＳ Ｐゴシック" pitchFamily="-128" charset="-128"/>
            </a:endParaRPr>
          </a:p>
          <a:p>
            <a:pPr>
              <a:spcBef>
                <a:spcPct val="0"/>
              </a:spcBef>
            </a:pPr>
            <a:r>
              <a:rPr lang="en-US" sz="2400" dirty="0" smtClean="0">
                <a:latin typeface="Arial" charset="0"/>
                <a:ea typeface="ＭＳ Ｐゴシック" pitchFamily="-128" charset="-128"/>
              </a:rPr>
              <a:t>==============</a:t>
            </a:r>
          </a:p>
          <a:p>
            <a:pPr>
              <a:spcBef>
                <a:spcPct val="0"/>
              </a:spcBef>
            </a:pPr>
            <a:r>
              <a:rPr lang="en-US" sz="2400" dirty="0" err="1" smtClean="0">
                <a:latin typeface="Arial" charset="0"/>
                <a:ea typeface="ＭＳ Ｐゴシック" pitchFamily="-128" charset="-128"/>
              </a:rPr>
              <a:t>Netra</a:t>
            </a:r>
            <a:r>
              <a:rPr lang="en-US" sz="2400" dirty="0" smtClean="0">
                <a:latin typeface="Arial" charset="0"/>
                <a:ea typeface="ＭＳ Ｐゴシック" pitchFamily="-128" charset="-128"/>
              </a:rPr>
              <a:t> is based on a light </a:t>
            </a:r>
            <a:r>
              <a:rPr lang="en-US" sz="2400" dirty="0" err="1" smtClean="0">
                <a:latin typeface="Arial" charset="0"/>
                <a:ea typeface="ＭＳ Ｐゴシック" pitchFamily="-128" charset="-128"/>
              </a:rPr>
              <a:t>wavefront</a:t>
            </a:r>
            <a:r>
              <a:rPr lang="en-US" sz="2400" dirty="0" smtClean="0">
                <a:latin typeface="Arial" charset="0"/>
                <a:ea typeface="ＭＳ Ｐゴシック" pitchFamily="-128" charset="-128"/>
              </a:rPr>
              <a:t> sensor but acting in reverse.</a:t>
            </a:r>
          </a:p>
          <a:p>
            <a:pPr>
              <a:spcBef>
                <a:spcPct val="0"/>
              </a:spcBef>
            </a:pPr>
            <a:r>
              <a:rPr lang="en-US" sz="2400" dirty="0" smtClean="0">
                <a:latin typeface="Arial" charset="0"/>
                <a:ea typeface="ＭＳ Ｐゴシック" pitchFamily="-128" charset="-128"/>
              </a:rPr>
              <a:t>A traditional </a:t>
            </a:r>
            <a:r>
              <a:rPr lang="en-US" sz="2400" dirty="0" err="1" smtClean="0">
                <a:latin typeface="Arial" charset="0"/>
                <a:ea typeface="ＭＳ Ｐゴシック" pitchFamily="-128" charset="-128"/>
              </a:rPr>
              <a:t>wavefront</a:t>
            </a:r>
            <a:r>
              <a:rPr lang="en-US" sz="2400" dirty="0" smtClean="0">
                <a:latin typeface="Arial" charset="0"/>
                <a:ea typeface="ＭＳ Ｐゴシック" pitchFamily="-128" charset="-128"/>
              </a:rPr>
              <a:t> sensor, called Shack Hartmann sensor involves shining lasers into the eye and using a high quality detector to record reflected light.</a:t>
            </a:r>
          </a:p>
          <a:p>
            <a:pPr>
              <a:spcBef>
                <a:spcPct val="0"/>
              </a:spcBef>
            </a:pPr>
            <a:endParaRPr lang="en-US" sz="2400" dirty="0" smtClean="0">
              <a:latin typeface="Arial" charset="0"/>
              <a:ea typeface="ＭＳ Ｐゴシック" pitchFamily="-128" charset="-128"/>
            </a:endParaRPr>
          </a:p>
          <a:p>
            <a:pPr>
              <a:spcBef>
                <a:spcPct val="0"/>
              </a:spcBef>
            </a:pPr>
            <a:r>
              <a:rPr lang="en-US" sz="2400" dirty="0" err="1" smtClean="0">
                <a:latin typeface="Arial" charset="0"/>
                <a:ea typeface="ＭＳ Ｐゴシック" pitchFamily="-128" charset="-128"/>
              </a:rPr>
              <a:t>Netra</a:t>
            </a:r>
            <a:r>
              <a:rPr lang="en-US" sz="2400" dirty="0" smtClean="0">
                <a:latin typeface="Arial" charset="0"/>
                <a:ea typeface="ＭＳ Ｐゴシック" pitchFamily="-128" charset="-128"/>
              </a:rPr>
              <a:t> is basically the inverse of such </a:t>
            </a:r>
            <a:r>
              <a:rPr lang="en-US" sz="2400" dirty="0" err="1" smtClean="0">
                <a:latin typeface="Arial" charset="0"/>
                <a:ea typeface="ＭＳ Ｐゴシック" pitchFamily="-128" charset="-128"/>
              </a:rPr>
              <a:t>wavefront</a:t>
            </a:r>
            <a:r>
              <a:rPr lang="en-US" sz="2400" dirty="0" smtClean="0">
                <a:latin typeface="Arial" charset="0"/>
                <a:ea typeface="ＭＳ Ｐゴシック" pitchFamily="-128" charset="-128"/>
              </a:rPr>
              <a:t> sensor. We ask the user to manipulate patterns on the LCD screen so that the user perceives only a single dot at the end.</a:t>
            </a:r>
          </a:p>
          <a:p>
            <a:pPr>
              <a:spcBef>
                <a:spcPct val="0"/>
              </a:spcBef>
            </a:pPr>
            <a:endParaRPr lang="en-US" sz="2400" dirty="0" smtClean="0">
              <a:latin typeface="Arial" charset="0"/>
              <a:ea typeface="ＭＳ Ｐゴシック" pitchFamily="-128" charset="-128"/>
            </a:endParaRPr>
          </a:p>
          <a:p>
            <a:pPr>
              <a:spcBef>
                <a:spcPct val="0"/>
              </a:spcBef>
            </a:pPr>
            <a:r>
              <a:rPr lang="en-US" sz="2400" dirty="0" smtClean="0">
                <a:latin typeface="Arial" charset="0"/>
                <a:ea typeface="ＭＳ Ｐゴシック" pitchFamily="-128" charset="-128"/>
              </a:rPr>
              <a:t>For eye with distortion, the user will interactively displace the 25 points so that he will see a single spot. Of course changing 25 spot locations is cumbersome, but we realize that there are only 3 parameters for eye-prescription and we help the user navigate thru this space efficiently.</a:t>
            </a:r>
          </a:p>
          <a:p>
            <a:pPr>
              <a:spcBef>
                <a:spcPct val="0"/>
              </a:spcBef>
            </a:pPr>
            <a:endParaRPr lang="en-US" sz="2400" dirty="0" smtClean="0">
              <a:latin typeface="Arial" charset="0"/>
              <a:ea typeface="ＭＳ Ｐゴシック" pitchFamily="-128" charset="-128"/>
            </a:endParaRPr>
          </a:p>
          <a:p>
            <a:pPr>
              <a:spcBef>
                <a:spcPct val="0"/>
              </a:spcBef>
            </a:pPr>
            <a:endParaRPr lang="en-US" sz="2400" dirty="0" smtClean="0">
              <a:latin typeface="Arial" charset="0"/>
              <a:ea typeface="ＭＳ Ｐゴシック" pitchFamily="-128" charset="-128"/>
            </a:endParaRPr>
          </a:p>
          <a:p>
            <a:pPr>
              <a:spcBef>
                <a:spcPct val="0"/>
              </a:spcBef>
            </a:pPr>
            <a:endParaRPr lang="en-US" sz="2400" dirty="0" smtClean="0">
              <a:latin typeface="Arial" charset="0"/>
              <a:ea typeface="ＭＳ Ｐゴシック" pitchFamily="-128" charset="-128"/>
            </a:endParaRPr>
          </a:p>
          <a:p>
            <a:pPr>
              <a:spcBef>
                <a:spcPct val="0"/>
              </a:spcBef>
            </a:pPr>
            <a:r>
              <a:rPr lang="en-US" sz="2400" dirty="0" smtClean="0">
                <a:latin typeface="Arial" charset="0"/>
                <a:ea typeface="ＭＳ Ｐゴシック" pitchFamily="-128" charset="-128"/>
              </a:rPr>
              <a:t>But if you think about these theory, you will realize that we have the dual of the shack-</a:t>
            </a:r>
            <a:r>
              <a:rPr lang="en-US" sz="2400" dirty="0" err="1" smtClean="0">
                <a:latin typeface="Arial" charset="0"/>
                <a:ea typeface="ＭＳ Ｐゴシック" pitchFamily="-128" charset="-128"/>
              </a:rPr>
              <a:t>hartmann</a:t>
            </a:r>
            <a:r>
              <a:rPr lang="en-US" sz="2400" dirty="0" smtClean="0">
                <a:latin typeface="Arial" charset="0"/>
                <a:ea typeface="ＭＳ Ｐゴシック" pitchFamily="-128" charset="-128"/>
              </a:rPr>
              <a:t>. First we though out the laser. </a:t>
            </a:r>
          </a:p>
          <a:p>
            <a:pPr>
              <a:spcBef>
                <a:spcPct val="0"/>
              </a:spcBef>
            </a:pPr>
            <a:endParaRPr lang="en-US" sz="2400" dirty="0" smtClean="0">
              <a:latin typeface="Arial" pitchFamily="34" charset="0"/>
              <a:ea typeface="ＭＳ Ｐゴシック" pitchFamily="34" charset="-128"/>
            </a:endParaRPr>
          </a:p>
          <a:p>
            <a:pPr>
              <a:spcBef>
                <a:spcPct val="0"/>
              </a:spcBef>
            </a:pPr>
            <a:endParaRPr lang="en-US" sz="2400" dirty="0" smtClean="0">
              <a:latin typeface="Arial" pitchFamily="34" charset="0"/>
              <a:ea typeface="ＭＳ Ｐゴシック" pitchFamily="34" charset="-128"/>
            </a:endParaRPr>
          </a:p>
          <a:p>
            <a:pPr>
              <a:spcBef>
                <a:spcPct val="0"/>
              </a:spcBef>
            </a:pPr>
            <a:r>
              <a:rPr lang="en-US" sz="2400" dirty="0" err="1" smtClean="0">
                <a:latin typeface="Arial" pitchFamily="34" charset="0"/>
                <a:ea typeface="ＭＳ Ｐゴシック" pitchFamily="34" charset="-128"/>
              </a:rPr>
              <a:t>Netra</a:t>
            </a:r>
            <a:r>
              <a:rPr lang="en-US" sz="2400" dirty="0" smtClean="0">
                <a:latin typeface="Arial" pitchFamily="34" charset="0"/>
                <a:ea typeface="ＭＳ Ｐゴシック" pitchFamily="34" charset="-128"/>
              </a:rPr>
              <a:t> </a:t>
            </a:r>
            <a:r>
              <a:rPr lang="en-US" sz="2400" dirty="0">
                <a:latin typeface="Arial" pitchFamily="34" charset="0"/>
                <a:ea typeface="ＭＳ Ｐゴシック" pitchFamily="34" charset="-128"/>
              </a:rPr>
              <a:t>is based on a light </a:t>
            </a:r>
            <a:r>
              <a:rPr lang="en-US" sz="2400" dirty="0" err="1">
                <a:latin typeface="Arial" pitchFamily="34" charset="0"/>
                <a:ea typeface="ＭＳ Ｐゴシック" pitchFamily="34" charset="-128"/>
              </a:rPr>
              <a:t>wavefront</a:t>
            </a:r>
            <a:r>
              <a:rPr lang="en-US" sz="2400" dirty="0">
                <a:latin typeface="Arial" pitchFamily="34" charset="0"/>
                <a:ea typeface="ＭＳ Ｐゴシック" pitchFamily="34" charset="-128"/>
              </a:rPr>
              <a:t> sensor but acting in reverse.</a:t>
            </a:r>
          </a:p>
          <a:p>
            <a:pPr>
              <a:spcBef>
                <a:spcPct val="0"/>
              </a:spcBef>
            </a:pPr>
            <a:r>
              <a:rPr lang="en-US" sz="2400" dirty="0">
                <a:latin typeface="Arial" pitchFamily="34" charset="0"/>
                <a:ea typeface="ＭＳ Ｐゴシック" pitchFamily="34" charset="-128"/>
              </a:rPr>
              <a:t>A traditional </a:t>
            </a:r>
            <a:r>
              <a:rPr lang="en-US" sz="2400" dirty="0" err="1">
                <a:latin typeface="Arial" pitchFamily="34" charset="0"/>
                <a:ea typeface="ＭＳ Ｐゴシック" pitchFamily="34" charset="-128"/>
              </a:rPr>
              <a:t>wavefront</a:t>
            </a:r>
            <a:r>
              <a:rPr lang="en-US" sz="2400" dirty="0">
                <a:latin typeface="Arial" pitchFamily="34" charset="0"/>
                <a:ea typeface="ＭＳ Ｐゴシック" pitchFamily="34" charset="-128"/>
              </a:rPr>
              <a:t> sensor, called Shack Hartmann sensor involves shining lasers into the eye and using a high quality detector to record reflected light.</a:t>
            </a:r>
          </a:p>
          <a:p>
            <a:pPr>
              <a:spcBef>
                <a:spcPct val="0"/>
              </a:spcBef>
            </a:pPr>
            <a:endParaRPr lang="en-US" sz="2400" dirty="0">
              <a:latin typeface="Arial" pitchFamily="34" charset="0"/>
              <a:ea typeface="ＭＳ Ｐゴシック" pitchFamily="34" charset="-128"/>
            </a:endParaRPr>
          </a:p>
          <a:p>
            <a:pPr>
              <a:spcBef>
                <a:spcPct val="0"/>
              </a:spcBef>
            </a:pPr>
            <a:r>
              <a:rPr lang="en-US" sz="2400" dirty="0" err="1">
                <a:latin typeface="Arial" pitchFamily="34" charset="0"/>
                <a:ea typeface="ＭＳ Ｐゴシック" pitchFamily="34" charset="-128"/>
              </a:rPr>
              <a:t>Netra</a:t>
            </a:r>
            <a:r>
              <a:rPr lang="en-US" sz="2400" dirty="0">
                <a:latin typeface="Arial" pitchFamily="34" charset="0"/>
                <a:ea typeface="ＭＳ Ｐゴシック" pitchFamily="34" charset="-128"/>
              </a:rPr>
              <a:t> is basically the inverse of such </a:t>
            </a:r>
            <a:r>
              <a:rPr lang="en-US" sz="2400" dirty="0" err="1">
                <a:latin typeface="Arial" pitchFamily="34" charset="0"/>
                <a:ea typeface="ＭＳ Ｐゴシック" pitchFamily="34" charset="-128"/>
              </a:rPr>
              <a:t>wavefront</a:t>
            </a:r>
            <a:r>
              <a:rPr lang="en-US" sz="2400" dirty="0">
                <a:latin typeface="Arial" pitchFamily="34" charset="0"/>
                <a:ea typeface="ＭＳ Ｐゴシック" pitchFamily="34" charset="-128"/>
              </a:rPr>
              <a:t> sensor. We ask the user to manipulate patterns on the LCD screen so that the user perceives only a single dot at the end.</a:t>
            </a:r>
          </a:p>
          <a:p>
            <a:pPr>
              <a:spcBef>
                <a:spcPct val="0"/>
              </a:spcBef>
            </a:pPr>
            <a:endParaRPr lang="en-US" sz="2400" dirty="0">
              <a:latin typeface="Arial" pitchFamily="34" charset="0"/>
              <a:ea typeface="ＭＳ Ｐゴシック" pitchFamily="34" charset="-128"/>
            </a:endParaRPr>
          </a:p>
          <a:p>
            <a:pPr>
              <a:spcBef>
                <a:spcPct val="0"/>
              </a:spcBef>
            </a:pPr>
            <a:r>
              <a:rPr lang="en-US" sz="2400" dirty="0">
                <a:latin typeface="Arial" pitchFamily="34" charset="0"/>
                <a:ea typeface="ＭＳ Ｐゴシック" pitchFamily="34" charset="-128"/>
              </a:rPr>
              <a:t>For eye with distortion, the user will interactively displace the 25 points so that he will see a single spot. Of course changing 25 spot locations is cumbersome, but we realize that there are only 3 parameters for eye-prescription and we help the user navigate thru this space efficiently.</a:t>
            </a:r>
          </a:p>
          <a:p>
            <a:pPr>
              <a:spcBef>
                <a:spcPct val="0"/>
              </a:spcBef>
            </a:pPr>
            <a:endParaRPr lang="en-US" sz="2400" dirty="0">
              <a:latin typeface="Arial" pitchFamily="34" charset="0"/>
              <a:ea typeface="ＭＳ Ｐゴシック" pitchFamily="34" charset="-128"/>
            </a:endParaRPr>
          </a:p>
          <a:p>
            <a:pPr>
              <a:spcBef>
                <a:spcPct val="0"/>
              </a:spcBef>
            </a:pPr>
            <a:endParaRPr lang="en-US" sz="2400" dirty="0">
              <a:latin typeface="Arial" pitchFamily="34" charset="0"/>
              <a:ea typeface="ＭＳ Ｐゴシック" pitchFamily="34" charset="-128"/>
            </a:endParaRPr>
          </a:p>
          <a:p>
            <a:pPr>
              <a:spcBef>
                <a:spcPct val="0"/>
              </a:spcBef>
            </a:pPr>
            <a:endParaRPr lang="en-US" sz="2400" dirty="0">
              <a:latin typeface="Arial" pitchFamily="34" charset="0"/>
              <a:ea typeface="ＭＳ Ｐゴシック" pitchFamily="34" charset="-128"/>
            </a:endParaRPr>
          </a:p>
          <a:p>
            <a:pPr>
              <a:spcBef>
                <a:spcPct val="0"/>
              </a:spcBef>
            </a:pPr>
            <a:r>
              <a:rPr lang="en-US" sz="2400" dirty="0">
                <a:latin typeface="Arial" pitchFamily="34" charset="0"/>
                <a:ea typeface="ＭＳ Ｐゴシック" pitchFamily="34" charset="-128"/>
              </a:rPr>
              <a:t>But if you think about these theory, you will realize that we have the dual of the shack-</a:t>
            </a:r>
            <a:r>
              <a:rPr lang="en-US" sz="2400" dirty="0" err="1">
                <a:latin typeface="Arial" pitchFamily="34" charset="0"/>
                <a:ea typeface="ＭＳ Ｐゴシック" pitchFamily="34" charset="-128"/>
              </a:rPr>
              <a:t>hartmann</a:t>
            </a:r>
            <a:r>
              <a:rPr lang="en-US" sz="2400" dirty="0">
                <a:latin typeface="Arial" pitchFamily="34" charset="0"/>
                <a:ea typeface="ＭＳ Ｐゴシック" pitchFamily="34" charset="-128"/>
              </a:rPr>
              <a:t>. First we though out the laser. </a:t>
            </a:r>
          </a:p>
        </p:txBody>
      </p:sp>
      <p:sp>
        <p:nvSpPr>
          <p:cNvPr id="203780" name="Slide Number Placeholder 3"/>
          <p:cNvSpPr>
            <a:spLocks noGrp="1"/>
          </p:cNvSpPr>
          <p:nvPr>
            <p:ph type="sldNum" sz="quarter" idx="5"/>
          </p:nvPr>
        </p:nvSpPr>
        <p:spPr/>
        <p:txBody>
          <a:bodyPr/>
          <a:lstStyle/>
          <a:p>
            <a:pPr>
              <a:defRPr/>
            </a:pPr>
            <a:fld id="{1828B93E-AE5E-4FA9-8AE0-497A663B2063}" type="slidenum">
              <a:rPr lang="en-US">
                <a:solidFill>
                  <a:srgbClr val="000000"/>
                </a:solidFill>
              </a:rPr>
              <a:pPr>
                <a:defRPr/>
              </a:pPr>
              <a:t>30</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381000" y="685800"/>
            <a:ext cx="6096000" cy="3429000"/>
          </a:xfrm>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How many of you own a high end diagnostic instrument</a:t>
            </a:r>
          </a:p>
          <a:p>
            <a:r>
              <a:rPr lang="en-US" smtClean="0">
                <a:latin typeface="Arial" charset="0"/>
                <a:ea typeface="ＭＳ Ｐゴシック" pitchFamily="-128" charset="-128"/>
              </a:rPr>
              <a:t>That is not surprising .. </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3237F77-4A15-4849-8515-69DAE9000C86}" type="slidenum">
              <a:rPr lang="en-US" smtClean="0"/>
              <a:pPr eaLnBrk="1" hangingPunct="1"/>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This is mobile phones today but was not possible even 3 years ago</a:t>
            </a:r>
          </a:p>
          <a:p>
            <a:r>
              <a:rPr lang="en-US" dirty="0" smtClean="0">
                <a:latin typeface="Arial" charset="0"/>
                <a:ea typeface="ＭＳ Ｐゴシック" pitchFamily="-128" charset="-128"/>
              </a:rPr>
              <a:t>The reason is phone makers are rapidly increasing the resolution of the screens </a:t>
            </a:r>
          </a:p>
          <a:p>
            <a:r>
              <a:rPr lang="en-US" dirty="0" smtClean="0">
                <a:latin typeface="Arial" charset="0"/>
                <a:ea typeface="ＭＳ Ｐゴシック" pitchFamily="-128" charset="-128"/>
              </a:rPr>
              <a:t>Why because we all want to watch out favorite episodes in HD</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The pixel pitch is now down to about 25 micrometers, half the width of a human hair</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At that resolution we can cleverly exploit the phone as a scientific instrument</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So </a:t>
            </a:r>
            <a:r>
              <a:rPr lang="en-US" dirty="0" err="1" smtClean="0">
                <a:latin typeface="Arial" charset="0"/>
                <a:ea typeface="ＭＳ Ｐゴシック" pitchFamily="-128" charset="-128"/>
              </a:rPr>
              <a:t>pl</a:t>
            </a:r>
            <a:r>
              <a:rPr lang="en-US" dirty="0" smtClean="0">
                <a:latin typeface="Arial" charset="0"/>
                <a:ea typeface="ＭＳ Ｐゴシック" pitchFamily="-128" charset="-128"/>
              </a:rPr>
              <a:t> go and watch more HD content and play HD games and help build the next mobile diagnostic device</a:t>
            </a: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47055ED-D742-4500-ADF7-BF754070D475}" type="slidenum">
              <a:rPr lang="en-US" smtClean="0"/>
              <a:pPr eaLnBrk="1" hangingPunct="1"/>
              <a:t>31</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381000" y="685800"/>
            <a:ext cx="6096000" cy="3429000"/>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Thanks to the portable, no mechanically moving parts, and low cost, we have received a tremendous response in a very short time. Netra is working with NGOs in more than a dozen countries, collaborating with eyeclinics, research centers and glasses-makers. Plus multiple IRB approved trials.</a:t>
            </a:r>
          </a:p>
          <a:p>
            <a:endParaRPr lang="en-US" smtClean="0">
              <a:latin typeface="Arial" charset="0"/>
              <a:ea typeface="ＭＳ Ｐゴシック" pitchFamily="-128" charset="-128"/>
            </a:endParaRPr>
          </a:p>
          <a:p>
            <a:r>
              <a:rPr lang="en-US" smtClean="0">
                <a:latin typeface="Arial" charset="0"/>
                <a:ea typeface="ＭＳ Ｐゴシック" pitchFamily="-128" charset="-128"/>
              </a:rPr>
              <a:t>And as a professor what delights me is that my students are writing a </a:t>
            </a:r>
          </a:p>
          <a:p>
            <a:r>
              <a:rPr lang="en-US" smtClean="0">
                <a:latin typeface="Arial" charset="0"/>
                <a:ea typeface="ＭＳ Ｐゴシック" pitchFamily="-128" charset="-128"/>
              </a:rPr>
              <a:t>series of prestigious academic papers in the geekiest of journals</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38D75B5C-A0DD-4DFA-BBFD-E79516A204BE}" type="slidenum">
              <a:rPr lang="en-US" smtClean="0"/>
              <a:pPr eaLnBrk="1" hangingPunct="1"/>
              <a:t>32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381000" y="685800"/>
            <a:ext cx="6096000" cy="3429000"/>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Blurry vision is not life threatening but often gets overlooked</a:t>
            </a:r>
          </a:p>
          <a:p>
            <a:r>
              <a:rPr lang="en-US" dirty="0" smtClean="0">
                <a:latin typeface="Arial" charset="0"/>
                <a:ea typeface="ＭＳ Ｐゴシック" pitchFamily="-128" charset="-128"/>
              </a:rPr>
              <a:t>We can give children a shot at decent education with early diagnostics</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In that sense, </a:t>
            </a:r>
            <a:r>
              <a:rPr lang="en-US" dirty="0" err="1" smtClean="0">
                <a:latin typeface="Arial" charset="0"/>
                <a:ea typeface="ＭＳ Ｐゴシック" pitchFamily="-128" charset="-128"/>
              </a:rPr>
              <a:t>Netra</a:t>
            </a:r>
            <a:r>
              <a:rPr lang="en-US" dirty="0" smtClean="0">
                <a:latin typeface="Arial" charset="0"/>
                <a:ea typeface="ＭＳ Ｐゴシック" pitchFamily="-128" charset="-128"/>
              </a:rPr>
              <a:t> is a thermometer for the eye, and one can check regularly as the child is growing up</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Video game</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243D790-6BD5-4ED8-880A-6321820005C6}" type="slidenum">
              <a:rPr lang="en-US" smtClean="0"/>
              <a:pPr eaLnBrk="1" hangingPunct="1"/>
              <a:t>33</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381000" y="685800"/>
            <a:ext cx="6096000" cy="342900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Vision is important for day labor for his employment</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945CFD15-9C5A-41BB-AE15-61204CCDCF4B}" type="slidenum">
              <a:rPr lang="en-US" smtClean="0"/>
              <a:pPr eaLnBrk="1" hangingPunct="1"/>
              <a:t>34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381000" y="685800"/>
            <a:ext cx="6096000" cy="3429000"/>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And sometimes its just that important to be able to watch Ronaldinho kick that soccer goal</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786C4678-9277-46BE-85C5-F3F277C6252F}" type="slidenum">
              <a:rPr lang="en-US" smtClean="0"/>
              <a:pPr eaLnBrk="1" hangingPunct="1"/>
              <a:t>35</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381000" y="685800"/>
            <a:ext cx="6096000" cy="3429000"/>
          </a:xfrm>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We all know about software app store, but now we are entering an era of hardware app store where a dollar or two clip on created by developers will be useful for health, productivity, entertainment and education.</a:t>
            </a:r>
          </a:p>
          <a:p>
            <a:endParaRPr lang="en-US" smtClean="0">
              <a:latin typeface="Arial" charset="0"/>
              <a:ea typeface="ＭＳ Ｐゴシック" pitchFamily="-128" charset="-128"/>
            </a:endParaRPr>
          </a:p>
          <a:p>
            <a:r>
              <a:rPr lang="en-US" smtClean="0">
                <a:latin typeface="Arial" charset="0"/>
                <a:ea typeface="ＭＳ Ｐゴシック" pitchFamily="-128" charset="-128"/>
              </a:rPr>
              <a:t>Not just a communication or computer device</a:t>
            </a:r>
          </a:p>
          <a:p>
            <a:endParaRPr lang="en-US" smtClean="0">
              <a:latin typeface="Arial" charset="0"/>
              <a:ea typeface="ＭＳ Ｐゴシック" pitchFamily="-128" charset="-128"/>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97E70A4-56F3-480F-8DBD-990E86EB0ACF}" type="slidenum">
              <a:rPr lang="en-US" smtClean="0"/>
              <a:pPr eaLnBrk="1" hangingPunct="1"/>
              <a:t>36</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381000" y="685800"/>
            <a:ext cx="6096000" cy="3429000"/>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Mobile mates: cheap device on a phone that allows diagnostics in remote </a:t>
            </a:r>
          </a:p>
          <a:p>
            <a:r>
              <a:rPr lang="en-US" dirty="0" smtClean="0">
                <a:latin typeface="Arial" charset="0"/>
                <a:ea typeface="ＭＳ Ｐゴシック" pitchFamily="-128" charset="-128"/>
              </a:rPr>
              <a:t>parts of the world, bring them to doorstep/portable</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You may have seen devices attached to the phone to provide service but here the phone is just data collector and computer.</a:t>
            </a:r>
          </a:p>
          <a:p>
            <a:r>
              <a:rPr lang="en-US" dirty="0" smtClean="0">
                <a:latin typeface="Arial" charset="0"/>
                <a:ea typeface="ＭＳ Ｐゴシック" pitchFamily="-128" charset="-128"/>
              </a:rPr>
              <a:t>(Show example of devices where medical device is simply connected to phone)</a:t>
            </a:r>
          </a:p>
          <a:p>
            <a:r>
              <a:rPr lang="en-US" dirty="0" smtClean="0">
                <a:latin typeface="Arial" charset="0"/>
                <a:ea typeface="ＭＳ Ｐゴシック" pitchFamily="-128" charset="-128"/>
              </a:rPr>
              <a:t>My aim is to convert the </a:t>
            </a:r>
            <a:r>
              <a:rPr lang="en-US" dirty="0" err="1" smtClean="0">
                <a:latin typeface="Arial" charset="0"/>
                <a:ea typeface="ＭＳ Ｐゴシック" pitchFamily="-128" charset="-128"/>
              </a:rPr>
              <a:t>myriod</a:t>
            </a:r>
            <a:r>
              <a:rPr lang="en-US" dirty="0" smtClean="0">
                <a:latin typeface="Arial" charset="0"/>
                <a:ea typeface="ＭＳ Ｐゴシック" pitchFamily="-128" charset="-128"/>
              </a:rPr>
              <a:t> of sensors embedded in mobile phones into a scientific instrument</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89E6AF2-8207-489B-9F22-BD60DD58BBA6}" type="slidenum">
              <a:rPr lang="en-US" smtClean="0"/>
              <a:pPr eaLnBrk="1" hangingPunct="1"/>
              <a:t>37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381000" y="685800"/>
            <a:ext cx="6096000" cy="3429000"/>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I am excited about creating mobile mates for health, where the phone is not just a </a:t>
            </a:r>
            <a:r>
              <a:rPr lang="en-US" dirty="0" err="1" smtClean="0">
                <a:latin typeface="Arial" charset="0"/>
                <a:ea typeface="ＭＳ Ｐゴシック" pitchFamily="-128" charset="-128"/>
              </a:rPr>
              <a:t>comm</a:t>
            </a:r>
            <a:r>
              <a:rPr lang="en-US" dirty="0" smtClean="0">
                <a:latin typeface="Arial" charset="0"/>
                <a:ea typeface="ＭＳ Ｐゴシック" pitchFamily="-128" charset="-128"/>
              </a:rPr>
              <a:t> device or computer but is actually a scientific instrument.</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Exploiting all the great I/O components that are being crammed into the phone.</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http://www.i-micronews.com/lectureArticle.asp?id=5147</a:t>
            </a:r>
          </a:p>
          <a:p>
            <a:endParaRPr lang="en-US" dirty="0" smtClean="0">
              <a:latin typeface="Arial" charset="0"/>
              <a:ea typeface="ＭＳ Ｐゴシック" pitchFamily="-128" charset="-128"/>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7E0DD13A-9CAD-4CFA-B55D-2B37BE79B5B7}" type="slidenum">
              <a:rPr lang="en-US" smtClean="0"/>
              <a:pPr eaLnBrk="1" hangingPunct="1"/>
              <a:t>38</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81000" y="685800"/>
            <a:ext cx="6096000" cy="3429000"/>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dirty="0" smtClean="0">
                <a:latin typeface="Arial Unicode MS" pitchFamily="34" charset="-128"/>
                <a:ea typeface="ＭＳ Ｐゴシック" pitchFamily="-128" charset="-128"/>
              </a:rPr>
              <a:t>When we talk to our NGO partners, they wanted us to solve cataract screening as that is the leading cause of preventable blindness.</a:t>
            </a:r>
          </a:p>
          <a:p>
            <a:pPr>
              <a:spcBef>
                <a:spcPct val="0"/>
              </a:spcBef>
            </a:pPr>
            <a:endParaRPr lang="en-US" sz="2400" dirty="0" smtClean="0">
              <a:latin typeface="Arial Unicode MS" pitchFamily="34" charset="-128"/>
              <a:ea typeface="ＭＳ Ｐゴシック" pitchFamily="-128" charset="-128"/>
            </a:endParaRPr>
          </a:p>
          <a:p>
            <a:pPr>
              <a:spcBef>
                <a:spcPct val="0"/>
              </a:spcBef>
            </a:pPr>
            <a:r>
              <a:rPr lang="en-US" sz="2400" dirty="0" smtClean="0">
                <a:latin typeface="Arial Unicode MS" pitchFamily="34" charset="-128"/>
                <a:ea typeface="ＭＳ Ｐゴシック" pitchFamily="-128" charset="-128"/>
              </a:rPr>
              <a:t>But seems quite challenging to compete with a slit lamp exam.</a:t>
            </a:r>
          </a:p>
          <a:p>
            <a:pPr>
              <a:spcBef>
                <a:spcPct val="0"/>
              </a:spcBef>
            </a:pPr>
            <a:endParaRPr lang="en-US" sz="2400" dirty="0" smtClean="0">
              <a:latin typeface="Arial Unicode MS" pitchFamily="34" charset="-128"/>
              <a:ea typeface="ＭＳ Ｐゴシック" pitchFamily="-128" charset="-128"/>
            </a:endParaRPr>
          </a:p>
          <a:p>
            <a:pPr>
              <a:spcBef>
                <a:spcPct val="0"/>
              </a:spcBef>
            </a:pPr>
            <a:endParaRPr lang="en-US" sz="2400" dirty="0" smtClean="0">
              <a:latin typeface="Arial Unicode MS" pitchFamily="34" charset="-128"/>
              <a:ea typeface="ＭＳ Ｐゴシック" pitchFamily="-128" charset="-128"/>
            </a:endParaRPr>
          </a:p>
          <a:p>
            <a:pPr>
              <a:spcBef>
                <a:spcPct val="0"/>
              </a:spcBef>
            </a:pPr>
            <a:r>
              <a:rPr lang="en-US" sz="2400" dirty="0" smtClean="0">
                <a:latin typeface="Arial Unicode MS" pitchFamily="34" charset="-128"/>
                <a:ea typeface="ＭＳ Ｐゴシック" pitchFamily="-128" charset="-128"/>
              </a:rPr>
              <a:t>Cataract leads to blindness and often lazy eye</a:t>
            </a:r>
          </a:p>
          <a:p>
            <a:pPr>
              <a:spcBef>
                <a:spcPct val="0"/>
              </a:spcBef>
            </a:pPr>
            <a:r>
              <a:rPr lang="en-US" sz="2400" dirty="0" smtClean="0">
                <a:latin typeface="Arial Unicode MS" pitchFamily="34" charset="-128"/>
                <a:ea typeface="ＭＳ Ｐゴシック" pitchFamily="-128" charset="-128"/>
              </a:rPr>
              <a:t>Because there is no automated way to find cloudiness, doctors use subject analysis. But we think individuals are best suited.</a:t>
            </a:r>
          </a:p>
          <a:p>
            <a:pPr>
              <a:spcBef>
                <a:spcPct val="0"/>
              </a:spcBef>
            </a:pPr>
            <a:endParaRPr lang="en-US" sz="2400" dirty="0" smtClean="0">
              <a:latin typeface="Arial Unicode MS" pitchFamily="34" charset="-128"/>
              <a:ea typeface="ＭＳ Ｐゴシック" pitchFamily="-128" charset="-128"/>
            </a:endParaRPr>
          </a:p>
          <a:p>
            <a:pPr>
              <a:spcBef>
                <a:spcPct val="0"/>
              </a:spcBef>
            </a:pPr>
            <a:r>
              <a:rPr lang="en-US" sz="2400" dirty="0" smtClean="0">
                <a:latin typeface="Arial Unicode MS" pitchFamily="34" charset="-128"/>
                <a:ea typeface="ＭＳ Ｐゴシック" pitchFamily="-128" charset="-128"/>
              </a:rPr>
              <a:t>Power for user intelligence can overcome very cumbersome and expensive devices. </a:t>
            </a:r>
          </a:p>
          <a:p>
            <a:pPr>
              <a:spcBef>
                <a:spcPct val="0"/>
              </a:spcBef>
            </a:pPr>
            <a:r>
              <a:rPr lang="en-US" sz="2400" dirty="0" smtClean="0">
                <a:latin typeface="Arial Unicode MS" pitchFamily="34" charset="-128"/>
                <a:ea typeface="ＭＳ Ｐゴシック" pitchFamily="-128" charset="-128"/>
              </a:rPr>
              <a:t>But unlike other condition eye screening is quite challenging.</a:t>
            </a:r>
          </a:p>
          <a:p>
            <a:pPr>
              <a:spcBef>
                <a:spcPct val="0"/>
              </a:spcBef>
            </a:pPr>
            <a:r>
              <a:rPr lang="en-US" sz="2400" dirty="0" smtClean="0">
                <a:latin typeface="Arial Unicode MS" pitchFamily="34" charset="-128"/>
                <a:ea typeface="ＭＳ Ｐゴシック" pitchFamily="-128" charset="-128"/>
              </a:rPr>
              <a:t>Modern solutions may provide students a fighting chance is a very rewarding.</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1812F5BD-42AB-4916-AA6B-DAD9F4ED5B2E}" type="slidenum">
              <a:rPr lang="en-US" smtClean="0">
                <a:solidFill>
                  <a:srgbClr val="000000"/>
                </a:solidFill>
              </a:rPr>
              <a:pPr eaLnBrk="1" hangingPunct="1"/>
              <a:t>39</a:t>
            </a:fld>
            <a:endParaRPr 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381000" y="685800"/>
            <a:ext cx="6096000" cy="3429000"/>
          </a:xfrm>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smtClean="0">
                <a:latin typeface="Arial" charset="0"/>
                <a:ea typeface="ＭＳ Ｐゴシック" pitchFamily="-128" charset="-128"/>
              </a:rPr>
              <a:t>Well we have another mobile mate called CATRA that looks very similar but used very different optics and algorthms</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Like a radar for the eye</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AD3C6A6-7690-4C0F-9D3F-50114002F402}" type="slidenum">
              <a:rPr lang="en-US" smtClean="0">
                <a:solidFill>
                  <a:srgbClr val="000000"/>
                </a:solidFill>
              </a:rPr>
              <a:pPr eaLnBrk="1" hangingPunct="1"/>
              <a:t>40</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Bulky, expensive , trained professionals</a:t>
            </a:r>
          </a:p>
          <a:p>
            <a:r>
              <a:rPr lang="en-US" smtClean="0">
                <a:latin typeface="Arial" charset="0"/>
                <a:ea typeface="ＭＳ Ｐゴシック" pitchFamily="-128" charset="-128"/>
              </a:rPr>
              <a:t>Here is a cataract exam with a slit lamp .. A device that hasn’t really changed for decades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21AFC982-7E29-4F9A-BAC1-B6BEE3A0CF41}"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382588" y="685800"/>
            <a:ext cx="6094412" cy="342900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z="2400" smtClean="0">
                <a:latin typeface="Arial" charset="0"/>
                <a:ea typeface="ＭＳ Ｐゴシック" pitchFamily="-128" charset="-128"/>
              </a:rPr>
              <a:t>Catra is like a radar for your lens, scanning to find cloud cover</a:t>
            </a:r>
          </a:p>
          <a:p>
            <a:pPr>
              <a:spcBef>
                <a:spcPct val="0"/>
              </a:spcBef>
            </a:pPr>
            <a:endParaRPr lang="en-US" sz="2400" smtClean="0">
              <a:latin typeface="Arial" charset="0"/>
              <a:ea typeface="ＭＳ Ｐゴシック" pitchFamily="-128" charset="-128"/>
            </a:endParaRPr>
          </a:p>
          <a:p>
            <a:pPr>
              <a:spcBef>
                <a:spcPct val="0"/>
              </a:spcBef>
            </a:pPr>
            <a:r>
              <a:rPr lang="en-US" sz="2400" smtClean="0">
                <a:latin typeface="Arial" charset="0"/>
                <a:ea typeface="ＭＳ Ｐゴシック" pitchFamily="-128" charset="-128"/>
              </a:rPr>
              <a:t>NETRA uses an exact inverse of this sensor. We get rid of the laser and we instead show the same spot diagram in a cellphone display. For normal eye, it will appear as a dot to the user.</a:t>
            </a:r>
          </a:p>
          <a:p>
            <a:pPr>
              <a:spcBef>
                <a:spcPct val="0"/>
              </a:spcBef>
            </a:pPr>
            <a:endParaRPr lang="en-US" sz="2400" smtClean="0">
              <a:latin typeface="Arial" charset="0"/>
              <a:ea typeface="ＭＳ Ｐゴシック" pitchFamily="-128" charset="-128"/>
            </a:endParaRPr>
          </a:p>
          <a:p>
            <a:pPr>
              <a:spcBef>
                <a:spcPct val="0"/>
              </a:spcBef>
            </a:pPr>
            <a:endParaRPr lang="en-US" sz="2400" smtClean="0">
              <a:latin typeface="Arial" charset="0"/>
              <a:ea typeface="ＭＳ Ｐゴシック" pitchFamily="-128"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768D3FF-83CF-4779-87DA-77AF713D6E0B}" type="slidenum">
              <a:rPr lang="en-US" smtClean="0">
                <a:solidFill>
                  <a:srgbClr val="000000"/>
                </a:solidFill>
              </a:rPr>
              <a:pPr eaLnBrk="1" hangingPunct="1"/>
              <a:t>41</a:t>
            </a:fld>
            <a:endParaRPr lang="en-US"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381000" y="685800"/>
            <a:ext cx="6096000" cy="3429000"/>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And we can not only screen but give you a full map of the blocking and scattering in the lens, here performed by LVP in India</a:t>
            </a:r>
          </a:p>
          <a:p>
            <a:endParaRPr lang="en-US" smtClean="0">
              <a:latin typeface="Arial" charset="0"/>
              <a:ea typeface="ＭＳ Ｐゴシック" pitchFamily="-128" charset="-128"/>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756782A-2464-4A14-B8FD-A8C52212628C}" type="slidenum">
              <a:rPr lang="en-US" smtClean="0"/>
              <a:pPr eaLnBrk="1" hangingPunct="1"/>
              <a:t>43</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Why start with the eye?</a:t>
            </a:r>
          </a:p>
          <a:p>
            <a:r>
              <a:rPr lang="en-US" dirty="0" smtClean="0">
                <a:latin typeface="Arial" charset="0"/>
                <a:ea typeface="ＭＳ Ｐゴシック" pitchFamily="-128" charset="-128"/>
              </a:rPr>
              <a:t>Eye is a mirror of general health.</a:t>
            </a:r>
          </a:p>
          <a:p>
            <a:r>
              <a:rPr lang="en-US" dirty="0" smtClean="0">
                <a:latin typeface="Arial" charset="0"/>
                <a:ea typeface="ＭＳ Ｐゴシック" pitchFamily="-128" charset="-128"/>
              </a:rPr>
              <a:t>Ocular manifestation of systemic diseases such as diabetes, hypertension, infections and metabolic disorders is well known.</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Like a </a:t>
            </a:r>
            <a:r>
              <a:rPr lang="en-US" dirty="0" err="1" smtClean="0">
                <a:latin typeface="Arial" charset="0"/>
                <a:ea typeface="ＭＳ Ｐゴシック" pitchFamily="-128" charset="-128"/>
              </a:rPr>
              <a:t>thermometert</a:t>
            </a:r>
            <a:r>
              <a:rPr lang="en-US" dirty="0" smtClean="0">
                <a:latin typeface="Arial" charset="0"/>
                <a:ea typeface="ＭＳ Ｐゴシック" pitchFamily="-128" charset="-128"/>
              </a:rPr>
              <a:t>, people are in charge of their own health although it does not give prescription</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A1ABD07D-524D-4FDA-991C-C0D7BCD29ED2}" type="slidenum">
              <a:rPr lang="en-US" smtClean="0"/>
              <a:pPr eaLnBrk="1" hangingPunct="1"/>
              <a:t>45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381000" y="685800"/>
            <a:ext cx="609600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Bulky, expensive , trained professionals</a:t>
            </a:r>
          </a:p>
          <a:p>
            <a:r>
              <a:rPr lang="en-US" smtClean="0">
                <a:latin typeface="Arial" charset="0"/>
                <a:ea typeface="ＭＳ Ｐゴシック" pitchFamily="-128" charset="-128"/>
              </a:rPr>
              <a:t>Here is a cataract exam with a slit lamp .. A device that hasn’t really changed for decades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21AFC982-7E29-4F9A-BAC1-B6BEE3A0CF41}" type="slidenum">
              <a:rPr lang="en-US" smtClean="0">
                <a:solidFill>
                  <a:prstClr val="black"/>
                </a:solidFill>
              </a:rPr>
              <a:pPr eaLnBrk="1" hangingPunct="1"/>
              <a:t>46</a:t>
            </a:fld>
            <a:endParaRPr lang="en-US"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381000" y="685800"/>
            <a:ext cx="6096000" cy="3429000"/>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Refraction .. Cataract .. Mobile mates for health .. </a:t>
            </a:r>
          </a:p>
          <a:p>
            <a:r>
              <a:rPr lang="en-US" dirty="0" smtClean="0">
                <a:latin typeface="Arial" charset="0"/>
                <a:ea typeface="ＭＳ Ｐゴシック" pitchFamily="-128" charset="-128"/>
              </a:rPr>
              <a:t>If you get the right mobile mate, how many of you will have a high end medical instrument ..  </a:t>
            </a:r>
          </a:p>
          <a:p>
            <a:r>
              <a:rPr lang="en-US" dirty="0" smtClean="0">
                <a:latin typeface="Arial" charset="0"/>
                <a:ea typeface="ＭＳ Ｐゴシック" pitchFamily="-128" charset="-128"/>
              </a:rPr>
              <a:t>Now .. That is not surprising either .. </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Just think about it, over 4 billion people will soon be carrying a high end medical instrument if we can just create the right mobile mate.</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Join us as designers technologists biologists social entrepreneurs .. To take affordable diagnostics everywhere with next generation of mobile mates.</a:t>
            </a:r>
          </a:p>
          <a:p>
            <a:endParaRPr lang="en-US" dirty="0" smtClean="0">
              <a:latin typeface="Arial" charset="0"/>
              <a:ea typeface="ＭＳ Ｐゴシック" pitchFamily="-128" charset="-128"/>
            </a:endParaRPr>
          </a:p>
          <a:p>
            <a:r>
              <a:rPr lang="en-US" dirty="0" err="1" smtClean="0">
                <a:latin typeface="Arial" charset="0"/>
                <a:ea typeface="ＭＳ Ｐゴシック" pitchFamily="-128" charset="-128"/>
              </a:rPr>
              <a:t>Netra</a:t>
            </a:r>
            <a:r>
              <a:rPr lang="en-US" dirty="0" smtClean="0">
                <a:latin typeface="Arial" charset="0"/>
                <a:ea typeface="ＭＳ Ｐゴシック" pitchFamily="-128" charset="-128"/>
              </a:rPr>
              <a:t> is the beginning.</a:t>
            </a:r>
          </a:p>
          <a:p>
            <a:endParaRPr lang="en-US" dirty="0" smtClean="0">
              <a:latin typeface="Arial" charset="0"/>
              <a:ea typeface="ＭＳ Ｐゴシック" pitchFamily="-128" charset="-128"/>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EDE5EAE-6001-4A01-9350-8B9D50937455}" type="slidenum">
              <a:rPr lang="en-US" smtClean="0"/>
              <a:pPr eaLnBrk="1" hangingPunct="1"/>
              <a:t>47</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NETRA is a clip-on device that you attach to your cell phone. You look close, press some buttons, you hit calculate and it gives you the prescription for glasses. It’s a 2-dollar device that measures nearsightedness, farsightedness and astigmatism with the same accuracy that doctors have in their clinic.</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39FA1F8-EE8D-48B6-BFB0-C4A4FE3FDCB3}" type="slidenum">
              <a:rPr lang="en-US">
                <a:solidFill>
                  <a:prstClr val="black"/>
                </a:solidFill>
              </a:rPr>
              <a:pPr eaLnBrk="1" hangingPunct="1"/>
              <a:t>48</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381000" y="685800"/>
            <a:ext cx="6096000" cy="342900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128" charset="-128"/>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0E1972D-A888-4739-A54D-5E7CFD1EDD75}" type="slidenum">
              <a:rPr lang="en-US" smtClean="0"/>
              <a:pPr eaLnBrk="1" hangingPunct="1"/>
              <a:t>49</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Like a thermometer, people are in charge of their own health although it does not give prescription</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A1ABD07D-524D-4FDA-991C-C0D7BCD29ED2}" type="slidenum">
              <a:rPr lang="en-US" smtClean="0"/>
              <a:pPr eaLnBrk="1" hangingPunct="1"/>
              <a:t>50</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381000" y="685800"/>
            <a:ext cx="6096000" cy="3429000"/>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Just think about it, over 4 billion people will soon be carrying a high end medical instrument if we can just create the right mobile mate.</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Join us as designers technologists biologists social entrepreneurs .. To take affordable diagnostics everywhere with next generation of mobile mates.</a:t>
            </a:r>
          </a:p>
          <a:p>
            <a:endParaRPr lang="en-US" dirty="0" smtClean="0">
              <a:latin typeface="Arial" charset="0"/>
              <a:ea typeface="ＭＳ Ｐゴシック" pitchFamily="-128" charset="-128"/>
            </a:endParaRPr>
          </a:p>
          <a:p>
            <a:r>
              <a:rPr lang="en-US" dirty="0" err="1" smtClean="0">
                <a:latin typeface="Arial" charset="0"/>
                <a:ea typeface="ＭＳ Ｐゴシック" pitchFamily="-128" charset="-128"/>
              </a:rPr>
              <a:t>Netra</a:t>
            </a:r>
            <a:r>
              <a:rPr lang="en-US" dirty="0" smtClean="0">
                <a:latin typeface="Arial" charset="0"/>
                <a:ea typeface="ＭＳ Ｐゴシック" pitchFamily="-128" charset="-128"/>
              </a:rPr>
              <a:t> is the beginning.</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a:t>
            </a:r>
          </a:p>
          <a:p>
            <a:r>
              <a:rPr lang="en-US" dirty="0" smtClean="0">
                <a:latin typeface="Arial" charset="0"/>
                <a:ea typeface="ＭＳ Ｐゴシック" pitchFamily="-128" charset="-128"/>
              </a:rPr>
              <a:t>Using a thermometer as an inspiration, the NETRA team aims to empower hundreds of millions with portable devices.</a:t>
            </a: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543595E-6641-4D2E-9CAF-53B5EA9BA6E8}" type="slidenum">
              <a:rPr lang="en-US" smtClean="0"/>
              <a:pPr eaLnBrk="1" hangingPunct="1"/>
              <a:t>51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381000" y="685800"/>
            <a:ext cx="6096000" cy="3429000"/>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ea typeface="ＭＳ Ｐゴシック" pitchFamily="-128" charset="-128"/>
              </a:rPr>
              <a:t>And here getting a retinal scan .. But checkout the user interface .. It is a quarter million dollar device but the nurse has to shove my head into the eyepiece</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DC54AD2B-FC36-4F40-9343-CEAFCABD8DBF}" type="slidenum">
              <a:rPr lang="en-US" smtClean="0"/>
              <a:pPr eaLnBrk="1" hangingPunct="1"/>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normAutofit/>
          </a:bodyPr>
          <a:lstStyle/>
          <a:p>
            <a:pPr>
              <a:defRPr/>
            </a:pPr>
            <a:r>
              <a:rPr lang="en-US" dirty="0" smtClean="0"/>
              <a:t>And here to get eyeglasses, I am lost in a </a:t>
            </a:r>
            <a:r>
              <a:rPr lang="en-US" dirty="0" err="1" smtClean="0"/>
              <a:t>phoropter</a:t>
            </a:r>
            <a:r>
              <a:rPr lang="en-US" dirty="0" smtClean="0"/>
              <a:t>.</a:t>
            </a:r>
          </a:p>
          <a:p>
            <a:pPr>
              <a:defRPr/>
            </a:pPr>
            <a:endParaRPr lang="en-US" dirty="0" smtClean="0"/>
          </a:p>
          <a:p>
            <a:pPr>
              <a:defRPr/>
            </a:pPr>
            <a:endParaRPr lang="en-US" dirty="0" smtClean="0">
              <a:latin typeface="Arial" charset="0"/>
              <a:ea typeface="ＭＳ Ｐゴシック" pitchFamily="-128" charset="-128"/>
            </a:endParaRPr>
          </a:p>
          <a:p>
            <a:pPr>
              <a:defRPr/>
            </a:pPr>
            <a:r>
              <a:rPr lang="en-US" dirty="0" smtClean="0">
                <a:latin typeface="Arial" charset="0"/>
                <a:ea typeface="ＭＳ Ｐゴシック" pitchFamily="-128" charset="-128"/>
              </a:rPr>
              <a:t>This diagnostics while a fine solution in developed countries is not going to scale in developing countries lack of diagnostics .. Millions worldwide are suffering from conditions that have proven treatments</a:t>
            </a:r>
          </a:p>
          <a:p>
            <a:pPr>
              <a:defRPr/>
            </a:pPr>
            <a:endParaRPr lang="en-US" dirty="0" smtClean="0"/>
          </a:p>
          <a:p>
            <a:pPr>
              <a:defRPr/>
            </a:pPr>
            <a:endParaRPr lang="en-US" dirty="0" smtClean="0"/>
          </a:p>
          <a:p>
            <a:pPr>
              <a:defRPr/>
            </a:pPr>
            <a:endParaRPr lang="en-US" dirty="0" smtClean="0"/>
          </a:p>
          <a:p>
            <a:pPr>
              <a:defRPr/>
            </a:pPr>
            <a:r>
              <a:rPr lang="en-US" dirty="0" smtClean="0"/>
              <a:t>Reading charts appear to be an easy solution, this method has too many problems. Sharpness of legible text is very subjective. The brightness of the chart has to be very carefully chosen otherwise the pupil size will change, increasing depth of field, and allowing user to recognize even lower rows.</a:t>
            </a:r>
          </a:p>
          <a:p>
            <a:pPr>
              <a:defRPr/>
            </a:pPr>
            <a:endParaRPr lang="en-US" dirty="0" smtClean="0"/>
          </a:p>
          <a:p>
            <a:pPr>
              <a:defRPr/>
            </a:pPr>
            <a:r>
              <a:rPr lang="en-US" dirty="0" smtClean="0"/>
              <a:t>The trial lenses + the lens frame the doctor will use also cost over $150</a:t>
            </a:r>
          </a:p>
          <a:p>
            <a:pPr>
              <a:defRPr/>
            </a:pPr>
            <a:endParaRPr lang="en-US" dirty="0" smtClean="0"/>
          </a:p>
          <a:p>
            <a:pPr>
              <a:defRPr/>
            </a:pPr>
            <a:r>
              <a:rPr lang="en-US" dirty="0" smtClean="0">
                <a:solidFill>
                  <a:schemeClr val="bg1">
                    <a:lumMod val="65000"/>
                  </a:schemeClr>
                </a:solidFill>
              </a:rPr>
              <a:t>% Reading chart tests involve using a frame or a </a:t>
            </a:r>
            <a:r>
              <a:rPr lang="en-US" dirty="0" err="1" smtClean="0">
                <a:solidFill>
                  <a:schemeClr val="bg1">
                    <a:lumMod val="65000"/>
                  </a:schemeClr>
                </a:solidFill>
              </a:rPr>
              <a:t>phoropter</a:t>
            </a:r>
            <a:r>
              <a:rPr lang="en-US" dirty="0" smtClean="0">
                <a:solidFill>
                  <a:schemeClr val="bg1">
                    <a:lumMod val="65000"/>
                  </a:schemeClr>
                </a:solidFill>
              </a:rPr>
              <a:t>. The doctor will swing a sequence of lenses in front of your eye and ask for which lens allows you to see the lower rows on the reading chart.</a:t>
            </a:r>
          </a:p>
          <a:p>
            <a:pPr>
              <a:defRPr/>
            </a:pPr>
            <a:endParaRPr lang="en-US" dirty="0" smtClean="0"/>
          </a:p>
          <a:p>
            <a:pPr>
              <a:defRPr/>
            </a:pPr>
            <a:endParaRPr lang="en-US" dirty="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43848DDB-6074-4A57-8984-5421B53479BF}" type="slidenum">
              <a:rPr lang="en-US" smtClean="0">
                <a:solidFill>
                  <a:srgbClr val="000000"/>
                </a:solidFill>
              </a:rPr>
              <a:pPr eaLnBrk="1" hangingPunct="1"/>
              <a:t>5</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381000" y="685800"/>
            <a:ext cx="6096000" cy="3429000"/>
          </a:xfrm>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Imagine</a:t>
            </a:r>
          </a:p>
          <a:p>
            <a:r>
              <a:rPr lang="en-US" dirty="0" smtClean="0">
                <a:latin typeface="Arial" charset="0"/>
                <a:ea typeface="ＭＳ Ｐゴシック" pitchFamily="-128" charset="-128"/>
              </a:rPr>
              <a:t>We call our tool NETRA: a one dollar clip on eye piece that goes on top a cellphone</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near eye tool for refractive assessment</a:t>
            </a:r>
          </a:p>
          <a:p>
            <a:r>
              <a:rPr lang="en-US" dirty="0" smtClean="0">
                <a:latin typeface="Arial" charset="0"/>
                <a:ea typeface="ＭＳ Ｐゴシック" pitchFamily="-128" charset="-128"/>
              </a:rPr>
              <a:t>such as nearsightedness/far/astigmatism</a:t>
            </a: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71940C8-A4A0-4A1C-AD33-BE2AA587D86C}" type="slidenum">
              <a:rPr lang="en-US" smtClean="0">
                <a:solidFill>
                  <a:srgbClr val="000000"/>
                </a:solidFill>
              </a:rPr>
              <a:pPr eaLnBrk="1" hangingPunct="1"/>
              <a:t>6</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381000" y="685800"/>
            <a:ext cx="6096000" cy="3429000"/>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a:p>
            <a:endParaRPr lang="en-US" b="1" dirty="0" smtClean="0">
              <a:latin typeface="Arial" charset="0"/>
              <a:ea typeface="ＭＳ Ｐゴシック" pitchFamily="-128" charset="-128"/>
            </a:endParaRPr>
          </a:p>
          <a:p>
            <a:r>
              <a:rPr lang="en-US" dirty="0" smtClean="0">
                <a:latin typeface="Arial" charset="0"/>
                <a:ea typeface="ＭＳ Ｐゴシック" pitchFamily="-128" charset="-128"/>
              </a:rPr>
              <a:t>2 billion people have refractive errors</a:t>
            </a:r>
          </a:p>
          <a:p>
            <a:r>
              <a:rPr lang="en-US" dirty="0" smtClean="0">
                <a:latin typeface="Arial" charset="0"/>
                <a:ea typeface="ＭＳ Ｐゴシック" pitchFamily="-128" charset="-128"/>
              </a:rPr>
              <a:t>And half a billion mostly in developing countries worldwide have uncorrected vision that affects their daily livelihood. </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Blurry vision leads to illiteracy, </a:t>
            </a:r>
            <a:r>
              <a:rPr lang="en-US" dirty="0" err="1" smtClean="0">
                <a:latin typeface="Arial" charset="0"/>
                <a:ea typeface="ＭＳ Ｐゴシック" pitchFamily="-128" charset="-128"/>
              </a:rPr>
              <a:t>unemployement</a:t>
            </a:r>
            <a:r>
              <a:rPr lang="en-US" dirty="0" smtClean="0">
                <a:latin typeface="Arial" charset="0"/>
                <a:ea typeface="ＭＳ Ｐゴシック" pitchFamily="-128" charset="-128"/>
              </a:rPr>
              <a:t> and poverty</a:t>
            </a: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More phones that toothbrushes and people who make less than a dollar</a:t>
            </a: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They don’t have access to an optometrist or it simply too expensive.  </a:t>
            </a:r>
          </a:p>
          <a:p>
            <a:r>
              <a:rPr lang="en-US" dirty="0" smtClean="0">
                <a:latin typeface="Arial" charset="0"/>
                <a:ea typeface="ＭＳ Ｐゴシック" pitchFamily="-128" charset="-128"/>
              </a:rPr>
              <a:t>While making and distributing of lenses has become quite easy now, surprisingly there is still no easy solution for measuring eyesight.</a:t>
            </a:r>
          </a:p>
          <a:p>
            <a:r>
              <a:rPr lang="en-US" dirty="0" smtClean="0">
                <a:latin typeface="Arial" charset="0"/>
                <a:ea typeface="ＭＳ Ｐゴシック" pitchFamily="-128" charset="-128"/>
              </a:rPr>
              <a:t>Can we use a fraction of the 4.5B cellphone displays to address this problem?</a:t>
            </a: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BC139A02-D84B-4647-B5DC-7CA3A6EEEA80}" type="slidenum">
              <a:rPr lang="en-US" smtClean="0">
                <a:solidFill>
                  <a:srgbClr val="000000"/>
                </a:solidFill>
              </a:rPr>
              <a:pPr eaLnBrk="1" hangingPunct="1"/>
              <a:t>7</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381000" y="685800"/>
            <a:ext cx="6096000" cy="3429000"/>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There are two pieces to the puzzle of providing eyeglasses</a:t>
            </a:r>
          </a:p>
          <a:p>
            <a:r>
              <a:rPr lang="en-US" dirty="0" smtClean="0">
                <a:latin typeface="Arial" charset="0"/>
                <a:ea typeface="ＭＳ Ｐゴシック" pitchFamily="-128" charset="-128"/>
              </a:rPr>
              <a:t>Diagnostics and dispensing. Over time, the cost of providing eyeglasses has come down dramatically and this shop here in Mumbai can sell distant vision glasses for under $3 and still make profits. But there is still no easy solution for diagnosis .. </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Country like India only 10K optometrists for 1B people, and many smaller countries no optometrists at all</a:t>
            </a:r>
          </a:p>
          <a:p>
            <a:endParaRPr lang="en-US" b="1" dirty="0" smtClean="0">
              <a:latin typeface="Arial" charset="0"/>
              <a:ea typeface="ＭＳ Ｐゴシック" pitchFamily="-128" charset="-128"/>
            </a:endParaRPr>
          </a:p>
          <a:p>
            <a:endParaRPr lang="en-US" b="1" dirty="0" smtClean="0">
              <a:latin typeface="Arial" charset="0"/>
              <a:ea typeface="ＭＳ Ｐゴシック" pitchFamily="-128" charset="-128"/>
            </a:endParaRPr>
          </a:p>
          <a:p>
            <a:r>
              <a:rPr lang="en-US" dirty="0" smtClean="0">
                <a:latin typeface="Arial" charset="0"/>
                <a:ea typeface="ＭＳ Ｐゴシック" pitchFamily="-128" charset="-128"/>
              </a:rPr>
              <a:t>While making and distributing of lenses has become quite easy now, surprisingly there is still no easy solution for measuring eyesight.</a:t>
            </a:r>
          </a:p>
          <a:p>
            <a:r>
              <a:rPr lang="en-US" dirty="0" smtClean="0">
                <a:latin typeface="Arial" charset="0"/>
                <a:ea typeface="ＭＳ Ｐゴシック" pitchFamily="-128" charset="-128"/>
              </a:rPr>
              <a:t>Can we use a fraction of the 4.5B cellphone displays to address this problem?</a:t>
            </a: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839F9419-B6B3-457E-AC21-5F24BE1A3057}" type="slidenum">
              <a:rPr lang="en-US" smtClean="0">
                <a:solidFill>
                  <a:srgbClr val="000000"/>
                </a:solidFill>
              </a:rPr>
              <a:pPr eaLnBrk="1" hangingPunct="1"/>
              <a:t>8</a:t>
            </a:fld>
            <a:endParaRPr 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381000" y="685800"/>
            <a:ext cx="6096000" cy="3429000"/>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ＭＳ Ｐゴシック" pitchFamily="-128" charset="-128"/>
              </a:rPr>
              <a:t>The most accurate method is based on a so called SH WS that you would use to get a refraction map before a Lasik surgery. I love this kind of stuff.</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My group at MIT Media Lab invents crazy cameras and displays: a camera that can look around corners beyond the line of sight that costs a million dollars, a portable CAT scan machine, glasses free 3D displays .. </a:t>
            </a:r>
          </a:p>
          <a:p>
            <a:r>
              <a:rPr lang="en-US" dirty="0" smtClean="0">
                <a:latin typeface="Arial" charset="0"/>
                <a:ea typeface="ＭＳ Ｐゴシック" pitchFamily="-128" charset="-128"/>
              </a:rPr>
              <a:t>But every once a while I like to boil down all the mathematics, optics and theory into something really modest that costs just a dollar</a:t>
            </a:r>
          </a:p>
          <a:p>
            <a:endParaRPr lang="en-US" dirty="0" smtClean="0">
              <a:latin typeface="Arial" charset="0"/>
              <a:ea typeface="ＭＳ Ｐゴシック" pitchFamily="-128" charset="-128"/>
            </a:endParaRPr>
          </a:p>
          <a:p>
            <a:r>
              <a:rPr lang="en-US" dirty="0" err="1" smtClean="0">
                <a:latin typeface="Arial" charset="0"/>
                <a:ea typeface="ＭＳ Ｐゴシック" pitchFamily="-128" charset="-128"/>
              </a:rPr>
              <a:t>Netra</a:t>
            </a:r>
            <a:r>
              <a:rPr lang="en-US" dirty="0" smtClean="0">
                <a:latin typeface="Arial" charset="0"/>
                <a:ea typeface="ＭＳ Ｐゴシック" pitchFamily="-128" charset="-128"/>
              </a:rPr>
              <a:t> is actually exactly opposite of this complicated laser based sensor</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It involves shining a laser at the back of the retina and observing the </a:t>
            </a:r>
            <a:r>
              <a:rPr lang="en-US" dirty="0" err="1" smtClean="0">
                <a:latin typeface="Arial" charset="0"/>
                <a:ea typeface="ＭＳ Ｐゴシック" pitchFamily="-128" charset="-128"/>
              </a:rPr>
              <a:t>wavefront</a:t>
            </a:r>
            <a:r>
              <a:rPr lang="en-US" dirty="0" smtClean="0">
                <a:latin typeface="Arial" charset="0"/>
                <a:ea typeface="ＭＳ Ｐゴシック" pitchFamily="-128" charset="-128"/>
              </a:rPr>
              <a:t> using a sophisticated sensor.</a:t>
            </a: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We ask user to generate a spot diagram. But navigating in a high dimensional space is</a:t>
            </a:r>
          </a:p>
          <a:p>
            <a:r>
              <a:rPr lang="en-US" dirty="0" smtClean="0">
                <a:latin typeface="Arial" charset="0"/>
                <a:ea typeface="ＭＳ Ｐゴシック" pitchFamily="-128" charset="-128"/>
              </a:rPr>
              <a:t>challenging so we come up with a strikingly simple approach to let the user interactively create the spot</a:t>
            </a:r>
          </a:p>
          <a:p>
            <a:r>
              <a:rPr lang="en-US" dirty="0" smtClean="0">
                <a:latin typeface="Arial" charset="0"/>
                <a:ea typeface="ＭＳ Ｐゴシック" pitchFamily="-128" charset="-128"/>
              </a:rPr>
              <a:t>diagram.</a:t>
            </a:r>
          </a:p>
          <a:p>
            <a:r>
              <a:rPr lang="en-US" dirty="0" smtClean="0">
                <a:latin typeface="Arial" charset="0"/>
                <a:ea typeface="ＭＳ Ｐゴシック" pitchFamily="-128" charset="-128"/>
              </a:rPr>
              <a:t>We are first to make connection between Shack Hartmann and </a:t>
            </a:r>
            <a:r>
              <a:rPr lang="en-US" dirty="0" err="1" smtClean="0">
                <a:latin typeface="Arial" charset="0"/>
                <a:ea typeface="ＭＳ Ｐゴシック" pitchFamily="-128" charset="-128"/>
              </a:rPr>
              <a:t>Lightfields</a:t>
            </a:r>
            <a:r>
              <a:rPr lang="en-US" dirty="0" smtClean="0">
                <a:latin typeface="Arial" charset="0"/>
                <a:ea typeface="ＭＳ Ｐゴシック" pitchFamily="-128" charset="-128"/>
              </a:rPr>
              <a:t> (and it goes well with recent</a:t>
            </a:r>
          </a:p>
          <a:p>
            <a:r>
              <a:rPr lang="en-US" dirty="0" smtClean="0">
                <a:latin typeface="Arial" charset="0"/>
                <a:ea typeface="ＭＳ Ｐゴシック" pitchFamily="-128" charset="-128"/>
              </a:rPr>
              <a:t>work in computational photography about ALF and Zhang/</a:t>
            </a:r>
            <a:r>
              <a:rPr lang="en-US" dirty="0" err="1" smtClean="0">
                <a:latin typeface="Arial" charset="0"/>
                <a:ea typeface="ＭＳ Ｐゴシック" pitchFamily="-128" charset="-128"/>
              </a:rPr>
              <a:t>Levoy</a:t>
            </a:r>
            <a:r>
              <a:rPr lang="en-US" dirty="0" smtClean="0">
                <a:latin typeface="Arial" charset="0"/>
                <a:ea typeface="ＭＳ Ｐゴシック" pitchFamily="-128" charset="-128"/>
              </a:rPr>
              <a:t>). Connection to Adaptive optics/</a:t>
            </a:r>
          </a:p>
          <a:p>
            <a:r>
              <a:rPr lang="en-US" dirty="0" smtClean="0">
                <a:latin typeface="Arial" charset="0"/>
                <a:ea typeface="ＭＳ Ｐゴシック" pitchFamily="-128" charset="-128"/>
              </a:rPr>
              <a:t>Astronomy.</a:t>
            </a:r>
          </a:p>
          <a:p>
            <a:endParaRPr lang="en-US" dirty="0" smtClean="0">
              <a:latin typeface="Arial" charset="0"/>
              <a:ea typeface="ＭＳ Ｐゴシック" pitchFamily="-128" charset="-128"/>
            </a:endParaRPr>
          </a:p>
          <a:p>
            <a:r>
              <a:rPr lang="en-US" dirty="0" smtClean="0">
                <a:latin typeface="Arial" charset="0"/>
                <a:ea typeface="ＭＳ Ｐゴシック" pitchFamily="-128" charset="-128"/>
              </a:rPr>
              <a:t> The way that this device works is that, it shines a lasers in the eye, the laser is reflected in the retina and comes out of the eye being distorted by the cornea. These light rays reaches an array of lenses that focus them to dots in a sensor. The device measures how much this dots deviate from the ideal case. Since it uses lasers, the device is expensive and requires trained professionals</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EA6C3F2A-9EE5-4B51-A407-C1A8926030F1}" type="slidenum">
              <a:rPr lang="en-US" smtClean="0">
                <a:solidFill>
                  <a:srgbClr val="000000"/>
                </a:solidFill>
              </a:rPr>
              <a:pPr eaLnBrk="1" hangingPunct="1"/>
              <a:t>9</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3645BC-868A-4E9A-A385-EFCB134BD778}" type="slidenum">
              <a:rPr lang="en-US"/>
              <a:pPr>
                <a:defRPr/>
              </a:pPr>
              <a:t>‹#›</a:t>
            </a:fld>
            <a:endParaRPr lang="en-US"/>
          </a:p>
        </p:txBody>
      </p:sp>
    </p:spTree>
    <p:extLst>
      <p:ext uri="{BB962C8B-B14F-4D97-AF65-F5344CB8AC3E}">
        <p14:creationId xmlns:p14="http://schemas.microsoft.com/office/powerpoint/2010/main" val="3706453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BBECDC-5372-41DE-9BE2-B00BB916A694}" type="slidenum">
              <a:rPr lang="en-US"/>
              <a:pPr>
                <a:defRPr/>
              </a:pPr>
              <a:t>‹#›</a:t>
            </a:fld>
            <a:endParaRPr lang="en-US"/>
          </a:p>
        </p:txBody>
      </p:sp>
    </p:spTree>
    <p:extLst>
      <p:ext uri="{BB962C8B-B14F-4D97-AF65-F5344CB8AC3E}">
        <p14:creationId xmlns:p14="http://schemas.microsoft.com/office/powerpoint/2010/main" val="12768599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417A0EFB-A004-4536-A483-FC02380E25C6}" type="slidenum">
              <a:rPr lang="en-US"/>
              <a:pPr>
                <a:defRPr/>
              </a:pPr>
              <a:t>‹#›</a:t>
            </a:fld>
            <a:endParaRPr lang="en-US"/>
          </a:p>
        </p:txBody>
      </p:sp>
    </p:spTree>
    <p:extLst>
      <p:ext uri="{BB962C8B-B14F-4D97-AF65-F5344CB8AC3E}">
        <p14:creationId xmlns:p14="http://schemas.microsoft.com/office/powerpoint/2010/main" val="10156813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D6D6C2F-8BEC-4B64-AE71-AD850E0164AD}" type="slidenum">
              <a:rPr lang="en-US"/>
              <a:pPr>
                <a:defRPr/>
              </a:pPr>
              <a:t>‹#›</a:t>
            </a:fld>
            <a:endParaRPr lang="en-US"/>
          </a:p>
        </p:txBody>
      </p:sp>
    </p:spTree>
    <p:extLst>
      <p:ext uri="{BB962C8B-B14F-4D97-AF65-F5344CB8AC3E}">
        <p14:creationId xmlns:p14="http://schemas.microsoft.com/office/powerpoint/2010/main" val="2018922624"/>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2D1BE701-EB8E-47F2-AF6C-71F99D935B08}" type="datetimeFigureOut">
              <a:rPr lang="en-US"/>
              <a:pPr>
                <a:defRPr/>
              </a:pPr>
              <a:t>11/22/2011</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19FF4572-72DA-43DF-991B-CB01E6F490A2}" type="slidenum">
              <a:rPr lang="en-US"/>
              <a:pPr>
                <a:defRPr/>
              </a:pPr>
              <a:t>‹#›</a:t>
            </a:fld>
            <a:endParaRPr lang="en-US" dirty="0"/>
          </a:p>
        </p:txBody>
      </p:sp>
    </p:spTree>
    <p:extLst>
      <p:ext uri="{BB962C8B-B14F-4D97-AF65-F5344CB8AC3E}">
        <p14:creationId xmlns:p14="http://schemas.microsoft.com/office/powerpoint/2010/main" val="23710850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479E4BDF-7114-4282-9339-AF999B11AD93}" type="slidenum">
              <a:rPr lang="en-US"/>
              <a:pPr>
                <a:defRPr/>
              </a:pPr>
              <a:t>‹#›</a:t>
            </a:fld>
            <a:endParaRPr lang="en-US"/>
          </a:p>
        </p:txBody>
      </p:sp>
    </p:spTree>
    <p:extLst>
      <p:ext uri="{BB962C8B-B14F-4D97-AF65-F5344CB8AC3E}">
        <p14:creationId xmlns:p14="http://schemas.microsoft.com/office/powerpoint/2010/main" val="1920708790"/>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945898E8-D669-4112-83DB-2FEA311238FA}" type="slidenum">
              <a:rPr lang="en-US"/>
              <a:pPr>
                <a:defRPr/>
              </a:pPr>
              <a:t>‹#›</a:t>
            </a:fld>
            <a:endParaRPr lang="en-US"/>
          </a:p>
        </p:txBody>
      </p:sp>
    </p:spTree>
    <p:extLst>
      <p:ext uri="{BB962C8B-B14F-4D97-AF65-F5344CB8AC3E}">
        <p14:creationId xmlns:p14="http://schemas.microsoft.com/office/powerpoint/2010/main" val="2380900340"/>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E24D6B82-8580-4585-88C9-D9F236AA6AC5}" type="datetimeFigureOut">
              <a:rPr lang="en-US"/>
              <a:pPr>
                <a:defRPr/>
              </a:pPr>
              <a:t>11/22/2011</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FE885E16-206E-49F7-B587-568F6F8A3A55}" type="slidenum">
              <a:rPr lang="en-US"/>
              <a:pPr>
                <a:defRPr/>
              </a:pPr>
              <a:t>‹#›</a:t>
            </a:fld>
            <a:endParaRPr lang="en-US"/>
          </a:p>
        </p:txBody>
      </p:sp>
    </p:spTree>
    <p:extLst>
      <p:ext uri="{BB962C8B-B14F-4D97-AF65-F5344CB8AC3E}">
        <p14:creationId xmlns:p14="http://schemas.microsoft.com/office/powerpoint/2010/main" val="36403550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D3FA58EC-E866-441C-8A64-A6DAD72A0D44}" type="slidenum">
              <a:rPr lang="en-US"/>
              <a:pPr>
                <a:defRPr/>
              </a:pPr>
              <a:t>‹#›</a:t>
            </a:fld>
            <a:endParaRPr lang="en-US"/>
          </a:p>
        </p:txBody>
      </p:sp>
    </p:spTree>
    <p:extLst>
      <p:ext uri="{BB962C8B-B14F-4D97-AF65-F5344CB8AC3E}">
        <p14:creationId xmlns:p14="http://schemas.microsoft.com/office/powerpoint/2010/main" val="2598073356"/>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4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921972F-AF0F-4BE7-B67C-4B852A2D0155}" type="slidenum">
              <a:rPr lang="en-US"/>
              <a:pPr>
                <a:defRPr/>
              </a:pPr>
              <a:t>‹#›</a:t>
            </a:fld>
            <a:endParaRPr lang="en-US"/>
          </a:p>
        </p:txBody>
      </p:sp>
    </p:spTree>
    <p:extLst>
      <p:ext uri="{BB962C8B-B14F-4D97-AF65-F5344CB8AC3E}">
        <p14:creationId xmlns:p14="http://schemas.microsoft.com/office/powerpoint/2010/main" val="2231978444"/>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CB978CD-7A27-4C88-80D2-422FF981AA29}" type="slidenum">
              <a:rPr lang="en-US"/>
              <a:pPr>
                <a:defRPr/>
              </a:pPr>
              <a:t>‹#›</a:t>
            </a:fld>
            <a:endParaRPr lang="en-US"/>
          </a:p>
        </p:txBody>
      </p:sp>
    </p:spTree>
    <p:extLst>
      <p:ext uri="{BB962C8B-B14F-4D97-AF65-F5344CB8AC3E}">
        <p14:creationId xmlns:p14="http://schemas.microsoft.com/office/powerpoint/2010/main" val="2679785616"/>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3FA31156-1E87-48F0-8ABC-C58B51A87B17}" type="slidenum">
              <a:rPr lang="en-US"/>
              <a:pPr>
                <a:defRPr/>
              </a:pPr>
              <a:t>‹#›</a:t>
            </a:fld>
            <a:endParaRPr lang="en-US"/>
          </a:p>
        </p:txBody>
      </p:sp>
    </p:spTree>
    <p:extLst>
      <p:ext uri="{BB962C8B-B14F-4D97-AF65-F5344CB8AC3E}">
        <p14:creationId xmlns:p14="http://schemas.microsoft.com/office/powerpoint/2010/main" val="9148402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772192-9D65-41C2-8CB1-F1C02A3287A3}" type="slidenum">
              <a:rPr lang="en-US"/>
              <a:pPr>
                <a:defRPr/>
              </a:pPr>
              <a:t>‹#›</a:t>
            </a:fld>
            <a:endParaRPr lang="en-US"/>
          </a:p>
        </p:txBody>
      </p:sp>
    </p:spTree>
    <p:extLst>
      <p:ext uri="{BB962C8B-B14F-4D97-AF65-F5344CB8AC3E}">
        <p14:creationId xmlns:p14="http://schemas.microsoft.com/office/powerpoint/2010/main" val="37178809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56" y="562581"/>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78"/>
            <a:ext cx="3804046" cy="3134321"/>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125178"/>
            <a:ext cx="3857625" cy="3134321"/>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9734403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1E828DC8-D64A-406F-B6D3-27FC1821F465}" type="slidenum">
              <a:rPr lang="en-US"/>
              <a:pPr>
                <a:defRPr/>
              </a:pPr>
              <a:t>‹#›</a:t>
            </a:fld>
            <a:endParaRPr lang="en-US"/>
          </a:p>
        </p:txBody>
      </p:sp>
    </p:spTree>
    <p:extLst>
      <p:ext uri="{BB962C8B-B14F-4D97-AF65-F5344CB8AC3E}">
        <p14:creationId xmlns:p14="http://schemas.microsoft.com/office/powerpoint/2010/main" val="3338188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C4460BD-05CA-4B6A-9752-A02AC74D0883}" type="slidenum">
              <a:rPr lang="en-US"/>
              <a:pPr>
                <a:defRPr/>
              </a:pPr>
              <a:t>‹#›</a:t>
            </a:fld>
            <a:endParaRPr lang="en-US"/>
          </a:p>
        </p:txBody>
      </p:sp>
    </p:spTree>
    <p:extLst>
      <p:ext uri="{BB962C8B-B14F-4D97-AF65-F5344CB8AC3E}">
        <p14:creationId xmlns:p14="http://schemas.microsoft.com/office/powerpoint/2010/main" val="1970475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FDD6DA92-AAC1-4CDF-8F44-45A19E1E7D2D}" type="slidenum">
              <a:rPr lang="en-US"/>
              <a:pPr>
                <a:defRPr/>
              </a:pPr>
              <a:t>‹#›</a:t>
            </a:fld>
            <a:endParaRPr lang="en-US"/>
          </a:p>
        </p:txBody>
      </p:sp>
    </p:spTree>
    <p:extLst>
      <p:ext uri="{BB962C8B-B14F-4D97-AF65-F5344CB8AC3E}">
        <p14:creationId xmlns:p14="http://schemas.microsoft.com/office/powerpoint/2010/main" val="24873562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pitchFamily="34" charset="0"/>
              </a:defRPr>
            </a:lvl1pPr>
          </a:lstStyle>
          <a:p>
            <a:pPr>
              <a:defRPr/>
            </a:pPr>
            <a:fld id="{C26EEDED-4AFB-405A-8B98-A6064B7CE9E6}" type="datetimeFigureOut">
              <a:rPr lang="en-US"/>
              <a:pPr>
                <a:defRPr/>
              </a:pPr>
              <a:t>11/22/2011</a:t>
            </a:fld>
            <a:endParaRPr lang="en-US"/>
          </a:p>
        </p:txBody>
      </p:sp>
      <p:sp>
        <p:nvSpPr>
          <p:cNvPr id="6" name="Footer Placeholder 5"/>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itchFamily="34" charset="0"/>
              </a:defRPr>
            </a:lvl1pPr>
          </a:lstStyle>
          <a:p>
            <a:pPr>
              <a:defRPr/>
            </a:pPr>
            <a:fld id="{332801BB-E460-492F-9B21-7E6EBB4F8F82}" type="slidenum">
              <a:rPr lang="en-US"/>
              <a:pPr>
                <a:defRPr/>
              </a:pPr>
              <a:t>‹#›</a:t>
            </a:fld>
            <a:endParaRPr lang="en-US" dirty="0"/>
          </a:p>
        </p:txBody>
      </p:sp>
    </p:spTree>
    <p:extLst>
      <p:ext uri="{BB962C8B-B14F-4D97-AF65-F5344CB8AC3E}">
        <p14:creationId xmlns:p14="http://schemas.microsoft.com/office/powerpoint/2010/main" val="656633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720299F3-9D6F-4D5E-8AC5-038D5DB996F3}" type="slidenum">
              <a:rPr lang="en-US"/>
              <a:pPr>
                <a:defRPr/>
              </a:pPr>
              <a:t>‹#›</a:t>
            </a:fld>
            <a:endParaRPr lang="en-US"/>
          </a:p>
        </p:txBody>
      </p:sp>
    </p:spTree>
    <p:extLst>
      <p:ext uri="{BB962C8B-B14F-4D97-AF65-F5344CB8AC3E}">
        <p14:creationId xmlns:p14="http://schemas.microsoft.com/office/powerpoint/2010/main" val="324156717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747A8EF-AB55-4FCD-A525-BF307932A47D}" type="slidenum">
              <a:rPr lang="en-US"/>
              <a:pPr>
                <a:defRPr/>
              </a:pPr>
              <a:t>‹#›</a:t>
            </a:fld>
            <a:endParaRPr lang="en-US"/>
          </a:p>
        </p:txBody>
      </p:sp>
    </p:spTree>
    <p:extLst>
      <p:ext uri="{BB962C8B-B14F-4D97-AF65-F5344CB8AC3E}">
        <p14:creationId xmlns:p14="http://schemas.microsoft.com/office/powerpoint/2010/main" val="425300767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itchFamily="34" charset="0"/>
              </a:defRPr>
            </a:lvl1pPr>
          </a:lstStyle>
          <a:p>
            <a:pPr>
              <a:defRPr/>
            </a:pPr>
            <a:fld id="{F5FDED76-5EC9-41A7-B72E-09F7BC154502}" type="datetimeFigureOut">
              <a:rPr lang="en-US"/>
              <a:pPr>
                <a:defRPr/>
              </a:pPr>
              <a:t>11/22/2011</a:t>
            </a:fld>
            <a:endParaRPr lang="en-US"/>
          </a:p>
        </p:txBody>
      </p:sp>
      <p:sp>
        <p:nvSpPr>
          <p:cNvPr id="3" name="Footer Placeholder 2"/>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itchFamily="34" charset="0"/>
              </a:defRPr>
            </a:lvl1pPr>
          </a:lstStyle>
          <a:p>
            <a:pPr>
              <a:defRPr/>
            </a:pPr>
            <a:fld id="{74754A6F-355A-4197-B6FF-ED21FD88D3F2}" type="slidenum">
              <a:rPr lang="en-US"/>
              <a:pPr>
                <a:defRPr/>
              </a:pPr>
              <a:t>‹#›</a:t>
            </a:fld>
            <a:endParaRPr lang="en-US"/>
          </a:p>
        </p:txBody>
      </p:sp>
    </p:spTree>
    <p:extLst>
      <p:ext uri="{BB962C8B-B14F-4D97-AF65-F5344CB8AC3E}">
        <p14:creationId xmlns:p14="http://schemas.microsoft.com/office/powerpoint/2010/main" val="837273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26DAD326-1803-4550-AEE4-B07B8FBFAF3F}" type="slidenum">
              <a:rPr lang="en-US"/>
              <a:pPr>
                <a:defRPr/>
              </a:pPr>
              <a:t>‹#›</a:t>
            </a:fld>
            <a:endParaRPr lang="en-US"/>
          </a:p>
        </p:txBody>
      </p:sp>
    </p:spTree>
    <p:extLst>
      <p:ext uri="{BB962C8B-B14F-4D97-AF65-F5344CB8AC3E}">
        <p14:creationId xmlns:p14="http://schemas.microsoft.com/office/powerpoint/2010/main" val="201816817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918994-D93D-4AC7-934B-9F7E89B4CACF}" type="slidenum">
              <a:rPr lang="en-US"/>
              <a:pPr>
                <a:defRPr/>
              </a:pPr>
              <a:t>‹#›</a:t>
            </a:fld>
            <a:endParaRPr lang="en-US"/>
          </a:p>
        </p:txBody>
      </p:sp>
    </p:spTree>
    <p:extLst>
      <p:ext uri="{BB962C8B-B14F-4D97-AF65-F5344CB8AC3E}">
        <p14:creationId xmlns:p14="http://schemas.microsoft.com/office/powerpoint/2010/main" val="517199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3712822-58BD-479A-AEF9-682F2E19460A}" type="slidenum">
              <a:rPr lang="en-US"/>
              <a:pPr>
                <a:defRPr/>
              </a:pPr>
              <a:t>‹#›</a:t>
            </a:fld>
            <a:endParaRPr lang="en-US"/>
          </a:p>
        </p:txBody>
      </p:sp>
    </p:spTree>
    <p:extLst>
      <p:ext uri="{BB962C8B-B14F-4D97-AF65-F5344CB8AC3E}">
        <p14:creationId xmlns:p14="http://schemas.microsoft.com/office/powerpoint/2010/main" val="19498898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8FE0BDAA-7610-4260-B267-C3BBFA76BE78}" type="slidenum">
              <a:rPr lang="en-US"/>
              <a:pPr>
                <a:defRPr/>
              </a:pPr>
              <a:t>‹#›</a:t>
            </a:fld>
            <a:endParaRPr lang="en-US"/>
          </a:p>
        </p:txBody>
      </p:sp>
    </p:spTree>
    <p:extLst>
      <p:ext uri="{BB962C8B-B14F-4D97-AF65-F5344CB8AC3E}">
        <p14:creationId xmlns:p14="http://schemas.microsoft.com/office/powerpoint/2010/main" val="13036761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E686560F-821B-465D-89BD-A25A340B6123}" type="slidenum">
              <a:rPr lang="en-US"/>
              <a:pPr>
                <a:defRPr/>
              </a:pPr>
              <a:t>‹#›</a:t>
            </a:fld>
            <a:endParaRPr lang="en-US"/>
          </a:p>
        </p:txBody>
      </p:sp>
    </p:spTree>
    <p:extLst>
      <p:ext uri="{BB962C8B-B14F-4D97-AF65-F5344CB8AC3E}">
        <p14:creationId xmlns:p14="http://schemas.microsoft.com/office/powerpoint/2010/main" val="340664706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56" y="562581"/>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69"/>
            <a:ext cx="3804046" cy="3134321"/>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125169"/>
            <a:ext cx="3857625" cy="3134321"/>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28243584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035856" y="562581"/>
            <a:ext cx="7072313" cy="442019"/>
          </a:xfrm>
        </p:spPr>
        <p:txBody>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714375" y="1125173"/>
            <a:ext cx="3804046" cy="3134321"/>
          </a:xfrm>
        </p:spPr>
        <p:txBody>
          <a:bodyPr/>
          <a:lstStyle>
            <a:lvl1pPr marL="0" indent="0">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2"/>
          <p:cNvSpPr>
            <a:spLocks noGrp="1"/>
          </p:cNvSpPr>
          <p:nvPr>
            <p:ph type="pic" idx="1"/>
          </p:nvPr>
        </p:nvSpPr>
        <p:spPr>
          <a:xfrm>
            <a:off x="4572009" y="1125173"/>
            <a:ext cx="3857625" cy="3134321"/>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Verdana" pitchFamily="-105" charset="0"/>
            </a:endParaRPr>
          </a:p>
        </p:txBody>
      </p:sp>
    </p:spTree>
    <p:extLst>
      <p:ext uri="{BB962C8B-B14F-4D97-AF65-F5344CB8AC3E}">
        <p14:creationId xmlns:p14="http://schemas.microsoft.com/office/powerpoint/2010/main" val="284679168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5856" y="401836"/>
            <a:ext cx="7072313" cy="602754"/>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14387" y="1125173"/>
            <a:ext cx="3804047" cy="3134321"/>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596476" y="1125173"/>
            <a:ext cx="3804047" cy="3134321"/>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300"/>
            </a:lvl6pPr>
            <a:lvl7pPr>
              <a:defRPr sz="1300"/>
            </a:lvl7pPr>
            <a:lvl8pPr>
              <a:defRPr sz="1300"/>
            </a:lvl8pPr>
            <a:lvl9pPr>
              <a:defRPr sz="13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67326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5856" y="562581"/>
            <a:ext cx="7072313" cy="442019"/>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14384" y="1125142"/>
            <a:ext cx="3782839" cy="425276"/>
          </a:xfrm>
        </p:spPr>
        <p:txBody>
          <a:bodyPr anchor="b"/>
          <a:lstStyle>
            <a:lvl1pPr marL="0" indent="0">
              <a:buNone/>
              <a:defRPr sz="1700" b="0"/>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dirty="0" smtClean="0"/>
              <a:t>Click to edit Master text styles</a:t>
            </a:r>
          </a:p>
        </p:txBody>
      </p:sp>
      <p:sp>
        <p:nvSpPr>
          <p:cNvPr id="4" name="Content Placeholder 3"/>
          <p:cNvSpPr>
            <a:spLocks noGrp="1"/>
          </p:cNvSpPr>
          <p:nvPr>
            <p:ph sz="half" idx="2"/>
          </p:nvPr>
        </p:nvSpPr>
        <p:spPr>
          <a:xfrm>
            <a:off x="714384" y="1567173"/>
            <a:ext cx="3782839" cy="2692301"/>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0"/>
          </p:nvPr>
        </p:nvSpPr>
        <p:spPr>
          <a:xfrm>
            <a:off x="4562035" y="1125142"/>
            <a:ext cx="3782839" cy="425276"/>
          </a:xfrm>
        </p:spPr>
        <p:txBody>
          <a:bodyPr anchor="b"/>
          <a:lstStyle>
            <a:lvl1pPr marL="0" indent="0">
              <a:buNone/>
              <a:defRPr sz="1700" b="0"/>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dirty="0" smtClean="0"/>
              <a:t>Click to edit Master text styles</a:t>
            </a:r>
          </a:p>
        </p:txBody>
      </p:sp>
      <p:sp>
        <p:nvSpPr>
          <p:cNvPr id="8" name="Content Placeholder 3"/>
          <p:cNvSpPr>
            <a:spLocks noGrp="1"/>
          </p:cNvSpPr>
          <p:nvPr>
            <p:ph sz="half" idx="11"/>
          </p:nvPr>
        </p:nvSpPr>
        <p:spPr>
          <a:xfrm>
            <a:off x="4562035" y="1567173"/>
            <a:ext cx="3782839" cy="2692301"/>
          </a:xfrm>
        </p:spPr>
        <p:txBody>
          <a:bodyPr/>
          <a:lstStyle>
            <a:lvl1pPr>
              <a:defRPr sz="1700"/>
            </a:lvl1pPr>
            <a:lvl2pPr marL="244308" indent="128583">
              <a:defRPr sz="1300"/>
            </a:lvl2pPr>
            <a:lvl3pPr marL="244308" indent="128583">
              <a:defRPr sz="1300"/>
            </a:lvl3pPr>
            <a:lvl4pPr marL="244308" indent="128583">
              <a:defRPr sz="1300"/>
            </a:lvl4pPr>
            <a:lvl5pPr marL="244308" indent="128583">
              <a:defRPr sz="1300"/>
            </a:lvl5pPr>
            <a:lvl6pPr>
              <a:defRPr sz="1100"/>
            </a:lvl6pPr>
            <a:lvl7pPr>
              <a:defRPr sz="1100"/>
            </a:lvl7pPr>
            <a:lvl8pPr>
              <a:defRPr sz="1100"/>
            </a:lvl8pPr>
            <a:lvl9pPr>
              <a:defRPr sz="1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71842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849ED36F-7265-4451-8C6A-8DBE85A1611A}"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33844CAF-5E1B-46C7-8C14-85C5A6C38A4A}" type="slidenum">
              <a:rPr lang="en-US"/>
              <a:pPr>
                <a:defRPr/>
              </a:pPr>
              <a:t>‹#›</a:t>
            </a:fld>
            <a:endParaRPr lang="en-US"/>
          </a:p>
        </p:txBody>
      </p:sp>
    </p:spTree>
    <p:extLst>
      <p:ext uri="{BB962C8B-B14F-4D97-AF65-F5344CB8AC3E}">
        <p14:creationId xmlns:p14="http://schemas.microsoft.com/office/powerpoint/2010/main" val="3382467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58969486-EE3D-4062-A861-32D1804EF424}"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286D9D22-BE20-417A-924B-B62A8F544CC1}" type="slidenum">
              <a:rPr lang="en-US"/>
              <a:pPr>
                <a:defRPr/>
              </a:pPr>
              <a:t>‹#›</a:t>
            </a:fld>
            <a:endParaRPr lang="en-US"/>
          </a:p>
        </p:txBody>
      </p:sp>
    </p:spTree>
    <p:extLst>
      <p:ext uri="{BB962C8B-B14F-4D97-AF65-F5344CB8AC3E}">
        <p14:creationId xmlns:p14="http://schemas.microsoft.com/office/powerpoint/2010/main" val="1045019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FA89E88E-2506-464F-896A-AE0A99394119}"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ED6ED9B6-2215-4EF8-B26D-D3A74638541E}" type="slidenum">
              <a:rPr lang="en-US"/>
              <a:pPr>
                <a:defRPr/>
              </a:pPr>
              <a:t>‹#›</a:t>
            </a:fld>
            <a:endParaRPr lang="en-US"/>
          </a:p>
        </p:txBody>
      </p:sp>
    </p:spTree>
    <p:extLst>
      <p:ext uri="{BB962C8B-B14F-4D97-AF65-F5344CB8AC3E}">
        <p14:creationId xmlns:p14="http://schemas.microsoft.com/office/powerpoint/2010/main" val="2987534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9BFBD5-C218-4612-B852-B3A8CF47D85A}" type="slidenum">
              <a:rPr lang="en-US"/>
              <a:pPr>
                <a:defRPr/>
              </a:pPr>
              <a:t>‹#›</a:t>
            </a:fld>
            <a:endParaRPr lang="en-US"/>
          </a:p>
        </p:txBody>
      </p:sp>
    </p:spTree>
    <p:extLst>
      <p:ext uri="{BB962C8B-B14F-4D97-AF65-F5344CB8AC3E}">
        <p14:creationId xmlns:p14="http://schemas.microsoft.com/office/powerpoint/2010/main" val="2034407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53C8D3DB-46EF-47D0-B83A-06383BF69D32}" type="datetimeFigureOut">
              <a:rPr lang="en-US"/>
              <a:pPr>
                <a:defRPr/>
              </a:pPr>
              <a:t>11/22/2011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F292E6D1-15B3-4664-B356-7B7E49BE64E4}" type="slidenum">
              <a:rPr lang="en-US"/>
              <a:pPr>
                <a:defRPr/>
              </a:pPr>
              <a:t>‹#›</a:t>
            </a:fld>
            <a:endParaRPr lang="en-US"/>
          </a:p>
        </p:txBody>
      </p:sp>
    </p:spTree>
    <p:extLst>
      <p:ext uri="{BB962C8B-B14F-4D97-AF65-F5344CB8AC3E}">
        <p14:creationId xmlns:p14="http://schemas.microsoft.com/office/powerpoint/2010/main" val="3936758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E3BE1038-81AB-4DD4-830F-182FB3CA465D}" type="datetimeFigureOut">
              <a:rPr lang="en-US"/>
              <a:pPr>
                <a:defRPr/>
              </a:pPr>
              <a:t>11/22/2011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A6043648-02D1-4B1F-B3FC-FF49E37A96DB}" type="slidenum">
              <a:rPr lang="en-US"/>
              <a:pPr>
                <a:defRPr/>
              </a:pPr>
              <a:t>‹#›</a:t>
            </a:fld>
            <a:endParaRPr lang="en-US"/>
          </a:p>
        </p:txBody>
      </p:sp>
    </p:spTree>
    <p:extLst>
      <p:ext uri="{BB962C8B-B14F-4D97-AF65-F5344CB8AC3E}">
        <p14:creationId xmlns:p14="http://schemas.microsoft.com/office/powerpoint/2010/main" val="1703729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22AA574D-BE8C-49A9-9F0C-8AB191B2CDC7}" type="datetimeFigureOut">
              <a:rPr lang="en-US"/>
              <a:pPr>
                <a:defRPr/>
              </a:pPr>
              <a:t>11/22/2011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3CCE089D-96CE-42BC-9E68-0C3C68F6CF20}" type="slidenum">
              <a:rPr lang="en-US"/>
              <a:pPr>
                <a:defRPr/>
              </a:pPr>
              <a:t>‹#›</a:t>
            </a:fld>
            <a:endParaRPr lang="en-US"/>
          </a:p>
        </p:txBody>
      </p:sp>
    </p:spTree>
    <p:extLst>
      <p:ext uri="{BB962C8B-B14F-4D97-AF65-F5344CB8AC3E}">
        <p14:creationId xmlns:p14="http://schemas.microsoft.com/office/powerpoint/2010/main" val="2369322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80A2167B-981A-43A2-B535-030CD4BF7D6D}" type="datetimeFigureOut">
              <a:rPr lang="en-US"/>
              <a:pPr>
                <a:defRPr/>
              </a:pPr>
              <a:t>11/22/2011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B2214654-C6DD-4F0A-8628-BE5661B95FE5}" type="slidenum">
              <a:rPr lang="en-US"/>
              <a:pPr>
                <a:defRPr/>
              </a:pPr>
              <a:t>‹#›</a:t>
            </a:fld>
            <a:endParaRPr lang="en-US"/>
          </a:p>
        </p:txBody>
      </p:sp>
    </p:spTree>
    <p:extLst>
      <p:ext uri="{BB962C8B-B14F-4D97-AF65-F5344CB8AC3E}">
        <p14:creationId xmlns:p14="http://schemas.microsoft.com/office/powerpoint/2010/main" val="588800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9D73E460-2D91-4ACB-A3BE-D1A51EA51B84}" type="datetimeFigureOut">
              <a:rPr lang="en-US"/>
              <a:pPr>
                <a:defRPr/>
              </a:pPr>
              <a:t>11/22/2011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D3BB78C2-AA39-458B-96AE-67FE4FB45A8C}" type="slidenum">
              <a:rPr lang="en-US"/>
              <a:pPr>
                <a:defRPr/>
              </a:pPr>
              <a:t>‹#›</a:t>
            </a:fld>
            <a:endParaRPr lang="en-US"/>
          </a:p>
        </p:txBody>
      </p:sp>
    </p:spTree>
    <p:extLst>
      <p:ext uri="{BB962C8B-B14F-4D97-AF65-F5344CB8AC3E}">
        <p14:creationId xmlns:p14="http://schemas.microsoft.com/office/powerpoint/2010/main" val="2645055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B881EB1A-2042-4413-A938-AEE75124292D}" type="datetimeFigureOut">
              <a:rPr lang="en-US"/>
              <a:pPr>
                <a:defRPr/>
              </a:pPr>
              <a:t>11/22/2011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0E12B9B3-D4ED-4230-B6D0-AB05957DA0A4}" type="slidenum">
              <a:rPr lang="en-US"/>
              <a:pPr>
                <a:defRPr/>
              </a:pPr>
              <a:t>‹#›</a:t>
            </a:fld>
            <a:endParaRPr lang="en-US"/>
          </a:p>
        </p:txBody>
      </p:sp>
    </p:spTree>
    <p:extLst>
      <p:ext uri="{BB962C8B-B14F-4D97-AF65-F5344CB8AC3E}">
        <p14:creationId xmlns:p14="http://schemas.microsoft.com/office/powerpoint/2010/main" val="1353998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36E86DB6-0218-4FB0-A32D-AB31DDAAADC8}"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8F12812E-7CE6-4C86-80CC-C4E54A7D6857}" type="slidenum">
              <a:rPr lang="en-US"/>
              <a:pPr>
                <a:defRPr/>
              </a:pPr>
              <a:t>‹#›</a:t>
            </a:fld>
            <a:endParaRPr lang="en-US"/>
          </a:p>
        </p:txBody>
      </p:sp>
    </p:spTree>
    <p:extLst>
      <p:ext uri="{BB962C8B-B14F-4D97-AF65-F5344CB8AC3E}">
        <p14:creationId xmlns:p14="http://schemas.microsoft.com/office/powerpoint/2010/main" val="398155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E5D4A592-A739-487D-85B1-994195187FE4}"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Unicode MS" pitchFamily="34" charset="-128"/>
                <a:ea typeface="ＭＳ Ｐゴシック" charset="-128"/>
              </a:defRPr>
            </a:lvl1pPr>
          </a:lstStyle>
          <a:p>
            <a:pPr>
              <a:defRPr/>
            </a:pPr>
            <a:fld id="{E05D9C87-23A7-41CD-BAB9-CAF2388831A9}" type="slidenum">
              <a:rPr lang="en-US"/>
              <a:pPr>
                <a:defRPr/>
              </a:pPr>
              <a:t>‹#›</a:t>
            </a:fld>
            <a:endParaRPr lang="en-US"/>
          </a:p>
        </p:txBody>
      </p:sp>
    </p:spTree>
    <p:extLst>
      <p:ext uri="{BB962C8B-B14F-4D97-AF65-F5344CB8AC3E}">
        <p14:creationId xmlns:p14="http://schemas.microsoft.com/office/powerpoint/2010/main" val="3917583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3"/>
          <p:cNvSpPr>
            <a:spLocks noChangeShapeType="1"/>
          </p:cNvSpPr>
          <p:nvPr/>
        </p:nvSpPr>
        <p:spPr bwMode="auto">
          <a:xfrm>
            <a:off x="533400" y="1257300"/>
            <a:ext cx="8229600" cy="0"/>
          </a:xfrm>
          <a:prstGeom prst="line">
            <a:avLst/>
          </a:prstGeom>
          <a:noFill/>
          <a:ln w="19050">
            <a:solidFill>
              <a:schemeClr val="tx1"/>
            </a:solidFill>
            <a:round/>
            <a:headEnd/>
            <a:tailEnd/>
          </a:ln>
          <a:effectLst/>
        </p:spPr>
        <p:txBody>
          <a:bodyPr wrap="none" anchor="ctr"/>
          <a:lstStyle/>
          <a:p>
            <a:pPr defTabSz="914118" eaLnBrk="0" hangingPunct="0">
              <a:defRPr/>
            </a:pPr>
            <a:endParaRPr lang="en-US">
              <a:solidFill>
                <a:srgbClr val="000000"/>
              </a:solidFill>
              <a:ea typeface="ＭＳ Ｐゴシック" pitchFamily="34" charset="-128"/>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829051"/>
            <a:ext cx="1219200" cy="49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background-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156472"/>
            <a:ext cx="3581400" cy="7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590800" y="3886200"/>
            <a:ext cx="4419600" cy="369332"/>
          </a:xfrm>
          <a:prstGeom prst="rect">
            <a:avLst/>
          </a:prstGeom>
          <a:noFill/>
          <a:ln w="9525">
            <a:noFill/>
            <a:miter lim="800000"/>
            <a:headEnd/>
            <a:tailEnd/>
          </a:ln>
          <a:effectLst/>
        </p:spPr>
        <p:txBody>
          <a:bodyPr>
            <a:spAutoFit/>
          </a:bodyPr>
          <a:lstStyle/>
          <a:p>
            <a:pPr defTabSz="914118">
              <a:spcBef>
                <a:spcPct val="50000"/>
              </a:spcBef>
              <a:defRPr/>
            </a:pPr>
            <a:r>
              <a:rPr lang="en-US" b="1">
                <a:solidFill>
                  <a:srgbClr val="000000"/>
                </a:solidFill>
                <a:ea typeface="ＭＳ Ｐゴシック" pitchFamily="34" charset="-128"/>
              </a:rPr>
              <a:t>The Media Lab	</a:t>
            </a:r>
            <a:r>
              <a:rPr lang="en-US" sz="1700">
                <a:solidFill>
                  <a:srgbClr val="000000"/>
                </a:solidFill>
                <a:ea typeface="ＭＳ Ｐゴシック" pitchFamily="34" charset="-128"/>
              </a:rPr>
              <a:t>Camera Culture</a:t>
            </a:r>
          </a:p>
        </p:txBody>
      </p:sp>
      <p:sp>
        <p:nvSpPr>
          <p:cNvPr id="8" name="Line 10"/>
          <p:cNvSpPr>
            <a:spLocks noChangeShapeType="1"/>
          </p:cNvSpPr>
          <p:nvPr/>
        </p:nvSpPr>
        <p:spPr bwMode="auto">
          <a:xfrm>
            <a:off x="4343400" y="3943350"/>
            <a:ext cx="0" cy="171450"/>
          </a:xfrm>
          <a:prstGeom prst="line">
            <a:avLst/>
          </a:prstGeom>
          <a:noFill/>
          <a:ln w="19050">
            <a:solidFill>
              <a:schemeClr val="tx1"/>
            </a:solidFill>
            <a:round/>
            <a:headEnd/>
            <a:tailEnd/>
          </a:ln>
          <a:effectLst/>
        </p:spPr>
        <p:txBody>
          <a:bodyPr/>
          <a:lstStyle/>
          <a:p>
            <a:pPr defTabSz="914118" eaLnBrk="0" hangingPunct="0">
              <a:defRPr/>
            </a:pPr>
            <a:endParaRPr lang="en-US">
              <a:solidFill>
                <a:srgbClr val="000000"/>
              </a:solidFill>
              <a:ea typeface="ＭＳ Ｐゴシック" pitchFamily="34" charset="-128"/>
            </a:endParaRPr>
          </a:p>
        </p:txBody>
      </p:sp>
      <p:pic>
        <p:nvPicPr>
          <p:cNvPr id="9" name="Picture 11" descr="cc sketch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829050"/>
            <a:ext cx="838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ctrTitle" sz="quarter"/>
          </p:nvPr>
        </p:nvSpPr>
        <p:spPr>
          <a:xfrm>
            <a:off x="4303468" y="740740"/>
            <a:ext cx="4424608" cy="461665"/>
          </a:xfrm>
        </p:spPr>
        <p:txBody>
          <a:bodyPr wrap="none">
            <a:spAutoFit/>
          </a:bodyPr>
          <a:lstStyle>
            <a:lvl1pPr algn="r">
              <a:defRPr b="1">
                <a:solidFill>
                  <a:schemeClr val="tx1"/>
                </a:solidFill>
                <a:latin typeface="Arial" charset="0"/>
              </a:defRPr>
            </a:lvl1pPr>
          </a:lstStyle>
          <a:p>
            <a:r>
              <a:rPr lang="en-US"/>
              <a:t>Click to edit Master title style</a:t>
            </a:r>
          </a:p>
        </p:txBody>
      </p:sp>
      <p:sp>
        <p:nvSpPr>
          <p:cNvPr id="8196" name="Rectangle 4"/>
          <p:cNvSpPr>
            <a:spLocks noGrp="1" noChangeArrowheads="1"/>
          </p:cNvSpPr>
          <p:nvPr>
            <p:ph type="subTitle" sz="quarter" idx="1"/>
          </p:nvPr>
        </p:nvSpPr>
        <p:spPr>
          <a:xfrm>
            <a:off x="4419600" y="1543050"/>
            <a:ext cx="4343400" cy="1314450"/>
          </a:xfrm>
        </p:spPr>
        <p:txBody>
          <a:bodyPr/>
          <a:lstStyle>
            <a:lvl1pPr marL="0" indent="0" algn="r">
              <a:lnSpc>
                <a:spcPct val="70000"/>
              </a:lnSpc>
              <a:buFontTx/>
              <a:buNone/>
              <a:defRPr sz="1600">
                <a:solidFill>
                  <a:schemeClr val="tx1"/>
                </a:solidFill>
              </a:defRPr>
            </a:lvl1pPr>
          </a:lstStyle>
          <a:p>
            <a:r>
              <a:rPr lang="en-US"/>
              <a:t>Click to edit Master subtitle style</a:t>
            </a:r>
          </a:p>
        </p:txBody>
      </p:sp>
      <p:sp>
        <p:nvSpPr>
          <p:cNvPr id="10" name="Rectangle 5"/>
          <p:cNvSpPr>
            <a:spLocks noGrp="1" noChangeArrowheads="1"/>
          </p:cNvSpPr>
          <p:nvPr>
            <p:ph type="dt" sz="half" idx="10"/>
          </p:nvPr>
        </p:nvSpPr>
        <p:spPr bwMode="auto">
          <a:xfrm>
            <a:off x="6165881" y="4924425"/>
            <a:ext cx="1717675" cy="16311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endParaRPr lang="en-US"/>
          </a:p>
        </p:txBody>
      </p:sp>
    </p:spTree>
    <p:extLst>
      <p:ext uri="{BB962C8B-B14F-4D97-AF65-F5344CB8AC3E}">
        <p14:creationId xmlns:p14="http://schemas.microsoft.com/office/powerpoint/2010/main" val="3678272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352F6278-EF17-43E6-8774-0E481E4238C7}" type="slidenum">
              <a:rPr lang="en-US"/>
              <a:pPr eaLnBrk="0" hangingPunct="0">
                <a:defRPr/>
              </a:pPr>
              <a:t>‹#›</a:t>
            </a:fld>
            <a:endParaRPr lang="en-US"/>
          </a:p>
        </p:txBody>
      </p:sp>
    </p:spTree>
    <p:extLst>
      <p:ext uri="{BB962C8B-B14F-4D97-AF65-F5344CB8AC3E}">
        <p14:creationId xmlns:p14="http://schemas.microsoft.com/office/powerpoint/2010/main" val="64454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2A0DB1-0906-4216-AF6D-D177E3AB7C88}" type="slidenum">
              <a:rPr lang="en-US"/>
              <a:pPr>
                <a:defRPr/>
              </a:pPr>
              <a:t>‹#›</a:t>
            </a:fld>
            <a:endParaRPr lang="en-US"/>
          </a:p>
        </p:txBody>
      </p:sp>
    </p:spTree>
    <p:extLst>
      <p:ext uri="{BB962C8B-B14F-4D97-AF65-F5344CB8AC3E}">
        <p14:creationId xmlns:p14="http://schemas.microsoft.com/office/powerpoint/2010/main" val="1061194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C53E6306-F3E7-4B52-A094-1B5939EE306F}" type="slidenum">
              <a:rPr lang="en-US"/>
              <a:pPr eaLnBrk="0" hangingPunct="0">
                <a:defRPr/>
              </a:pPr>
              <a:t>‹#›</a:t>
            </a:fld>
            <a:endParaRPr lang="en-US"/>
          </a:p>
        </p:txBody>
      </p:sp>
    </p:spTree>
    <p:extLst>
      <p:ext uri="{BB962C8B-B14F-4D97-AF65-F5344CB8AC3E}">
        <p14:creationId xmlns:p14="http://schemas.microsoft.com/office/powerpoint/2010/main" val="3068263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143000"/>
            <a:ext cx="41148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143000"/>
            <a:ext cx="41148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28C1C15D-F09A-4D05-912F-2102197F37BA}" type="slidenum">
              <a:rPr lang="en-US"/>
              <a:pPr eaLnBrk="0" hangingPunct="0">
                <a:defRPr/>
              </a:pPr>
              <a:t>‹#›</a:t>
            </a:fld>
            <a:endParaRPr lang="en-US"/>
          </a:p>
        </p:txBody>
      </p:sp>
    </p:spTree>
    <p:extLst>
      <p:ext uri="{BB962C8B-B14F-4D97-AF65-F5344CB8AC3E}">
        <p14:creationId xmlns:p14="http://schemas.microsoft.com/office/powerpoint/2010/main" val="111328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14A81855-1D11-44D8-9BF1-593C7A21DA91}" type="slidenum">
              <a:rPr lang="en-US"/>
              <a:pPr eaLnBrk="0" hangingPunct="0">
                <a:defRPr/>
              </a:pPr>
              <a:t>‹#›</a:t>
            </a:fld>
            <a:endParaRPr lang="en-US"/>
          </a:p>
        </p:txBody>
      </p:sp>
    </p:spTree>
    <p:extLst>
      <p:ext uri="{BB962C8B-B14F-4D97-AF65-F5344CB8AC3E}">
        <p14:creationId xmlns:p14="http://schemas.microsoft.com/office/powerpoint/2010/main" val="715650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F7BE80BB-C419-4B84-9AC3-2ABE7FC5AD3C}" type="slidenum">
              <a:rPr lang="en-US"/>
              <a:pPr eaLnBrk="0" hangingPunct="0">
                <a:defRPr/>
              </a:pPr>
              <a:t>‹#›</a:t>
            </a:fld>
            <a:endParaRPr lang="en-US"/>
          </a:p>
        </p:txBody>
      </p:sp>
    </p:spTree>
    <p:extLst>
      <p:ext uri="{BB962C8B-B14F-4D97-AF65-F5344CB8AC3E}">
        <p14:creationId xmlns:p14="http://schemas.microsoft.com/office/powerpoint/2010/main" val="1380465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163AF25A-A798-466E-94BF-241D2EEC42E3}" type="slidenum">
              <a:rPr lang="en-US"/>
              <a:pPr eaLnBrk="0" hangingPunct="0">
                <a:defRPr/>
              </a:pPr>
              <a:t>‹#›</a:t>
            </a:fld>
            <a:endParaRPr lang="en-US"/>
          </a:p>
        </p:txBody>
      </p:sp>
    </p:spTree>
    <p:extLst>
      <p:ext uri="{BB962C8B-B14F-4D97-AF65-F5344CB8AC3E}">
        <p14:creationId xmlns:p14="http://schemas.microsoft.com/office/powerpoint/2010/main" val="1314164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F6E41232-BE64-4BCA-B2CD-AFD6C68763DF}" type="slidenum">
              <a:rPr lang="en-US"/>
              <a:pPr eaLnBrk="0" hangingPunct="0">
                <a:defRPr/>
              </a:pPr>
              <a:t>‹#›</a:t>
            </a:fld>
            <a:endParaRPr lang="en-US"/>
          </a:p>
        </p:txBody>
      </p:sp>
    </p:spTree>
    <p:extLst>
      <p:ext uri="{BB962C8B-B14F-4D97-AF65-F5344CB8AC3E}">
        <p14:creationId xmlns:p14="http://schemas.microsoft.com/office/powerpoint/2010/main" val="3724465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4F52F27B-AE15-44D5-B41C-CF5E5E292A78}" type="slidenum">
              <a:rPr lang="en-US"/>
              <a:pPr eaLnBrk="0" hangingPunct="0">
                <a:defRPr/>
              </a:pPr>
              <a:t>‹#›</a:t>
            </a:fld>
            <a:endParaRPr lang="en-US"/>
          </a:p>
        </p:txBody>
      </p:sp>
    </p:spTree>
    <p:extLst>
      <p:ext uri="{BB962C8B-B14F-4D97-AF65-F5344CB8AC3E}">
        <p14:creationId xmlns:p14="http://schemas.microsoft.com/office/powerpoint/2010/main" val="7425174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45F29D5A-65D7-4516-9E27-13058EB898DF}" type="slidenum">
              <a:rPr lang="en-US"/>
              <a:pPr eaLnBrk="0" hangingPunct="0">
                <a:defRPr/>
              </a:pPr>
              <a:t>‹#›</a:t>
            </a:fld>
            <a:endParaRPr lang="en-US"/>
          </a:p>
        </p:txBody>
      </p:sp>
    </p:spTree>
    <p:extLst>
      <p:ext uri="{BB962C8B-B14F-4D97-AF65-F5344CB8AC3E}">
        <p14:creationId xmlns:p14="http://schemas.microsoft.com/office/powerpoint/2010/main" val="1670718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28650"/>
            <a:ext cx="2114550" cy="3886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28650"/>
            <a:ext cx="6191250" cy="388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192088" y="4924425"/>
            <a:ext cx="1293812" cy="171450"/>
          </a:xfrm>
          <a:prstGeom prst="rect">
            <a:avLst/>
          </a:prstGeom>
        </p:spPr>
        <p:txBody>
          <a:bodyPr vert="horz" wrap="square" lIns="91440" tIns="45720" rIns="91440" bIns="45720" numCol="1" anchor="t" anchorCtr="0" compatLnSpc="1">
            <a:prstTxWarp prst="textNoShape">
              <a:avLst/>
            </a:prstTxWarp>
          </a:bodyPr>
          <a:lstStyle>
            <a:lvl1pPr>
              <a:defRPr sz="1200" b="1">
                <a:solidFill>
                  <a:srgbClr val="000000"/>
                </a:solidFill>
                <a:latin typeface="Arial" pitchFamily="34" charset="0"/>
                <a:ea typeface="ＭＳ Ｐゴシック" charset="-128"/>
              </a:defRPr>
            </a:lvl1pPr>
          </a:lstStyle>
          <a:p>
            <a:pPr eaLnBrk="0" hangingPunct="0">
              <a:defRPr/>
            </a:pPr>
            <a:fld id="{DE109818-F799-4C0A-A556-4F3560B578C6}" type="slidenum">
              <a:rPr lang="en-US"/>
              <a:pPr eaLnBrk="0" hangingPunct="0">
                <a:defRPr/>
              </a:pPr>
              <a:t>‹#›</a:t>
            </a:fld>
            <a:endParaRPr lang="en-US"/>
          </a:p>
        </p:txBody>
      </p:sp>
    </p:spTree>
    <p:extLst>
      <p:ext uri="{BB962C8B-B14F-4D97-AF65-F5344CB8AC3E}">
        <p14:creationId xmlns:p14="http://schemas.microsoft.com/office/powerpoint/2010/main" val="2975407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1"/>
            <a:ext cx="6400800" cy="131445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50ECCA5F-299E-48DF-B3DC-D878E40D84D8}" type="slidenum">
              <a:rPr lang="en-US"/>
              <a:pPr>
                <a:defRPr/>
              </a:pPr>
              <a:t>‹#›</a:t>
            </a:fld>
            <a:endParaRPr lang="en-US" dirty="0"/>
          </a:p>
        </p:txBody>
      </p:sp>
    </p:spTree>
    <p:extLst>
      <p:ext uri="{BB962C8B-B14F-4D97-AF65-F5344CB8AC3E}">
        <p14:creationId xmlns:p14="http://schemas.microsoft.com/office/powerpoint/2010/main" val="380116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335ABD8-2E17-4ACA-BC39-DF45A3ABFC25}" type="slidenum">
              <a:rPr lang="en-US"/>
              <a:pPr>
                <a:defRPr/>
              </a:pPr>
              <a:t>‹#›</a:t>
            </a:fld>
            <a:endParaRPr lang="en-US"/>
          </a:p>
        </p:txBody>
      </p:sp>
    </p:spTree>
    <p:extLst>
      <p:ext uri="{BB962C8B-B14F-4D97-AF65-F5344CB8AC3E}">
        <p14:creationId xmlns:p14="http://schemas.microsoft.com/office/powerpoint/2010/main" val="17138896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44264CB8-E380-4D3A-9CBB-D143FA78719B}" type="slidenum">
              <a:rPr lang="en-US"/>
              <a:pPr>
                <a:defRPr/>
              </a:pPr>
              <a:t>‹#›</a:t>
            </a:fld>
            <a:endParaRPr lang="en-US" dirty="0"/>
          </a:p>
        </p:txBody>
      </p:sp>
    </p:spTree>
    <p:extLst>
      <p:ext uri="{BB962C8B-B14F-4D97-AF65-F5344CB8AC3E}">
        <p14:creationId xmlns:p14="http://schemas.microsoft.com/office/powerpoint/2010/main" val="1739333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116FB628-320E-41D9-860D-A175B0B1734A}" type="slidenum">
              <a:rPr lang="en-US"/>
              <a:pPr>
                <a:defRPr/>
              </a:pPr>
              <a:t>‹#›</a:t>
            </a:fld>
            <a:endParaRPr lang="en-US" dirty="0"/>
          </a:p>
        </p:txBody>
      </p:sp>
    </p:spTree>
    <p:extLst>
      <p:ext uri="{BB962C8B-B14F-4D97-AF65-F5344CB8AC3E}">
        <p14:creationId xmlns:p14="http://schemas.microsoft.com/office/powerpoint/2010/main" val="21459534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200150"/>
            <a:ext cx="42291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00150"/>
            <a:ext cx="42291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7CC20120-47B8-42B5-B315-528CD01CCD60}" type="slidenum">
              <a:rPr lang="en-US"/>
              <a:pPr>
                <a:defRPr/>
              </a:pPr>
              <a:t>‹#›</a:t>
            </a:fld>
            <a:endParaRPr lang="en-US"/>
          </a:p>
        </p:txBody>
      </p:sp>
    </p:spTree>
    <p:extLst>
      <p:ext uri="{BB962C8B-B14F-4D97-AF65-F5344CB8AC3E}">
        <p14:creationId xmlns:p14="http://schemas.microsoft.com/office/powerpoint/2010/main" val="1584926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0CE40EAC-2442-4788-AE3F-042325666B5B}" type="slidenum">
              <a:rPr lang="en-US"/>
              <a:pPr>
                <a:defRPr/>
              </a:pPr>
              <a:t>‹#›</a:t>
            </a:fld>
            <a:endParaRPr lang="en-US"/>
          </a:p>
        </p:txBody>
      </p:sp>
    </p:spTree>
    <p:extLst>
      <p:ext uri="{BB962C8B-B14F-4D97-AF65-F5344CB8AC3E}">
        <p14:creationId xmlns:p14="http://schemas.microsoft.com/office/powerpoint/2010/main" val="1504061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B123D646-32BD-48E8-80E6-33329BDD5041}" type="slidenum">
              <a:rPr lang="en-US"/>
              <a:pPr>
                <a:defRPr/>
              </a:pPr>
              <a:t>‹#›</a:t>
            </a:fld>
            <a:endParaRPr lang="en-US"/>
          </a:p>
        </p:txBody>
      </p:sp>
    </p:spTree>
    <p:extLst>
      <p:ext uri="{BB962C8B-B14F-4D97-AF65-F5344CB8AC3E}">
        <p14:creationId xmlns:p14="http://schemas.microsoft.com/office/powerpoint/2010/main" val="1646922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fld id="{94247750-0E99-41AA-A97B-48A915E60C65}" type="slidenum">
              <a:rPr lang="en-US"/>
              <a:pPr>
                <a:defRPr/>
              </a:pPr>
              <a:t>‹#›</a:t>
            </a:fld>
            <a:endParaRPr lang="en-US"/>
          </a:p>
        </p:txBody>
      </p:sp>
    </p:spTree>
    <p:extLst>
      <p:ext uri="{BB962C8B-B14F-4D97-AF65-F5344CB8AC3E}">
        <p14:creationId xmlns:p14="http://schemas.microsoft.com/office/powerpoint/2010/main" val="1923824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0481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2097AC05-DB41-4DA1-9AA1-65A8EACD9A6B}" type="slidenum">
              <a:rPr lang="en-US"/>
              <a:pPr>
                <a:defRPr/>
              </a:pPr>
              <a:t>‹#›</a:t>
            </a:fld>
            <a:endParaRPr lang="en-US"/>
          </a:p>
        </p:txBody>
      </p:sp>
    </p:spTree>
    <p:extLst>
      <p:ext uri="{BB962C8B-B14F-4D97-AF65-F5344CB8AC3E}">
        <p14:creationId xmlns:p14="http://schemas.microsoft.com/office/powerpoint/2010/main" val="3691111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4025526"/>
            <a:ext cx="5486400" cy="603647"/>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1B1CB495-5257-4A59-A83E-10F1B0EF2A96}" type="slidenum">
              <a:rPr lang="en-US"/>
              <a:pPr>
                <a:defRPr/>
              </a:pPr>
              <a:t>‹#›</a:t>
            </a:fld>
            <a:endParaRPr lang="en-US"/>
          </a:p>
        </p:txBody>
      </p:sp>
    </p:spTree>
    <p:extLst>
      <p:ext uri="{BB962C8B-B14F-4D97-AF65-F5344CB8AC3E}">
        <p14:creationId xmlns:p14="http://schemas.microsoft.com/office/powerpoint/2010/main" val="2355660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54544C4B-8FFD-4622-BF4C-6166AB796FFF}" type="slidenum">
              <a:rPr lang="en-US"/>
              <a:pPr>
                <a:defRPr/>
              </a:pPr>
              <a:t>‹#›</a:t>
            </a:fld>
            <a:endParaRPr lang="en-US"/>
          </a:p>
        </p:txBody>
      </p:sp>
    </p:spTree>
    <p:extLst>
      <p:ext uri="{BB962C8B-B14F-4D97-AF65-F5344CB8AC3E}">
        <p14:creationId xmlns:p14="http://schemas.microsoft.com/office/powerpoint/2010/main" val="3714858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28600"/>
            <a:ext cx="2152650" cy="434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1" y="228600"/>
            <a:ext cx="6305550"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fld id="{CB03B91A-C399-479E-AA97-C67345BF1EC2}" type="slidenum">
              <a:rPr lang="en-US"/>
              <a:pPr>
                <a:defRPr/>
              </a:pPr>
              <a:t>‹#›</a:t>
            </a:fld>
            <a:endParaRPr lang="en-US"/>
          </a:p>
        </p:txBody>
      </p:sp>
    </p:spTree>
    <p:extLst>
      <p:ext uri="{BB962C8B-B14F-4D97-AF65-F5344CB8AC3E}">
        <p14:creationId xmlns:p14="http://schemas.microsoft.com/office/powerpoint/2010/main" val="131631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43433F-D1E8-4EF7-A3B0-7F22277573B9}" type="slidenum">
              <a:rPr lang="en-US"/>
              <a:pPr>
                <a:defRPr/>
              </a:pPr>
              <a:t>‹#›</a:t>
            </a:fld>
            <a:endParaRPr lang="en-US"/>
          </a:p>
        </p:txBody>
      </p:sp>
    </p:spTree>
    <p:extLst>
      <p:ext uri="{BB962C8B-B14F-4D97-AF65-F5344CB8AC3E}">
        <p14:creationId xmlns:p14="http://schemas.microsoft.com/office/powerpoint/2010/main" val="11498715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1" y="1200150"/>
            <a:ext cx="4229100" cy="337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1"/>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5BBF1EDE-5912-491D-B6F5-7BDA9C5F1AFD}" type="slidenum">
              <a:rPr lang="en-US"/>
              <a:pPr>
                <a:defRPr/>
              </a:pPr>
              <a:t>‹#›</a:t>
            </a:fld>
            <a:endParaRPr lang="en-US"/>
          </a:p>
        </p:txBody>
      </p:sp>
    </p:spTree>
    <p:extLst>
      <p:ext uri="{BB962C8B-B14F-4D97-AF65-F5344CB8AC3E}">
        <p14:creationId xmlns:p14="http://schemas.microsoft.com/office/powerpoint/2010/main" val="347723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8610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90FE7237-FA45-488B-8893-88B7E33135B5}" type="slidenum">
              <a:rPr lang="en-US"/>
              <a:pPr>
                <a:defRPr/>
              </a:pPr>
              <a:t>‹#›</a:t>
            </a:fld>
            <a:endParaRPr lang="en-US"/>
          </a:p>
        </p:txBody>
      </p:sp>
    </p:spTree>
    <p:extLst>
      <p:ext uri="{BB962C8B-B14F-4D97-AF65-F5344CB8AC3E}">
        <p14:creationId xmlns:p14="http://schemas.microsoft.com/office/powerpoint/2010/main" val="2844815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1" y="1200150"/>
            <a:ext cx="4229100" cy="337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1"/>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en-US"/>
          </a:p>
        </p:txBody>
      </p:sp>
      <p:sp>
        <p:nvSpPr>
          <p:cNvPr id="7" name="Slide Number Placeholder 6"/>
          <p:cNvSpPr>
            <a:spLocks noGrp="1"/>
          </p:cNvSpPr>
          <p:nvPr>
            <p:ph type="sldNum" sz="quarter" idx="11"/>
          </p:nvPr>
        </p:nvSpPr>
        <p:spPr/>
        <p:txBody>
          <a:bodyPr/>
          <a:lstStyle>
            <a:lvl1pPr>
              <a:defRPr/>
            </a:lvl1pPr>
          </a:lstStyle>
          <a:p>
            <a:pPr>
              <a:defRPr/>
            </a:pPr>
            <a:fld id="{9EE50E5B-88B4-4ACB-ADBE-87C17D100B81}" type="slidenum">
              <a:rPr lang="en-US"/>
              <a:pPr>
                <a:defRPr/>
              </a:pPr>
              <a:t>‹#›</a:t>
            </a:fld>
            <a:endParaRPr lang="en-US"/>
          </a:p>
        </p:txBody>
      </p:sp>
    </p:spTree>
    <p:extLst>
      <p:ext uri="{BB962C8B-B14F-4D97-AF65-F5344CB8AC3E}">
        <p14:creationId xmlns:p14="http://schemas.microsoft.com/office/powerpoint/2010/main" val="30720607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228600"/>
            <a:ext cx="7772400" cy="8572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1" y="1200151"/>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200151"/>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1"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86300" y="2943227"/>
            <a:ext cx="4229100" cy="1628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Slide Number Placeholder 7"/>
          <p:cNvSpPr>
            <a:spLocks noGrp="1"/>
          </p:cNvSpPr>
          <p:nvPr>
            <p:ph type="sldNum" sz="quarter" idx="11"/>
          </p:nvPr>
        </p:nvSpPr>
        <p:spPr/>
        <p:txBody>
          <a:bodyPr/>
          <a:lstStyle>
            <a:lvl1pPr>
              <a:defRPr/>
            </a:lvl1pPr>
          </a:lstStyle>
          <a:p>
            <a:pPr>
              <a:defRPr/>
            </a:pPr>
            <a:fld id="{92166A75-C629-4570-8CCA-BF3C92144DB4}" type="slidenum">
              <a:rPr lang="en-US"/>
              <a:pPr>
                <a:defRPr/>
              </a:pPr>
              <a:t>‹#›</a:t>
            </a:fld>
            <a:endParaRPr lang="en-US"/>
          </a:p>
        </p:txBody>
      </p:sp>
    </p:spTree>
    <p:extLst>
      <p:ext uri="{BB962C8B-B14F-4D97-AF65-F5344CB8AC3E}">
        <p14:creationId xmlns:p14="http://schemas.microsoft.com/office/powerpoint/2010/main" val="2072784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65B609CC-8212-4918-93D3-EFC9DF79EE6A}"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3753E5A6-E0DF-4A51-8946-E3522FA71B95}" type="slidenum">
              <a:rPr lang="en-US"/>
              <a:pPr>
                <a:defRPr/>
              </a:pPr>
              <a:t>‹#›</a:t>
            </a:fld>
            <a:endParaRPr lang="en-US"/>
          </a:p>
        </p:txBody>
      </p:sp>
    </p:spTree>
    <p:extLst>
      <p:ext uri="{BB962C8B-B14F-4D97-AF65-F5344CB8AC3E}">
        <p14:creationId xmlns:p14="http://schemas.microsoft.com/office/powerpoint/2010/main" val="26691202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0EBB129E-0451-4E37-A388-63B8D77F7AB8}"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D8851CE2-1B20-438D-95C2-D842FCA81F13}" type="slidenum">
              <a:rPr lang="en-US"/>
              <a:pPr>
                <a:defRPr/>
              </a:pPr>
              <a:t>‹#›</a:t>
            </a:fld>
            <a:endParaRPr lang="en-US"/>
          </a:p>
        </p:txBody>
      </p:sp>
    </p:spTree>
    <p:extLst>
      <p:ext uri="{BB962C8B-B14F-4D97-AF65-F5344CB8AC3E}">
        <p14:creationId xmlns:p14="http://schemas.microsoft.com/office/powerpoint/2010/main" val="374505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8F5FAC47-3EF9-45CE-A943-972A82025F63}"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0B2F00E8-425E-4F73-9443-7CF572C77754}" type="slidenum">
              <a:rPr lang="en-US"/>
              <a:pPr>
                <a:defRPr/>
              </a:pPr>
              <a:t>‹#›</a:t>
            </a:fld>
            <a:endParaRPr lang="en-US"/>
          </a:p>
        </p:txBody>
      </p:sp>
    </p:spTree>
    <p:extLst>
      <p:ext uri="{BB962C8B-B14F-4D97-AF65-F5344CB8AC3E}">
        <p14:creationId xmlns:p14="http://schemas.microsoft.com/office/powerpoint/2010/main" val="3431183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9DB70624-4BAE-4394-8CDE-14BC053D549C}" type="datetimeFigureOut">
              <a:rPr lang="en-US"/>
              <a:pPr>
                <a:defRPr/>
              </a:pPr>
              <a:t>11/22/2011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F8408956-AFC4-4E36-86C0-E72840CECCEF}" type="slidenum">
              <a:rPr lang="en-US"/>
              <a:pPr>
                <a:defRPr/>
              </a:pPr>
              <a:t>‹#›</a:t>
            </a:fld>
            <a:endParaRPr lang="en-US"/>
          </a:p>
        </p:txBody>
      </p:sp>
    </p:spTree>
    <p:extLst>
      <p:ext uri="{BB962C8B-B14F-4D97-AF65-F5344CB8AC3E}">
        <p14:creationId xmlns:p14="http://schemas.microsoft.com/office/powerpoint/2010/main" val="28781256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91DA6B71-5EF1-480F-A404-0CC477B05FEF}" type="datetimeFigureOut">
              <a:rPr lang="en-US"/>
              <a:pPr>
                <a:defRPr/>
              </a:pPr>
              <a:t>11/22/2011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727C8AAB-4ED8-46BF-ACAD-F11DB328112D}" type="slidenum">
              <a:rPr lang="en-US"/>
              <a:pPr>
                <a:defRPr/>
              </a:pPr>
              <a:t>‹#›</a:t>
            </a:fld>
            <a:endParaRPr lang="en-US"/>
          </a:p>
        </p:txBody>
      </p:sp>
    </p:spTree>
    <p:extLst>
      <p:ext uri="{BB962C8B-B14F-4D97-AF65-F5344CB8AC3E}">
        <p14:creationId xmlns:p14="http://schemas.microsoft.com/office/powerpoint/2010/main" val="3195588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25366C84-073C-4614-8DC4-E9DAFD2023BB}" type="datetimeFigureOut">
              <a:rPr lang="en-US"/>
              <a:pPr>
                <a:defRPr/>
              </a:pPr>
              <a:t>11/22/2011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BF817099-C059-4B90-9007-0C10C4014941}" type="slidenum">
              <a:rPr lang="en-US"/>
              <a:pPr>
                <a:defRPr/>
              </a:pPr>
              <a:t>‹#›</a:t>
            </a:fld>
            <a:endParaRPr lang="en-US"/>
          </a:p>
        </p:txBody>
      </p:sp>
    </p:spTree>
    <p:extLst>
      <p:ext uri="{BB962C8B-B14F-4D97-AF65-F5344CB8AC3E}">
        <p14:creationId xmlns:p14="http://schemas.microsoft.com/office/powerpoint/2010/main" val="62859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845DA0-6C1A-40EF-BCD1-C083A70CC62D}" type="slidenum">
              <a:rPr lang="en-US"/>
              <a:pPr>
                <a:defRPr/>
              </a:pPr>
              <a:t>‹#›</a:t>
            </a:fld>
            <a:endParaRPr lang="en-US"/>
          </a:p>
        </p:txBody>
      </p:sp>
    </p:spTree>
    <p:extLst>
      <p:ext uri="{BB962C8B-B14F-4D97-AF65-F5344CB8AC3E}">
        <p14:creationId xmlns:p14="http://schemas.microsoft.com/office/powerpoint/2010/main" val="1065879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09B18384-8C13-41FF-BEAB-19D149A22E7A}" type="datetimeFigureOut">
              <a:rPr lang="en-US"/>
              <a:pPr>
                <a:defRPr/>
              </a:pPr>
              <a:t>11/22/2011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C2AA8EAE-9A20-4A67-8550-3D7B99CC4880}" type="slidenum">
              <a:rPr lang="en-US"/>
              <a:pPr>
                <a:defRPr/>
              </a:pPr>
              <a:t>‹#›</a:t>
            </a:fld>
            <a:endParaRPr lang="en-US"/>
          </a:p>
        </p:txBody>
      </p:sp>
    </p:spTree>
    <p:extLst>
      <p:ext uri="{BB962C8B-B14F-4D97-AF65-F5344CB8AC3E}">
        <p14:creationId xmlns:p14="http://schemas.microsoft.com/office/powerpoint/2010/main" val="390945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3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4932E4C4-2476-44C7-8798-82F586E4C67A}" type="datetimeFigureOut">
              <a:rPr lang="en-US"/>
              <a:pPr>
                <a:defRPr/>
              </a:pPr>
              <a:t>11/22/2011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FA25C66F-1B01-41CB-BF88-3D59C13036DA}" type="slidenum">
              <a:rPr lang="en-US"/>
              <a:pPr>
                <a:defRPr/>
              </a:pPr>
              <a:t>‹#›</a:t>
            </a:fld>
            <a:endParaRPr lang="en-US"/>
          </a:p>
        </p:txBody>
      </p:sp>
    </p:spTree>
    <p:extLst>
      <p:ext uri="{BB962C8B-B14F-4D97-AF65-F5344CB8AC3E}">
        <p14:creationId xmlns:p14="http://schemas.microsoft.com/office/powerpoint/2010/main" val="13908893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4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F0583C99-0D6E-4A5E-9C97-1A522C6E0AB5}" type="datetimeFigureOut">
              <a:rPr lang="en-US"/>
              <a:pPr>
                <a:defRPr/>
              </a:pPr>
              <a:t>11/22/2011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7568073E-757E-4C01-9E72-BF3331797B52}" type="slidenum">
              <a:rPr lang="en-US"/>
              <a:pPr>
                <a:defRPr/>
              </a:pPr>
              <a:t>‹#›</a:t>
            </a:fld>
            <a:endParaRPr lang="en-US"/>
          </a:p>
        </p:txBody>
      </p:sp>
    </p:spTree>
    <p:extLst>
      <p:ext uri="{BB962C8B-B14F-4D97-AF65-F5344CB8AC3E}">
        <p14:creationId xmlns:p14="http://schemas.microsoft.com/office/powerpoint/2010/main" val="3427033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7EB9BE67-A892-4BB6-8D1B-00A65F6A25DC}"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35F44607-6254-4685-B245-7D48D2829E9A}" type="slidenum">
              <a:rPr lang="en-US"/>
              <a:pPr>
                <a:defRPr/>
              </a:pPr>
              <a:t>‹#›</a:t>
            </a:fld>
            <a:endParaRPr lang="en-US"/>
          </a:p>
        </p:txBody>
      </p:sp>
    </p:spTree>
    <p:extLst>
      <p:ext uri="{BB962C8B-B14F-4D97-AF65-F5344CB8AC3E}">
        <p14:creationId xmlns:p14="http://schemas.microsoft.com/office/powerpoint/2010/main" val="1571657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BB6E33BE-1C1C-4F29-91BB-42815A7D8A15}" type="datetimeFigureOut">
              <a:rPr lang="en-US"/>
              <a:pPr>
                <a:defRPr/>
              </a:pPr>
              <a:t>11/22/2011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itchFamily="34" charset="0"/>
                <a:ea typeface="ＭＳ Ｐゴシック" charset="-128"/>
              </a:defRPr>
            </a:lvl1pPr>
          </a:lstStyle>
          <a:p>
            <a:pPr>
              <a:defRPr/>
            </a:pPr>
            <a:fld id="{3B10CD74-B715-48EF-8AAF-11AAE653CACA}" type="slidenum">
              <a:rPr lang="en-US"/>
              <a:pPr>
                <a:defRPr/>
              </a:pPr>
              <a:t>‹#›</a:t>
            </a:fld>
            <a:endParaRPr lang="en-US"/>
          </a:p>
        </p:txBody>
      </p:sp>
    </p:spTree>
    <p:extLst>
      <p:ext uri="{BB962C8B-B14F-4D97-AF65-F5344CB8AC3E}">
        <p14:creationId xmlns:p14="http://schemas.microsoft.com/office/powerpoint/2010/main" val="1986505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Slide Number Placeholder 3"/>
          <p:cNvSpPr>
            <a:spLocks noGrp="1"/>
          </p:cNvSpPr>
          <p:nvPr>
            <p:ph type="sldNum" sz="quarter" idx="11"/>
          </p:nvPr>
        </p:nvSpPr>
        <p:spPr/>
        <p:txBody>
          <a:bodyPr/>
          <a:lstStyle>
            <a:lvl1pPr>
              <a:defRPr/>
            </a:lvl1pPr>
          </a:lstStyle>
          <a:p>
            <a:pPr>
              <a:defRPr/>
            </a:pPr>
            <a:fld id="{D784DC16-AFAA-4E7E-BC2C-779DD575D599}" type="slidenum">
              <a:rPr lang="en-US"/>
              <a:pPr>
                <a:defRPr/>
              </a:pPr>
              <a:t>‹#›</a:t>
            </a:fld>
            <a:endParaRPr lang="en-US"/>
          </a:p>
        </p:txBody>
      </p:sp>
    </p:spTree>
    <p:extLst>
      <p:ext uri="{BB962C8B-B14F-4D97-AF65-F5344CB8AC3E}">
        <p14:creationId xmlns:p14="http://schemas.microsoft.com/office/powerpoint/2010/main" val="9308751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C4CB98A3-F4A2-4712-B536-5D4FDD8D159A}" type="datetime1">
              <a:rPr lang="en-US"/>
              <a:pPr>
                <a:defRPr/>
              </a:pPr>
              <a:t>11/22/2011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FFACC016-EC60-439D-8781-5F37A59E6A6D}" type="slidenum">
              <a:rPr lang="en-US"/>
              <a:pPr>
                <a:defRPr/>
              </a:pPr>
              <a:t>‹#›</a:t>
            </a:fld>
            <a:endParaRPr lang="en-US" dirty="0"/>
          </a:p>
        </p:txBody>
      </p:sp>
    </p:spTree>
    <p:extLst>
      <p:ext uri="{BB962C8B-B14F-4D97-AF65-F5344CB8AC3E}">
        <p14:creationId xmlns:p14="http://schemas.microsoft.com/office/powerpoint/2010/main" val="41180370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Arial"/>
                <a:cs typeface="Arial"/>
              </a:defRPr>
            </a:lvl1pPr>
          </a:lstStyle>
          <a:p>
            <a:pPr lvl="0"/>
            <a:r>
              <a:rPr lang="en-US" dirty="0" smtClean="0"/>
              <a:t>Click to edit</a:t>
            </a:r>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E7F3288C-8937-4D04-AC29-5431A1EE7611}" type="datetime1">
              <a:rPr lang="en-US"/>
              <a:pPr>
                <a:defRPr/>
              </a:pPr>
              <a:t>11/22/2011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C1BB00C1-9788-40B2-80CD-10768AE9ACF1}" type="slidenum">
              <a:rPr lang="en-US"/>
              <a:pPr>
                <a:defRPr/>
              </a:pPr>
              <a:t>‹#›</a:t>
            </a:fld>
            <a:endParaRPr lang="en-US" dirty="0"/>
          </a:p>
        </p:txBody>
      </p:sp>
    </p:spTree>
    <p:extLst>
      <p:ext uri="{BB962C8B-B14F-4D97-AF65-F5344CB8AC3E}">
        <p14:creationId xmlns:p14="http://schemas.microsoft.com/office/powerpoint/2010/main" val="19173208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56E4D526-6AD7-4BD3-9D4B-BDCC08F4651D}" type="datetime1">
              <a:rPr lang="en-US"/>
              <a:pPr>
                <a:defRPr/>
              </a:pPr>
              <a:t>11/22/2011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451E7BB5-3F84-4CE7-B1D3-83963C6B41A5}" type="slidenum">
              <a:rPr lang="en-US"/>
              <a:pPr>
                <a:defRPr/>
              </a:pPr>
              <a:t>‹#›</a:t>
            </a:fld>
            <a:endParaRPr lang="en-US" dirty="0"/>
          </a:p>
        </p:txBody>
      </p:sp>
    </p:spTree>
    <p:extLst>
      <p:ext uri="{BB962C8B-B14F-4D97-AF65-F5344CB8AC3E}">
        <p14:creationId xmlns:p14="http://schemas.microsoft.com/office/powerpoint/2010/main" val="31720600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8D9AED07-8CDD-4BA0-85B5-AF094BB40407}" type="datetime1">
              <a:rPr lang="en-US"/>
              <a:pPr>
                <a:defRPr/>
              </a:pPr>
              <a:t>11/22/2011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DE2285A8-3637-438B-A0D8-6D3B7EF49017}" type="slidenum">
              <a:rPr lang="en-US"/>
              <a:pPr>
                <a:defRPr/>
              </a:pPr>
              <a:t>‹#›</a:t>
            </a:fld>
            <a:endParaRPr lang="en-US" dirty="0"/>
          </a:p>
        </p:txBody>
      </p:sp>
    </p:spTree>
    <p:extLst>
      <p:ext uri="{BB962C8B-B14F-4D97-AF65-F5344CB8AC3E}">
        <p14:creationId xmlns:p14="http://schemas.microsoft.com/office/powerpoint/2010/main" val="64985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AA666F-CAD8-4599-8545-4F646A83D6E7}" type="slidenum">
              <a:rPr lang="en-US"/>
              <a:pPr>
                <a:defRPr/>
              </a:pPr>
              <a:t>‹#›</a:t>
            </a:fld>
            <a:endParaRPr lang="en-US"/>
          </a:p>
        </p:txBody>
      </p:sp>
    </p:spTree>
    <p:extLst>
      <p:ext uri="{BB962C8B-B14F-4D97-AF65-F5344CB8AC3E}">
        <p14:creationId xmlns:p14="http://schemas.microsoft.com/office/powerpoint/2010/main" val="36439752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ea typeface="+mn-ea"/>
              </a:defRPr>
            </a:lvl1pPr>
          </a:lstStyle>
          <a:p>
            <a:pPr>
              <a:defRPr/>
            </a:pPr>
            <a:fld id="{2D8AFA89-6231-420C-92E6-258B8140C892}" type="datetime1">
              <a:rPr lang="en-US"/>
              <a:pPr>
                <a:defRPr/>
              </a:pPr>
              <a:t>11/22/2011</a:t>
            </a:fld>
            <a:endParaRPr lang="en-US" dirty="0"/>
          </a:p>
        </p:txBody>
      </p:sp>
      <p:sp>
        <p:nvSpPr>
          <p:cNvPr id="8"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9" name="Slide Number Placeholder 5"/>
          <p:cNvSpPr>
            <a:spLocks noGrp="1"/>
          </p:cNvSpPr>
          <p:nvPr>
            <p:ph type="sldNum" sz="quarter" idx="12"/>
          </p:nvPr>
        </p:nvSpPr>
        <p:spPr/>
        <p:txBody>
          <a:bodyPr/>
          <a:lstStyle>
            <a:lvl1pPr algn="l" eaLnBrk="0" hangingPunct="0">
              <a:defRPr>
                <a:ea typeface="+mn-ea"/>
              </a:defRPr>
            </a:lvl1pPr>
          </a:lstStyle>
          <a:p>
            <a:pPr>
              <a:defRPr/>
            </a:pPr>
            <a:fld id="{979F1534-1FA8-4F7E-96F5-BCCE4BB50C44}" type="slidenum">
              <a:rPr lang="en-US"/>
              <a:pPr>
                <a:defRPr/>
              </a:pPr>
              <a:t>‹#›</a:t>
            </a:fld>
            <a:endParaRPr lang="en-US" dirty="0"/>
          </a:p>
        </p:txBody>
      </p:sp>
    </p:spTree>
    <p:extLst>
      <p:ext uri="{BB962C8B-B14F-4D97-AF65-F5344CB8AC3E}">
        <p14:creationId xmlns:p14="http://schemas.microsoft.com/office/powerpoint/2010/main" val="2541805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ea typeface="+mn-ea"/>
              </a:defRPr>
            </a:lvl1pPr>
          </a:lstStyle>
          <a:p>
            <a:pPr>
              <a:defRPr/>
            </a:pPr>
            <a:fld id="{563D3B9E-C467-4985-90F9-48A4F244D2C0}" type="datetime1">
              <a:rPr lang="en-US"/>
              <a:pPr>
                <a:defRPr/>
              </a:pPr>
              <a:t>11/22/2011</a:t>
            </a:fld>
            <a:endParaRPr lang="en-US" dirty="0"/>
          </a:p>
        </p:txBody>
      </p:sp>
      <p:sp>
        <p:nvSpPr>
          <p:cNvPr id="4"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5" name="Slide Number Placeholder 5"/>
          <p:cNvSpPr>
            <a:spLocks noGrp="1"/>
          </p:cNvSpPr>
          <p:nvPr>
            <p:ph type="sldNum" sz="quarter" idx="12"/>
          </p:nvPr>
        </p:nvSpPr>
        <p:spPr/>
        <p:txBody>
          <a:bodyPr/>
          <a:lstStyle>
            <a:lvl1pPr algn="l" eaLnBrk="0" hangingPunct="0">
              <a:defRPr>
                <a:ea typeface="+mn-ea"/>
              </a:defRPr>
            </a:lvl1pPr>
          </a:lstStyle>
          <a:p>
            <a:pPr>
              <a:defRPr/>
            </a:pPr>
            <a:fld id="{3A0F3218-8808-4953-A411-103E2226D650}" type="slidenum">
              <a:rPr lang="en-US"/>
              <a:pPr>
                <a:defRPr/>
              </a:pPr>
              <a:t>‹#›</a:t>
            </a:fld>
            <a:endParaRPr lang="en-US" dirty="0"/>
          </a:p>
        </p:txBody>
      </p:sp>
    </p:spTree>
    <p:extLst>
      <p:ext uri="{BB962C8B-B14F-4D97-AF65-F5344CB8AC3E}">
        <p14:creationId xmlns:p14="http://schemas.microsoft.com/office/powerpoint/2010/main" val="34781759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ea typeface="+mn-ea"/>
              </a:defRPr>
            </a:lvl1pPr>
          </a:lstStyle>
          <a:p>
            <a:pPr>
              <a:defRPr/>
            </a:pPr>
            <a:fld id="{5D60A679-EA74-478F-8548-031CC5B3293F}" type="datetime1">
              <a:rPr lang="en-US"/>
              <a:pPr>
                <a:defRPr/>
              </a:pPr>
              <a:t>11/22/2011</a:t>
            </a:fld>
            <a:endParaRPr lang="en-US" dirty="0"/>
          </a:p>
        </p:txBody>
      </p:sp>
      <p:sp>
        <p:nvSpPr>
          <p:cNvPr id="3"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4" name="Slide Number Placeholder 5"/>
          <p:cNvSpPr>
            <a:spLocks noGrp="1"/>
          </p:cNvSpPr>
          <p:nvPr>
            <p:ph type="sldNum" sz="quarter" idx="12"/>
          </p:nvPr>
        </p:nvSpPr>
        <p:spPr/>
        <p:txBody>
          <a:bodyPr/>
          <a:lstStyle>
            <a:lvl1pPr algn="l" eaLnBrk="0" hangingPunct="0">
              <a:defRPr>
                <a:ea typeface="+mn-ea"/>
              </a:defRPr>
            </a:lvl1pPr>
          </a:lstStyle>
          <a:p>
            <a:pPr>
              <a:defRPr/>
            </a:pPr>
            <a:fld id="{6DDE55EE-70EA-4FA6-AFC8-0530A2B850EF}" type="slidenum">
              <a:rPr lang="en-US"/>
              <a:pPr>
                <a:defRPr/>
              </a:pPr>
              <a:t>‹#›</a:t>
            </a:fld>
            <a:endParaRPr lang="en-US" dirty="0"/>
          </a:p>
        </p:txBody>
      </p:sp>
    </p:spTree>
    <p:extLst>
      <p:ext uri="{BB962C8B-B14F-4D97-AF65-F5344CB8AC3E}">
        <p14:creationId xmlns:p14="http://schemas.microsoft.com/office/powerpoint/2010/main" val="1070054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76758086-3FE9-40AF-BA7C-07D61DAAF225}" type="datetime1">
              <a:rPr lang="en-US"/>
              <a:pPr>
                <a:defRPr/>
              </a:pPr>
              <a:t>11/22/2011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BDB6E563-A1F2-41DA-9C43-E5905D56FB14}" type="slidenum">
              <a:rPr lang="en-US"/>
              <a:pPr>
                <a:defRPr/>
              </a:pPr>
              <a:t>‹#›</a:t>
            </a:fld>
            <a:endParaRPr lang="en-US" dirty="0"/>
          </a:p>
        </p:txBody>
      </p:sp>
    </p:spTree>
    <p:extLst>
      <p:ext uri="{BB962C8B-B14F-4D97-AF65-F5344CB8AC3E}">
        <p14:creationId xmlns:p14="http://schemas.microsoft.com/office/powerpoint/2010/main" val="119866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ea typeface="+mn-ea"/>
              </a:defRPr>
            </a:lvl1pPr>
          </a:lstStyle>
          <a:p>
            <a:pPr>
              <a:defRPr/>
            </a:pPr>
            <a:fld id="{B3FA472C-D42D-4CB0-851B-290A7BB9208D}" type="datetime1">
              <a:rPr lang="en-US"/>
              <a:pPr>
                <a:defRPr/>
              </a:pPr>
              <a:t>11/22/2011</a:t>
            </a:fld>
            <a:endParaRPr lang="en-US" dirty="0"/>
          </a:p>
        </p:txBody>
      </p:sp>
      <p:sp>
        <p:nvSpPr>
          <p:cNvPr id="6"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7" name="Slide Number Placeholder 5"/>
          <p:cNvSpPr>
            <a:spLocks noGrp="1"/>
          </p:cNvSpPr>
          <p:nvPr>
            <p:ph type="sldNum" sz="quarter" idx="12"/>
          </p:nvPr>
        </p:nvSpPr>
        <p:spPr/>
        <p:txBody>
          <a:bodyPr/>
          <a:lstStyle>
            <a:lvl1pPr algn="l" eaLnBrk="0" hangingPunct="0">
              <a:defRPr>
                <a:ea typeface="+mn-ea"/>
              </a:defRPr>
            </a:lvl1pPr>
          </a:lstStyle>
          <a:p>
            <a:pPr>
              <a:defRPr/>
            </a:pPr>
            <a:fld id="{7FC533A7-1FBC-481B-AB42-6DAD485F2FD9}" type="slidenum">
              <a:rPr lang="en-US"/>
              <a:pPr>
                <a:defRPr/>
              </a:pPr>
              <a:t>‹#›</a:t>
            </a:fld>
            <a:endParaRPr lang="en-US" dirty="0"/>
          </a:p>
        </p:txBody>
      </p:sp>
    </p:spTree>
    <p:extLst>
      <p:ext uri="{BB962C8B-B14F-4D97-AF65-F5344CB8AC3E}">
        <p14:creationId xmlns:p14="http://schemas.microsoft.com/office/powerpoint/2010/main" val="33904509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90F7BA33-3A2E-41AB-A0E6-83692B94962F}" type="datetime1">
              <a:rPr lang="en-US"/>
              <a:pPr>
                <a:defRPr/>
              </a:pPr>
              <a:t>11/22/2011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F0CC14A2-AAEA-44F9-AE58-1285760CE216}" type="slidenum">
              <a:rPr lang="en-US"/>
              <a:pPr>
                <a:defRPr/>
              </a:pPr>
              <a:t>‹#›</a:t>
            </a:fld>
            <a:endParaRPr lang="en-US" dirty="0"/>
          </a:p>
        </p:txBody>
      </p:sp>
    </p:spTree>
    <p:extLst>
      <p:ext uri="{BB962C8B-B14F-4D97-AF65-F5344CB8AC3E}">
        <p14:creationId xmlns:p14="http://schemas.microsoft.com/office/powerpoint/2010/main" val="6405120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ea typeface="+mn-ea"/>
              </a:defRPr>
            </a:lvl1pPr>
          </a:lstStyle>
          <a:p>
            <a:pPr>
              <a:defRPr/>
            </a:pPr>
            <a:fld id="{FCCFDA85-E951-4554-881E-454CE1C2A0C7}" type="datetime1">
              <a:rPr lang="en-US"/>
              <a:pPr>
                <a:defRPr/>
              </a:pPr>
              <a:t>11/22/2011</a:t>
            </a:fld>
            <a:endParaRPr lang="en-US" dirty="0"/>
          </a:p>
        </p:txBody>
      </p:sp>
      <p:sp>
        <p:nvSpPr>
          <p:cNvPr id="5" name="Footer Placeholder 4"/>
          <p:cNvSpPr>
            <a:spLocks noGrp="1"/>
          </p:cNvSpPr>
          <p:nvPr>
            <p:ph type="ftr" sz="quarter" idx="11"/>
          </p:nvPr>
        </p:nvSpPr>
        <p:spPr/>
        <p:txBody>
          <a:bodyPr/>
          <a:lstStyle>
            <a:lvl1pPr eaLnBrk="0" hangingPunct="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ea typeface="+mn-ea"/>
              </a:defRPr>
            </a:lvl1pPr>
          </a:lstStyle>
          <a:p>
            <a:pPr>
              <a:defRPr/>
            </a:pPr>
            <a:fld id="{9612037F-F6A2-4FF9-82BA-2B8B927DDF5E}" type="slidenum">
              <a:rPr lang="en-US"/>
              <a:pPr>
                <a:defRPr/>
              </a:pPr>
              <a:t>‹#›</a:t>
            </a:fld>
            <a:endParaRPr lang="en-US" dirty="0"/>
          </a:p>
        </p:txBody>
      </p:sp>
    </p:spTree>
    <p:extLst>
      <p:ext uri="{BB962C8B-B14F-4D97-AF65-F5344CB8AC3E}">
        <p14:creationId xmlns:p14="http://schemas.microsoft.com/office/powerpoint/2010/main" val="622935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75371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86213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217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4025547"/>
            <a:ext cx="5486400" cy="603647"/>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7E1A24-2835-4C5D-B78D-D7E033F7CBEF}" type="slidenum">
              <a:rPr lang="en-US"/>
              <a:pPr>
                <a:defRPr/>
              </a:pPr>
              <a:t>‹#›</a:t>
            </a:fld>
            <a:endParaRPr lang="en-US"/>
          </a:p>
        </p:txBody>
      </p:sp>
    </p:spTree>
    <p:extLst>
      <p:ext uri="{BB962C8B-B14F-4D97-AF65-F5344CB8AC3E}">
        <p14:creationId xmlns:p14="http://schemas.microsoft.com/office/powerpoint/2010/main" val="16448779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914400"/>
            <a:ext cx="4343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343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5912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7386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59248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007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3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3865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4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9502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3888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57150"/>
            <a:ext cx="2247900" cy="4972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57150"/>
            <a:ext cx="6591300" cy="4972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881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57150"/>
            <a:ext cx="8991600" cy="800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914400"/>
            <a:ext cx="4343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343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86645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defRPr>
            </a:lvl1pPr>
          </a:lstStyle>
          <a:p>
            <a:pPr>
              <a:defRPr/>
            </a:pPr>
            <a:fld id="{B0901096-0066-4217-A312-6D28CE7C87DC}" type="slidenum">
              <a:rPr lang="en-US"/>
              <a:pPr>
                <a:defRPr/>
              </a:pPr>
              <a:t>‹#›</a:t>
            </a:fld>
            <a:endParaRPr lang="en-US"/>
          </a:p>
        </p:txBody>
      </p:sp>
    </p:spTree>
    <p:extLst>
      <p:ext uri="{BB962C8B-B14F-4D97-AF65-F5344CB8AC3E}">
        <p14:creationId xmlns:p14="http://schemas.microsoft.com/office/powerpoint/2010/main" val="2505779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4.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77"/>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90"/>
            <a:ext cx="2133600" cy="274637"/>
          </a:xfrm>
          <a:prstGeom prst="rect">
            <a:avLst/>
          </a:prstGeom>
        </p:spPr>
        <p:txBody>
          <a:bodyPr vert="horz" lIns="91435" tIns="45718" rIns="91435" bIns="45718" rtlCol="0" anchor="ctr"/>
          <a:lstStyle>
            <a:lvl1pPr algn="l" eaLnBrk="0" hangingPunct="0">
              <a:defRPr sz="1200">
                <a:solidFill>
                  <a:schemeClr val="tx1">
                    <a:tint val="75000"/>
                  </a:schemeClr>
                </a:solidFill>
                <a:latin typeface="Arial" pitchFamily="-107"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4767290"/>
            <a:ext cx="2895600" cy="274637"/>
          </a:xfrm>
          <a:prstGeom prst="rect">
            <a:avLst/>
          </a:prstGeom>
        </p:spPr>
        <p:txBody>
          <a:bodyPr vert="horz" lIns="91435" tIns="45718" rIns="91435" bIns="45718" rtlCol="0" anchor="ctr"/>
          <a:lstStyle>
            <a:lvl1pPr algn="ctr" eaLnBrk="0" hangingPunct="0">
              <a:defRPr sz="1200">
                <a:solidFill>
                  <a:schemeClr val="tx1">
                    <a:tint val="75000"/>
                  </a:schemeClr>
                </a:solidFill>
                <a:latin typeface="Arial" pitchFamily="-107"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90"/>
            <a:ext cx="2133600" cy="274637"/>
          </a:xfrm>
          <a:prstGeom prst="rect">
            <a:avLst/>
          </a:prstGeom>
        </p:spPr>
        <p:txBody>
          <a:bodyPr vert="horz" wrap="square" lIns="91435" tIns="45718" rIns="91435" bIns="45718" numCol="1" anchor="ctr" anchorCtr="0" compatLnSpc="1">
            <a:prstTxWarp prst="textNoShape">
              <a:avLst/>
            </a:prstTxWarp>
          </a:bodyPr>
          <a:lstStyle>
            <a:lvl1pPr algn="r" eaLnBrk="0" hangingPunct="0">
              <a:defRPr sz="1200">
                <a:solidFill>
                  <a:srgbClr val="898989"/>
                </a:solidFill>
                <a:latin typeface="Arial" charset="0"/>
                <a:ea typeface="ＭＳ Ｐゴシック" charset="-128"/>
                <a:cs typeface="+mn-cs"/>
              </a:defRPr>
            </a:lvl1pPr>
          </a:lstStyle>
          <a:p>
            <a:pPr>
              <a:defRPr/>
            </a:pPr>
            <a:fld id="{549DC62B-F1E4-4515-BA57-A181909C51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iming>
    <p:tnLst>
      <p:par>
        <p:cTn id="1" dur="indefinite" restart="never" nodeType="tmRoot"/>
      </p:par>
    </p:tnLst>
  </p:timing>
  <p:hf sldNum="0"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defTabSz="45561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defTabSz="45561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defTabSz="45561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defTabSz="455613"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177" algn="ctr" defTabSz="45717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6pPr>
      <a:lvl7pPr marL="914353" algn="ctr" defTabSz="45717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7pPr>
      <a:lvl8pPr marL="1371530" algn="ctr" defTabSz="45717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8pPr>
      <a:lvl9pPr marL="1828706" algn="ctr" defTabSz="457177" rtl="0" fontAlgn="base">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ＭＳ Ｐゴシック"/>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ＭＳ Ｐゴシック"/>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ＭＳ Ｐゴシック"/>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ＭＳ Ｐゴシック"/>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200177"/>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90"/>
            <a:ext cx="2133600" cy="274637"/>
          </a:xfrm>
          <a:prstGeom prst="rect">
            <a:avLst/>
          </a:prstGeom>
        </p:spPr>
        <p:txBody>
          <a:bodyPr vert="horz" lIns="91440" tIns="45720" rIns="91440" bIns="45720" rtlCol="0" anchor="ctr"/>
          <a:lstStyle>
            <a:lvl1pPr algn="l"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endParaRPr lang="en-US"/>
          </a:p>
        </p:txBody>
      </p:sp>
      <p:sp>
        <p:nvSpPr>
          <p:cNvPr id="5" name="Footer Placeholder 4"/>
          <p:cNvSpPr>
            <a:spLocks noGrp="1"/>
          </p:cNvSpPr>
          <p:nvPr>
            <p:ph type="ftr" sz="quarter" idx="3"/>
          </p:nvPr>
        </p:nvSpPr>
        <p:spPr>
          <a:xfrm>
            <a:off x="3124200" y="4767290"/>
            <a:ext cx="2895600" cy="274637"/>
          </a:xfrm>
          <a:prstGeom prst="rect">
            <a:avLst/>
          </a:prstGeom>
        </p:spPr>
        <p:txBody>
          <a:bodyPr vert="horz" lIns="91440" tIns="45720" rIns="91440" bIns="45720" rtlCol="0" anchor="ctr"/>
          <a:lstStyle>
            <a:lvl1pPr algn="ctr"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endParaRPr lang="en-US"/>
          </a:p>
        </p:txBody>
      </p:sp>
      <p:sp>
        <p:nvSpPr>
          <p:cNvPr id="6" name="Slide Number Placeholder 5"/>
          <p:cNvSpPr>
            <a:spLocks noGrp="1"/>
          </p:cNvSpPr>
          <p:nvPr>
            <p:ph type="sldNum" sz="quarter" idx="4"/>
          </p:nvPr>
        </p:nvSpPr>
        <p:spPr>
          <a:xfrm>
            <a:off x="6553200" y="4767290"/>
            <a:ext cx="2133600" cy="274637"/>
          </a:xfrm>
          <a:prstGeom prst="rect">
            <a:avLst/>
          </a:prstGeom>
        </p:spPr>
        <p:txBody>
          <a:bodyPr vert="horz" lIns="91440" tIns="45720" rIns="91440" bIns="45720" rtlCol="0" anchor="ctr"/>
          <a:lstStyle>
            <a:lvl1pPr algn="r" eaLnBrk="0" hangingPunct="0">
              <a:defRPr sz="1200">
                <a:solidFill>
                  <a:prstClr val="black">
                    <a:tint val="75000"/>
                  </a:prstClr>
                </a:solidFill>
                <a:latin typeface="Arial Unicode MS" pitchFamily="34" charset="-128"/>
                <a:ea typeface="ＭＳ Ｐゴシック" pitchFamily="-128" charset="-128"/>
                <a:cs typeface="+mn-cs"/>
              </a:defRPr>
            </a:lvl1pPr>
          </a:lstStyle>
          <a:p>
            <a:pPr>
              <a:defRPr/>
            </a:pPr>
            <a:fld id="{856920A6-1215-43FA-B6FD-C8D1402F14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 id="2147484971" r:id="rId14"/>
    <p:sldLayoutId id="2147484972" r:id="rId15"/>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DBCB918C-4161-4473-A183-B7D1185CE21C}" type="datetimeFigureOut">
              <a:rPr lang="en-US"/>
              <a:pPr>
                <a:defRPr/>
              </a:pPr>
              <a:t>11/22/2011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7EA8FD3E-DBEF-443C-9679-51CA794AC9C6}" type="slidenum">
              <a:rPr lang="en-US"/>
              <a:pPr>
                <a:defRPr/>
              </a:pPr>
              <a:t>‹#›</a:t>
            </a:fld>
            <a:endParaRPr lang="en-US"/>
          </a:p>
        </p:txBody>
      </p:sp>
    </p:spTree>
    <p:extLst>
      <p:ext uri="{BB962C8B-B14F-4D97-AF65-F5344CB8AC3E}">
        <p14:creationId xmlns:p14="http://schemas.microsoft.com/office/powerpoint/2010/main" val="2794631743"/>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628650"/>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533400" y="1143000"/>
            <a:ext cx="83820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939768919"/>
      </p:ext>
    </p:extLst>
  </p:cSld>
  <p:clrMap bg1="lt1" tx1="dk1" bg2="lt2" tx2="dk2" accent1="accent1" accent2="accent2" accent3="accent3" accent4="accent4" accent5="accent5" accent6="accent6" hlink="hlink" folHlink="folHlink"/>
  <p:sldLayoutIdLst>
    <p:sldLayoutId id="2147484998" r:id="rId1"/>
    <p:sldLayoutId id="2147484999" r:id="rId2"/>
    <p:sldLayoutId id="2147485000" r:id="rId3"/>
    <p:sldLayoutId id="2147485001" r:id="rId4"/>
    <p:sldLayoutId id="2147485002" r:id="rId5"/>
    <p:sldLayoutId id="2147485003" r:id="rId6"/>
    <p:sldLayoutId id="2147485004" r:id="rId7"/>
    <p:sldLayoutId id="2147485005" r:id="rId8"/>
    <p:sldLayoutId id="2147485006" r:id="rId9"/>
    <p:sldLayoutId id="2147485007" r:id="rId10"/>
    <p:sldLayoutId id="2147485008" r:id="rId11"/>
  </p:sldLayoutIdLst>
  <p:txStyles>
    <p:titleStyle>
      <a:lvl1pPr algn="l" rtl="0" eaLnBrk="0" fontAlgn="base" hangingPunct="0">
        <a:spcBef>
          <a:spcPct val="0"/>
        </a:spcBef>
        <a:spcAft>
          <a:spcPct val="0"/>
        </a:spcAft>
        <a:defRPr sz="2400">
          <a:solidFill>
            <a:srgbClr val="424242"/>
          </a:solidFill>
          <a:latin typeface="+mj-lt"/>
          <a:ea typeface="+mj-ea"/>
          <a:cs typeface="+mj-cs"/>
        </a:defRPr>
      </a:lvl1pPr>
      <a:lvl2pPr algn="l" rtl="0" eaLnBrk="0" fontAlgn="base" hangingPunct="0">
        <a:spcBef>
          <a:spcPct val="0"/>
        </a:spcBef>
        <a:spcAft>
          <a:spcPct val="0"/>
        </a:spcAft>
        <a:defRPr sz="2400">
          <a:solidFill>
            <a:srgbClr val="424242"/>
          </a:solidFill>
          <a:latin typeface="Arial Black" pitchFamily="34" charset="0"/>
        </a:defRPr>
      </a:lvl2pPr>
      <a:lvl3pPr algn="l" rtl="0" eaLnBrk="0" fontAlgn="base" hangingPunct="0">
        <a:spcBef>
          <a:spcPct val="0"/>
        </a:spcBef>
        <a:spcAft>
          <a:spcPct val="0"/>
        </a:spcAft>
        <a:defRPr sz="2400">
          <a:solidFill>
            <a:srgbClr val="424242"/>
          </a:solidFill>
          <a:latin typeface="Arial Black" pitchFamily="34" charset="0"/>
        </a:defRPr>
      </a:lvl3pPr>
      <a:lvl4pPr algn="l" rtl="0" eaLnBrk="0" fontAlgn="base" hangingPunct="0">
        <a:spcBef>
          <a:spcPct val="0"/>
        </a:spcBef>
        <a:spcAft>
          <a:spcPct val="0"/>
        </a:spcAft>
        <a:defRPr sz="2400">
          <a:solidFill>
            <a:srgbClr val="424242"/>
          </a:solidFill>
          <a:latin typeface="Arial Black" pitchFamily="34" charset="0"/>
        </a:defRPr>
      </a:lvl4pPr>
      <a:lvl5pPr algn="l" rtl="0" eaLnBrk="0" fontAlgn="base" hangingPunct="0">
        <a:spcBef>
          <a:spcPct val="0"/>
        </a:spcBef>
        <a:spcAft>
          <a:spcPct val="0"/>
        </a:spcAft>
        <a:defRPr sz="2400">
          <a:solidFill>
            <a:srgbClr val="424242"/>
          </a:solidFill>
          <a:latin typeface="Arial Black" pitchFamily="34" charset="0"/>
        </a:defRPr>
      </a:lvl5pPr>
      <a:lvl6pPr marL="457200" algn="l" rtl="0" fontAlgn="base">
        <a:spcBef>
          <a:spcPct val="0"/>
        </a:spcBef>
        <a:spcAft>
          <a:spcPct val="0"/>
        </a:spcAft>
        <a:defRPr sz="2400">
          <a:solidFill>
            <a:srgbClr val="424242"/>
          </a:solidFill>
          <a:latin typeface="Arial Black" pitchFamily="34" charset="0"/>
        </a:defRPr>
      </a:lvl6pPr>
      <a:lvl7pPr marL="914400" algn="l" rtl="0" fontAlgn="base">
        <a:spcBef>
          <a:spcPct val="0"/>
        </a:spcBef>
        <a:spcAft>
          <a:spcPct val="0"/>
        </a:spcAft>
        <a:defRPr sz="2400">
          <a:solidFill>
            <a:srgbClr val="424242"/>
          </a:solidFill>
          <a:latin typeface="Arial Black" pitchFamily="34" charset="0"/>
        </a:defRPr>
      </a:lvl7pPr>
      <a:lvl8pPr marL="1371600" algn="l" rtl="0" fontAlgn="base">
        <a:spcBef>
          <a:spcPct val="0"/>
        </a:spcBef>
        <a:spcAft>
          <a:spcPct val="0"/>
        </a:spcAft>
        <a:defRPr sz="2400">
          <a:solidFill>
            <a:srgbClr val="424242"/>
          </a:solidFill>
          <a:latin typeface="Arial Black" pitchFamily="34" charset="0"/>
        </a:defRPr>
      </a:lvl8pPr>
      <a:lvl9pPr marL="1828800" algn="l" rtl="0" fontAlgn="base">
        <a:spcBef>
          <a:spcPct val="0"/>
        </a:spcBef>
        <a:spcAft>
          <a:spcPct val="0"/>
        </a:spcAft>
        <a:defRPr sz="2400">
          <a:solidFill>
            <a:srgbClr val="424242"/>
          </a:solidFill>
          <a:latin typeface="Arial Black" pitchFamily="34" charset="0"/>
        </a:defRPr>
      </a:lvl9pPr>
    </p:titleStyle>
    <p:bodyStyle>
      <a:lvl1pPr marL="342900" indent="-342900" algn="l" rtl="0" eaLnBrk="0" fontAlgn="base" hangingPunct="0">
        <a:spcBef>
          <a:spcPct val="20000"/>
        </a:spcBef>
        <a:spcAft>
          <a:spcPct val="0"/>
        </a:spcAft>
        <a:buChar char="•"/>
        <a:defRPr sz="2400">
          <a:solidFill>
            <a:srgbClr val="424242"/>
          </a:solidFill>
          <a:latin typeface="+mn-lt"/>
          <a:ea typeface="+mn-ea"/>
          <a:cs typeface="+mn-cs"/>
        </a:defRPr>
      </a:lvl1pPr>
      <a:lvl2pPr marL="742950" indent="-285750" algn="l" rtl="0" eaLnBrk="0" fontAlgn="base" hangingPunct="0">
        <a:spcBef>
          <a:spcPct val="20000"/>
        </a:spcBef>
        <a:spcAft>
          <a:spcPct val="0"/>
        </a:spcAft>
        <a:buChar char="–"/>
        <a:defRPr sz="2000">
          <a:solidFill>
            <a:srgbClr val="424242"/>
          </a:solidFill>
          <a:latin typeface="+mn-lt"/>
        </a:defRPr>
      </a:lvl2pPr>
      <a:lvl3pPr marL="1143000" indent="-228600" algn="l" rtl="0" eaLnBrk="0" fontAlgn="base" hangingPunct="0">
        <a:spcBef>
          <a:spcPct val="20000"/>
        </a:spcBef>
        <a:spcAft>
          <a:spcPct val="0"/>
        </a:spcAft>
        <a:buChar char="•"/>
        <a:defRPr>
          <a:solidFill>
            <a:srgbClr val="424242"/>
          </a:solidFill>
          <a:latin typeface="+mn-lt"/>
        </a:defRPr>
      </a:lvl3pPr>
      <a:lvl4pPr marL="1600200" indent="-228600" algn="l" rtl="0" eaLnBrk="0" fontAlgn="base" hangingPunct="0">
        <a:spcBef>
          <a:spcPct val="20000"/>
        </a:spcBef>
        <a:spcAft>
          <a:spcPct val="0"/>
        </a:spcAft>
        <a:buChar char="–"/>
        <a:defRPr sz="1600">
          <a:solidFill>
            <a:srgbClr val="424242"/>
          </a:solidFill>
          <a:latin typeface="+mn-lt"/>
        </a:defRPr>
      </a:lvl4pPr>
      <a:lvl5pPr marL="2057400" indent="-228600" algn="l" rtl="0" eaLnBrk="0" fontAlgn="base" hangingPunct="0">
        <a:spcBef>
          <a:spcPct val="20000"/>
        </a:spcBef>
        <a:spcAft>
          <a:spcPct val="0"/>
        </a:spcAft>
        <a:defRPr sz="1600">
          <a:solidFill>
            <a:srgbClr val="424242"/>
          </a:solidFill>
          <a:latin typeface="+mn-lt"/>
        </a:defRPr>
      </a:lvl5pPr>
      <a:lvl6pPr marL="2514600" indent="-228600" algn="l" rtl="0" fontAlgn="base">
        <a:spcBef>
          <a:spcPct val="20000"/>
        </a:spcBef>
        <a:spcAft>
          <a:spcPct val="0"/>
        </a:spcAft>
        <a:defRPr sz="1600">
          <a:solidFill>
            <a:srgbClr val="424242"/>
          </a:solidFill>
          <a:latin typeface="+mn-lt"/>
        </a:defRPr>
      </a:lvl6pPr>
      <a:lvl7pPr marL="2971800" indent="-228600" algn="l" rtl="0" fontAlgn="base">
        <a:spcBef>
          <a:spcPct val="20000"/>
        </a:spcBef>
        <a:spcAft>
          <a:spcPct val="0"/>
        </a:spcAft>
        <a:defRPr sz="1600">
          <a:solidFill>
            <a:srgbClr val="424242"/>
          </a:solidFill>
          <a:latin typeface="+mn-lt"/>
        </a:defRPr>
      </a:lvl7pPr>
      <a:lvl8pPr marL="3429000" indent="-228600" algn="l" rtl="0" fontAlgn="base">
        <a:spcBef>
          <a:spcPct val="20000"/>
        </a:spcBef>
        <a:spcAft>
          <a:spcPct val="0"/>
        </a:spcAft>
        <a:defRPr sz="1600">
          <a:solidFill>
            <a:srgbClr val="424242"/>
          </a:solidFill>
          <a:latin typeface="+mn-lt"/>
        </a:defRPr>
      </a:lvl8pPr>
      <a:lvl9pPr marL="3886200" indent="-228600" algn="l" rtl="0" fontAlgn="base">
        <a:spcBef>
          <a:spcPct val="20000"/>
        </a:spcBef>
        <a:spcAft>
          <a:spcPct val="0"/>
        </a:spcAft>
        <a:defRPr sz="1600">
          <a:solidFill>
            <a:srgbClr val="42424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AutoShape 1026"/>
          <p:cNvSpPr>
            <a:spLocks noChangeArrowheads="1"/>
          </p:cNvSpPr>
          <p:nvPr/>
        </p:nvSpPr>
        <p:spPr bwMode="auto">
          <a:xfrm>
            <a:off x="0" y="0"/>
            <a:ext cx="9144000" cy="228600"/>
          </a:xfrm>
          <a:prstGeom prst="roundRect">
            <a:avLst>
              <a:gd name="adj" fmla="val 519"/>
            </a:avLst>
          </a:prstGeom>
          <a:solidFill>
            <a:srgbClr val="29354D"/>
          </a:solidFill>
          <a:ln w="9525">
            <a:noFill/>
            <a:round/>
            <a:headEnd/>
            <a:tailEnd/>
          </a:ln>
        </p:spPr>
        <p:txBody>
          <a:bodyPr wrap="none" lIns="91430" tIns="45715" rIns="91430" bIns="45715" anchor="ctr"/>
          <a:lstStyle/>
          <a:p>
            <a:pPr eaLnBrk="0" hangingPunct="0">
              <a:defRPr/>
            </a:pPr>
            <a:endParaRPr lang="en-US" sz="2400">
              <a:solidFill>
                <a:srgbClr val="DDDDDD"/>
              </a:solidFill>
              <a:latin typeface="Arial Unicode MS" pitchFamily="34" charset="-128"/>
              <a:ea typeface="ＭＳ Ｐゴシック" pitchFamily="34" charset="-128"/>
            </a:endParaRPr>
          </a:p>
        </p:txBody>
      </p:sp>
      <p:sp>
        <p:nvSpPr>
          <p:cNvPr id="228355" name="Text Box 1027"/>
          <p:cNvSpPr txBox="1">
            <a:spLocks noChangeArrowheads="1"/>
          </p:cNvSpPr>
          <p:nvPr/>
        </p:nvSpPr>
        <p:spPr bwMode="auto">
          <a:xfrm>
            <a:off x="304800" y="22628"/>
            <a:ext cx="5334000" cy="276989"/>
          </a:xfrm>
          <a:prstGeom prst="rect">
            <a:avLst/>
          </a:prstGeom>
          <a:noFill/>
          <a:ln w="9525">
            <a:noFill/>
            <a:miter lim="800000"/>
            <a:headEnd/>
            <a:tailEnd/>
          </a:ln>
          <a:effectLst/>
        </p:spPr>
        <p:txBody>
          <a:bodyPr lIns="91430" tIns="45715" rIns="91430" bIns="45715">
            <a:spAutoFit/>
          </a:bodyPr>
          <a:lstStyle/>
          <a:p>
            <a:pPr eaLnBrk="0" hangingPunct="0">
              <a:spcBef>
                <a:spcPct val="50000"/>
              </a:spcBef>
              <a:defRPr/>
            </a:pPr>
            <a:r>
              <a:rPr lang="en-US" sz="1200" b="1" dirty="0">
                <a:solidFill>
                  <a:srgbClr val="CDDFF7"/>
                </a:solidFill>
                <a:latin typeface="Verdana" pitchFamily="34" charset="0"/>
                <a:ea typeface="ＭＳ Ｐゴシック" pitchFamily="34" charset="-128"/>
              </a:rPr>
              <a:t>Mitsubishi Electric Research Laboratories</a:t>
            </a:r>
            <a:endParaRPr lang="en-US" sz="1000" b="1" dirty="0">
              <a:solidFill>
                <a:srgbClr val="CDDFF7"/>
              </a:solidFill>
              <a:latin typeface="Verdana" pitchFamily="34" charset="0"/>
              <a:ea typeface="ＭＳ Ｐゴシック" pitchFamily="34" charset="-128"/>
            </a:endParaRPr>
          </a:p>
        </p:txBody>
      </p:sp>
      <p:sp>
        <p:nvSpPr>
          <p:cNvPr id="3076" name="Rectangle 1028"/>
          <p:cNvSpPr>
            <a:spLocks noGrp="1" noChangeArrowheads="1"/>
          </p:cNvSpPr>
          <p:nvPr>
            <p:ph type="body" idx="1"/>
          </p:nvPr>
        </p:nvSpPr>
        <p:spPr bwMode="auto">
          <a:xfrm>
            <a:off x="304800" y="1200150"/>
            <a:ext cx="86106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8357" name="Rectangle 1029"/>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800">
                <a:solidFill>
                  <a:srgbClr val="DDDDDD"/>
                </a:solidFill>
                <a:latin typeface="Arial" charset="0"/>
                <a:ea typeface="+mn-ea"/>
              </a:defRPr>
            </a:lvl1pPr>
          </a:lstStyle>
          <a:p>
            <a:pPr eaLnBrk="0" hangingPunct="0">
              <a:defRPr/>
            </a:pPr>
            <a:endParaRPr lang="en-US"/>
          </a:p>
        </p:txBody>
      </p:sp>
      <p:sp>
        <p:nvSpPr>
          <p:cNvPr id="228358" name="Rectangle 1030"/>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solidFill>
                  <a:srgbClr val="DDDDDD"/>
                </a:solidFill>
                <a:latin typeface="Times New Roman" pitchFamily="18" charset="0"/>
                <a:ea typeface="+mn-ea"/>
              </a:defRPr>
            </a:lvl1pPr>
          </a:lstStyle>
          <a:p>
            <a:pPr eaLnBrk="0" hangingPunct="0">
              <a:defRPr/>
            </a:pPr>
            <a:fld id="{CE5A9360-CF86-40CC-81E6-8BF4A559FF58}" type="slidenum">
              <a:rPr lang="en-US"/>
              <a:pPr eaLnBrk="0" hangingPunct="0">
                <a:defRPr/>
              </a:pPr>
              <a:t>‹#›</a:t>
            </a:fld>
            <a:endParaRPr lang="en-US" dirty="0"/>
          </a:p>
        </p:txBody>
      </p:sp>
      <p:sp>
        <p:nvSpPr>
          <p:cNvPr id="228360" name="Rectangle 1032"/>
          <p:cNvSpPr>
            <a:spLocks noGrp="1" noChangeArrowheads="1"/>
          </p:cNvSpPr>
          <p:nvPr>
            <p:ph type="title"/>
          </p:nvPr>
        </p:nvSpPr>
        <p:spPr bwMode="auto">
          <a:xfrm>
            <a:off x="685800" y="228600"/>
            <a:ext cx="7772400" cy="85725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228367" name="Text Box 1039"/>
          <p:cNvSpPr txBox="1">
            <a:spLocks noChangeArrowheads="1"/>
          </p:cNvSpPr>
          <p:nvPr/>
        </p:nvSpPr>
        <p:spPr bwMode="auto">
          <a:xfrm>
            <a:off x="4495800" y="22628"/>
            <a:ext cx="5334000" cy="276989"/>
          </a:xfrm>
          <a:prstGeom prst="rect">
            <a:avLst/>
          </a:prstGeom>
          <a:noFill/>
          <a:ln w="9525">
            <a:noFill/>
            <a:miter lim="800000"/>
            <a:headEnd/>
            <a:tailEnd/>
          </a:ln>
          <a:effectLst/>
        </p:spPr>
        <p:txBody>
          <a:bodyPr lIns="91430" tIns="45715" rIns="91430" bIns="45715">
            <a:spAutoFit/>
          </a:bodyPr>
          <a:lstStyle/>
          <a:p>
            <a:pPr eaLnBrk="0" hangingPunct="0">
              <a:spcBef>
                <a:spcPct val="50000"/>
              </a:spcBef>
              <a:defRPr/>
            </a:pPr>
            <a:r>
              <a:rPr lang="en-US" sz="1200" b="1" dirty="0">
                <a:solidFill>
                  <a:srgbClr val="EAEAEA"/>
                </a:solidFill>
                <a:latin typeface="Verdana" pitchFamily="34" charset="0"/>
                <a:ea typeface="ＭＳ Ｐゴシック" pitchFamily="34" charset="-128"/>
              </a:rPr>
              <a:t>Special Effects in the Real World</a:t>
            </a:r>
            <a:endParaRPr lang="en-US" sz="1000" b="1" dirty="0">
              <a:solidFill>
                <a:srgbClr val="EAEAEA"/>
              </a:solidFill>
              <a:latin typeface="Verdana" pitchFamily="34" charset="0"/>
              <a:ea typeface="ＭＳ Ｐゴシック" pitchFamily="34" charset="-128"/>
            </a:endParaRPr>
          </a:p>
        </p:txBody>
      </p:sp>
      <p:sp>
        <p:nvSpPr>
          <p:cNvPr id="228368" name="Text Box 1040"/>
          <p:cNvSpPr txBox="1">
            <a:spLocks noChangeArrowheads="1"/>
          </p:cNvSpPr>
          <p:nvPr/>
        </p:nvSpPr>
        <p:spPr bwMode="auto">
          <a:xfrm>
            <a:off x="7924800" y="22628"/>
            <a:ext cx="1447800" cy="276989"/>
          </a:xfrm>
          <a:prstGeom prst="rect">
            <a:avLst/>
          </a:prstGeom>
          <a:noFill/>
          <a:ln w="9525">
            <a:noFill/>
            <a:miter lim="800000"/>
            <a:headEnd/>
            <a:tailEnd/>
          </a:ln>
          <a:effectLst/>
        </p:spPr>
        <p:txBody>
          <a:bodyPr lIns="91430" tIns="45715" rIns="91430" bIns="45715">
            <a:spAutoFit/>
          </a:bodyPr>
          <a:lstStyle/>
          <a:p>
            <a:pPr eaLnBrk="0" hangingPunct="0">
              <a:spcBef>
                <a:spcPct val="50000"/>
              </a:spcBef>
              <a:defRPr/>
            </a:pPr>
            <a:r>
              <a:rPr lang="en-US" sz="1200" b="1" dirty="0" err="1">
                <a:solidFill>
                  <a:srgbClr val="CDDFF7"/>
                </a:solidFill>
                <a:latin typeface="Verdana" pitchFamily="34" charset="0"/>
                <a:ea typeface="ＭＳ Ｐゴシック" pitchFamily="34" charset="-128"/>
              </a:rPr>
              <a:t>Raskar</a:t>
            </a:r>
            <a:r>
              <a:rPr lang="en-US" sz="1200" b="1" dirty="0">
                <a:solidFill>
                  <a:srgbClr val="CDDFF7"/>
                </a:solidFill>
                <a:latin typeface="Verdana" pitchFamily="34" charset="0"/>
                <a:ea typeface="ＭＳ Ｐゴシック" pitchFamily="34" charset="-128"/>
              </a:rPr>
              <a:t> 2006</a:t>
            </a:r>
            <a:endParaRPr lang="en-US" sz="1000" b="1" dirty="0">
              <a:solidFill>
                <a:srgbClr val="CDDFF7"/>
              </a:solidFill>
              <a:latin typeface="Verdana" pitchFamily="34" charset="0"/>
              <a:ea typeface="ＭＳ Ｐゴシック" pitchFamily="34" charset="-128"/>
            </a:endParaRPr>
          </a:p>
        </p:txBody>
      </p:sp>
      <p:grpSp>
        <p:nvGrpSpPr>
          <p:cNvPr id="3082" name="Group 1041"/>
          <p:cNvGrpSpPr>
            <a:grpSpLocks/>
          </p:cNvGrpSpPr>
          <p:nvPr/>
        </p:nvGrpSpPr>
        <p:grpSpPr bwMode="auto">
          <a:xfrm>
            <a:off x="0" y="2"/>
            <a:ext cx="381000" cy="238125"/>
            <a:chOff x="162" y="3161"/>
            <a:chExt cx="1085" cy="908"/>
          </a:xfrm>
        </p:grpSpPr>
        <p:grpSp>
          <p:nvGrpSpPr>
            <p:cNvPr id="3083" name="Group 1042"/>
            <p:cNvGrpSpPr>
              <a:grpSpLocks/>
            </p:cNvGrpSpPr>
            <p:nvPr/>
          </p:nvGrpSpPr>
          <p:grpSpPr bwMode="auto">
            <a:xfrm>
              <a:off x="535" y="3161"/>
              <a:ext cx="337" cy="579"/>
              <a:chOff x="4704" y="1440"/>
              <a:chExt cx="672" cy="1157"/>
            </a:xfrm>
          </p:grpSpPr>
          <p:sp>
            <p:nvSpPr>
              <p:cNvPr id="228371" name="AutoShape 1043"/>
              <p:cNvSpPr>
                <a:spLocks noChangeArrowheads="1"/>
              </p:cNvSpPr>
              <p:nvPr/>
            </p:nvSpPr>
            <p:spPr bwMode="auto">
              <a:xfrm>
                <a:off x="4708" y="1440"/>
                <a:ext cx="667" cy="581"/>
              </a:xfrm>
              <a:prstGeom prst="triangle">
                <a:avLst>
                  <a:gd name="adj" fmla="val 50000"/>
                </a:avLst>
              </a:prstGeom>
              <a:solidFill>
                <a:srgbClr val="FF3300"/>
              </a:solidFill>
              <a:ln w="9525">
                <a:noFill/>
                <a:miter lim="800000"/>
                <a:headEnd/>
                <a:tailEnd/>
              </a:ln>
              <a:effectLst/>
            </p:spPr>
            <p:txBody>
              <a:bodyPr wrap="none" anchor="ctr"/>
              <a:lstStyle/>
              <a:p>
                <a:pPr eaLnBrk="0" hangingPunct="0">
                  <a:defRPr/>
                </a:pPr>
                <a:endParaRPr lang="en-US" sz="2400">
                  <a:solidFill>
                    <a:srgbClr val="DDDDDD"/>
                  </a:solidFill>
                  <a:latin typeface="Arial Unicode MS" pitchFamily="34" charset="-128"/>
                  <a:ea typeface="ＭＳ Ｐゴシック" pitchFamily="34" charset="-128"/>
                </a:endParaRPr>
              </a:p>
            </p:txBody>
          </p:sp>
          <p:sp>
            <p:nvSpPr>
              <p:cNvPr id="228372" name="AutoShape 1044"/>
              <p:cNvSpPr>
                <a:spLocks noChangeArrowheads="1"/>
              </p:cNvSpPr>
              <p:nvPr/>
            </p:nvSpPr>
            <p:spPr bwMode="auto">
              <a:xfrm flipV="1">
                <a:off x="4708" y="2021"/>
                <a:ext cx="667" cy="953"/>
              </a:xfrm>
              <a:prstGeom prst="triangle">
                <a:avLst>
                  <a:gd name="adj" fmla="val 50000"/>
                </a:avLst>
              </a:prstGeom>
              <a:solidFill>
                <a:srgbClr val="FF3300"/>
              </a:solidFill>
              <a:ln w="9525">
                <a:noFill/>
                <a:miter lim="800000"/>
                <a:headEnd/>
                <a:tailEnd/>
              </a:ln>
              <a:effectLst/>
            </p:spPr>
            <p:txBody>
              <a:bodyPr wrap="none" anchor="ctr"/>
              <a:lstStyle/>
              <a:p>
                <a:pPr eaLnBrk="0" hangingPunct="0">
                  <a:defRPr/>
                </a:pPr>
                <a:endParaRPr lang="en-US" sz="2400">
                  <a:solidFill>
                    <a:srgbClr val="DDDDDD"/>
                  </a:solidFill>
                  <a:latin typeface="Arial Unicode MS" pitchFamily="34" charset="-128"/>
                  <a:ea typeface="ＭＳ Ｐゴシック" pitchFamily="34" charset="-128"/>
                </a:endParaRPr>
              </a:p>
            </p:txBody>
          </p:sp>
        </p:grpSp>
        <p:grpSp>
          <p:nvGrpSpPr>
            <p:cNvPr id="3084" name="Group 1045"/>
            <p:cNvGrpSpPr>
              <a:grpSpLocks/>
            </p:cNvGrpSpPr>
            <p:nvPr/>
          </p:nvGrpSpPr>
          <p:grpSpPr bwMode="auto">
            <a:xfrm rot="-7200000">
              <a:off x="284" y="3611"/>
              <a:ext cx="336" cy="580"/>
              <a:chOff x="4704" y="1440"/>
              <a:chExt cx="672" cy="1157"/>
            </a:xfrm>
          </p:grpSpPr>
          <p:sp>
            <p:nvSpPr>
              <p:cNvPr id="228374" name="AutoShape 1046"/>
              <p:cNvSpPr>
                <a:spLocks noChangeArrowheads="1"/>
              </p:cNvSpPr>
              <p:nvPr/>
            </p:nvSpPr>
            <p:spPr bwMode="auto">
              <a:xfrm>
                <a:off x="4743" y="1428"/>
                <a:ext cx="672" cy="577"/>
              </a:xfrm>
              <a:prstGeom prst="triangle">
                <a:avLst>
                  <a:gd name="adj" fmla="val 50000"/>
                </a:avLst>
              </a:prstGeom>
              <a:solidFill>
                <a:srgbClr val="FF3300"/>
              </a:solidFill>
              <a:ln w="9525">
                <a:noFill/>
                <a:miter lim="800000"/>
                <a:headEnd/>
                <a:tailEnd/>
              </a:ln>
              <a:effectLst/>
            </p:spPr>
            <p:txBody>
              <a:bodyPr wrap="none" anchor="ctr"/>
              <a:lstStyle/>
              <a:p>
                <a:pPr eaLnBrk="0" hangingPunct="0">
                  <a:defRPr/>
                </a:pPr>
                <a:endParaRPr lang="en-US" sz="2400">
                  <a:solidFill>
                    <a:srgbClr val="DDDDDD"/>
                  </a:solidFill>
                  <a:latin typeface="Arial Unicode MS" pitchFamily="34" charset="-128"/>
                  <a:ea typeface="ＭＳ Ｐゴシック" pitchFamily="34" charset="-128"/>
                </a:endParaRPr>
              </a:p>
            </p:txBody>
          </p:sp>
          <p:sp>
            <p:nvSpPr>
              <p:cNvPr id="228375" name="AutoShape 1047"/>
              <p:cNvSpPr>
                <a:spLocks noChangeArrowheads="1"/>
              </p:cNvSpPr>
              <p:nvPr/>
            </p:nvSpPr>
            <p:spPr bwMode="auto">
              <a:xfrm flipV="1">
                <a:off x="4716" y="2016"/>
                <a:ext cx="672" cy="577"/>
              </a:xfrm>
              <a:prstGeom prst="triangle">
                <a:avLst>
                  <a:gd name="adj" fmla="val 50000"/>
                </a:avLst>
              </a:prstGeom>
              <a:solidFill>
                <a:srgbClr val="FF3300"/>
              </a:solidFill>
              <a:ln w="9525">
                <a:noFill/>
                <a:miter lim="800000"/>
                <a:headEnd/>
                <a:tailEnd/>
              </a:ln>
              <a:effectLst/>
            </p:spPr>
            <p:txBody>
              <a:bodyPr wrap="none" anchor="ctr"/>
              <a:lstStyle/>
              <a:p>
                <a:pPr eaLnBrk="0" hangingPunct="0">
                  <a:defRPr/>
                </a:pPr>
                <a:endParaRPr lang="en-US" sz="2400">
                  <a:solidFill>
                    <a:srgbClr val="DDDDDD"/>
                  </a:solidFill>
                  <a:latin typeface="Arial Unicode MS" pitchFamily="34" charset="-128"/>
                  <a:ea typeface="ＭＳ Ｐゴシック" pitchFamily="34" charset="-128"/>
                </a:endParaRPr>
              </a:p>
            </p:txBody>
          </p:sp>
        </p:grpSp>
        <p:grpSp>
          <p:nvGrpSpPr>
            <p:cNvPr id="3085" name="Group 1048"/>
            <p:cNvGrpSpPr>
              <a:grpSpLocks/>
            </p:cNvGrpSpPr>
            <p:nvPr/>
          </p:nvGrpSpPr>
          <p:grpSpPr bwMode="auto">
            <a:xfrm rot="7200000" flipH="1">
              <a:off x="789" y="3611"/>
              <a:ext cx="336" cy="580"/>
              <a:chOff x="4704" y="1440"/>
              <a:chExt cx="672" cy="1157"/>
            </a:xfrm>
          </p:grpSpPr>
          <p:sp>
            <p:nvSpPr>
              <p:cNvPr id="228377" name="AutoShape 1049"/>
              <p:cNvSpPr>
                <a:spLocks noChangeArrowheads="1"/>
              </p:cNvSpPr>
              <p:nvPr/>
            </p:nvSpPr>
            <p:spPr bwMode="auto">
              <a:xfrm>
                <a:off x="4702" y="1507"/>
                <a:ext cx="672" cy="559"/>
              </a:xfrm>
              <a:prstGeom prst="triangle">
                <a:avLst>
                  <a:gd name="adj" fmla="val 50000"/>
                </a:avLst>
              </a:prstGeom>
              <a:solidFill>
                <a:srgbClr val="FF3300"/>
              </a:solidFill>
              <a:ln w="9525">
                <a:noFill/>
                <a:miter lim="800000"/>
                <a:headEnd/>
                <a:tailEnd/>
              </a:ln>
              <a:effectLst/>
            </p:spPr>
            <p:txBody>
              <a:bodyPr wrap="none" anchor="ctr"/>
              <a:lstStyle/>
              <a:p>
                <a:pPr eaLnBrk="0" hangingPunct="0">
                  <a:defRPr/>
                </a:pPr>
                <a:endParaRPr lang="en-US" sz="2400">
                  <a:solidFill>
                    <a:srgbClr val="DDDDDD"/>
                  </a:solidFill>
                  <a:latin typeface="Arial Unicode MS" pitchFamily="34" charset="-128"/>
                  <a:ea typeface="ＭＳ Ｐゴシック" pitchFamily="34" charset="-128"/>
                </a:endParaRPr>
              </a:p>
            </p:txBody>
          </p:sp>
          <p:sp>
            <p:nvSpPr>
              <p:cNvPr id="228378" name="AutoShape 1050"/>
              <p:cNvSpPr>
                <a:spLocks noChangeArrowheads="1"/>
              </p:cNvSpPr>
              <p:nvPr/>
            </p:nvSpPr>
            <p:spPr bwMode="auto">
              <a:xfrm flipV="1">
                <a:off x="4703" y="2020"/>
                <a:ext cx="672" cy="577"/>
              </a:xfrm>
              <a:prstGeom prst="triangle">
                <a:avLst>
                  <a:gd name="adj" fmla="val 50000"/>
                </a:avLst>
              </a:prstGeom>
              <a:solidFill>
                <a:srgbClr val="FF3300"/>
              </a:solidFill>
              <a:ln w="9525">
                <a:noFill/>
                <a:miter lim="800000"/>
                <a:headEnd/>
                <a:tailEnd/>
              </a:ln>
              <a:effectLst/>
            </p:spPr>
            <p:txBody>
              <a:bodyPr wrap="none" anchor="ctr"/>
              <a:lstStyle/>
              <a:p>
                <a:pPr eaLnBrk="0" hangingPunct="0">
                  <a:defRPr/>
                </a:pPr>
                <a:endParaRPr lang="en-US" sz="2400">
                  <a:solidFill>
                    <a:srgbClr val="DDDDDD"/>
                  </a:solidFill>
                  <a:latin typeface="Arial Unicode MS" pitchFamily="34" charset="-128"/>
                  <a:ea typeface="ＭＳ Ｐゴシック" pitchFamily="34" charset="-128"/>
                </a:endParaRPr>
              </a:p>
            </p:txBody>
          </p:sp>
        </p:grpSp>
      </p:grpSp>
    </p:spTree>
    <p:extLst>
      <p:ext uri="{BB962C8B-B14F-4D97-AF65-F5344CB8AC3E}">
        <p14:creationId xmlns:p14="http://schemas.microsoft.com/office/powerpoint/2010/main" val="316155426"/>
      </p:ext>
    </p:extLst>
  </p:cSld>
  <p:clrMap bg1="dk2" tx1="lt1" bg2="dk1" tx2="lt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 id="2147485021" r:id="rId12"/>
    <p:sldLayoutId id="2147485022" r:id="rId13"/>
    <p:sldLayoutId id="2147485023" r:id="rId14"/>
    <p:sldLayoutId id="2147485024" r:id="rId15"/>
  </p:sldLayoutIdLst>
  <p:txStyles>
    <p:titleStyle>
      <a:lvl1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2pPr>
      <a:lvl3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3pPr>
      <a:lvl4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4pPr>
      <a:lvl5pPr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5pPr>
      <a:lvl6pPr marL="457153"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6pPr>
      <a:lvl7pPr marL="914305"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7pPr>
      <a:lvl8pPr marL="1371458"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8pPr>
      <a:lvl9pPr marL="1828610" algn="ctr" rtl="0" eaLnBrk="0" fontAlgn="base" hangingPunct="0">
        <a:spcBef>
          <a:spcPct val="0"/>
        </a:spcBef>
        <a:spcAft>
          <a:spcPct val="0"/>
        </a:spcAft>
        <a:defRPr sz="3700" b="1">
          <a:solidFill>
            <a:schemeClr val="hlink"/>
          </a:solidFill>
          <a:effectLst>
            <a:outerShdw blurRad="38100" dist="38100" dir="2700000" algn="tl">
              <a:srgbClr val="FFFFFF"/>
            </a:outerShdw>
          </a:effectLst>
          <a:latin typeface="Verdana" pitchFamily="34" charset="0"/>
        </a:defRPr>
      </a:lvl9pPr>
    </p:titleStyle>
    <p:bodyStyle>
      <a:lvl1pPr marL="341313" indent="-341313" algn="l" rtl="0" eaLnBrk="0" fontAlgn="base" hangingPunct="0">
        <a:spcBef>
          <a:spcPct val="20000"/>
        </a:spcBef>
        <a:spcAft>
          <a:spcPct val="0"/>
        </a:spcAft>
        <a:buClr>
          <a:srgbClr val="FF9900"/>
        </a:buClr>
        <a:buChar char="•"/>
        <a:defRPr sz="3100">
          <a:solidFill>
            <a:schemeClr val="hlink"/>
          </a:solidFill>
          <a:latin typeface="+mn-lt"/>
          <a:ea typeface="+mn-ea"/>
          <a:cs typeface="+mn-cs"/>
        </a:defRPr>
      </a:lvl1pPr>
      <a:lvl2pPr marL="741363" indent="-284163" algn="l" rtl="0" eaLnBrk="0" fontAlgn="base" hangingPunct="0">
        <a:spcBef>
          <a:spcPct val="20000"/>
        </a:spcBef>
        <a:spcAft>
          <a:spcPct val="0"/>
        </a:spcAft>
        <a:buClr>
          <a:srgbClr val="FF9900"/>
        </a:buClr>
        <a:buChar char="–"/>
        <a:defRPr sz="2600">
          <a:solidFill>
            <a:schemeClr val="hlink"/>
          </a:solidFill>
          <a:latin typeface="+mn-lt"/>
        </a:defRPr>
      </a:lvl2pPr>
      <a:lvl3pPr marL="1084263" indent="-227013" algn="l" rtl="0" eaLnBrk="0" fontAlgn="base" hangingPunct="0">
        <a:spcBef>
          <a:spcPct val="20000"/>
        </a:spcBef>
        <a:spcAft>
          <a:spcPct val="0"/>
        </a:spcAft>
        <a:buClr>
          <a:srgbClr val="FF3300"/>
        </a:buClr>
        <a:buChar char="•"/>
        <a:defRPr sz="2100">
          <a:solidFill>
            <a:schemeClr val="hlink"/>
          </a:solidFill>
          <a:latin typeface="+mn-lt"/>
        </a:defRPr>
      </a:lvl3pPr>
      <a:lvl4pPr marL="1427163" indent="-227013" algn="l" rtl="0" eaLnBrk="0" fontAlgn="base" hangingPunct="0">
        <a:spcBef>
          <a:spcPct val="20000"/>
        </a:spcBef>
        <a:spcAft>
          <a:spcPct val="0"/>
        </a:spcAft>
        <a:buClr>
          <a:srgbClr val="FF3300"/>
        </a:buClr>
        <a:buChar char="–"/>
        <a:defRPr sz="2000">
          <a:solidFill>
            <a:schemeClr val="hlink"/>
          </a:solidFill>
          <a:latin typeface="Arial" charset="0"/>
        </a:defRPr>
      </a:lvl4pPr>
      <a:lvl5pPr marL="1770063" indent="-227013" algn="l" rtl="0" eaLnBrk="0" fontAlgn="base" hangingPunct="0">
        <a:spcBef>
          <a:spcPct val="20000"/>
        </a:spcBef>
        <a:spcAft>
          <a:spcPct val="0"/>
        </a:spcAft>
        <a:buClr>
          <a:srgbClr val="FF3300"/>
        </a:buClr>
        <a:buChar char="»"/>
        <a:defRPr sz="2000">
          <a:solidFill>
            <a:schemeClr val="hlink"/>
          </a:solidFill>
          <a:latin typeface="Arial" charset="0"/>
        </a:defRPr>
      </a:lvl5pPr>
      <a:lvl6pPr marL="2228619" indent="-228577" algn="l" rtl="0" eaLnBrk="0" fontAlgn="base" hangingPunct="0">
        <a:spcBef>
          <a:spcPct val="20000"/>
        </a:spcBef>
        <a:spcAft>
          <a:spcPct val="0"/>
        </a:spcAft>
        <a:buClr>
          <a:srgbClr val="FF3300"/>
        </a:buClr>
        <a:buChar char="»"/>
        <a:defRPr sz="2000">
          <a:solidFill>
            <a:schemeClr val="hlink"/>
          </a:solidFill>
          <a:latin typeface="Arial" charset="0"/>
        </a:defRPr>
      </a:lvl6pPr>
      <a:lvl7pPr marL="2685772" indent="-228577" algn="l" rtl="0" eaLnBrk="0" fontAlgn="base" hangingPunct="0">
        <a:spcBef>
          <a:spcPct val="20000"/>
        </a:spcBef>
        <a:spcAft>
          <a:spcPct val="0"/>
        </a:spcAft>
        <a:buClr>
          <a:srgbClr val="FF3300"/>
        </a:buClr>
        <a:buChar char="»"/>
        <a:defRPr sz="2000">
          <a:solidFill>
            <a:schemeClr val="hlink"/>
          </a:solidFill>
          <a:latin typeface="Arial" charset="0"/>
        </a:defRPr>
      </a:lvl7pPr>
      <a:lvl8pPr marL="3142924" indent="-228577" algn="l" rtl="0" eaLnBrk="0" fontAlgn="base" hangingPunct="0">
        <a:spcBef>
          <a:spcPct val="20000"/>
        </a:spcBef>
        <a:spcAft>
          <a:spcPct val="0"/>
        </a:spcAft>
        <a:buClr>
          <a:srgbClr val="FF3300"/>
        </a:buClr>
        <a:buChar char="»"/>
        <a:defRPr sz="2000">
          <a:solidFill>
            <a:schemeClr val="hlink"/>
          </a:solidFill>
          <a:latin typeface="Arial" charset="0"/>
        </a:defRPr>
      </a:lvl8pPr>
      <a:lvl9pPr marL="3600077" indent="-228577" algn="l" rtl="0" eaLnBrk="0" fontAlgn="base" hangingPunct="0">
        <a:spcBef>
          <a:spcPct val="20000"/>
        </a:spcBef>
        <a:spcAft>
          <a:spcPct val="0"/>
        </a:spcAft>
        <a:buClr>
          <a:srgbClr val="FF3300"/>
        </a:buClr>
        <a:buChar char="»"/>
        <a:defRPr sz="2000">
          <a:solidFill>
            <a:schemeClr val="hlink"/>
          </a:solidFill>
          <a:latin typeface="Arial" charset="0"/>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7166A058-F04A-4D0E-851F-24EC83BE95CC}" type="datetimeFigureOut">
              <a:rPr lang="en-US"/>
              <a:pPr>
                <a:defRPr/>
              </a:pPr>
              <a:t>11/22/2011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defRPr>
            </a:lvl1pPr>
          </a:lstStyle>
          <a:p>
            <a:pPr>
              <a:defRPr/>
            </a:pPr>
            <a:fld id="{90954BD2-78E0-45BD-9DE6-FF9BAFE86D55}" type="slidenum">
              <a:rPr lang="en-US"/>
              <a:pPr>
                <a:defRPr/>
              </a:pPr>
              <a:t>‹#›</a:t>
            </a:fld>
            <a:endParaRPr lang="en-US"/>
          </a:p>
        </p:txBody>
      </p:sp>
    </p:spTree>
    <p:extLst>
      <p:ext uri="{BB962C8B-B14F-4D97-AF65-F5344CB8AC3E}">
        <p14:creationId xmlns:p14="http://schemas.microsoft.com/office/powerpoint/2010/main" val="1888883585"/>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 id="214748503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686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ea typeface="ＭＳ Ｐゴシック" charset="-128"/>
              </a:defRPr>
            </a:lvl1pPr>
          </a:lstStyle>
          <a:p>
            <a:pPr>
              <a:defRPr/>
            </a:pPr>
            <a:fld id="{75277640-CE82-4921-95D4-4CD56FA36EE9}" type="datetime1">
              <a:rPr lang="en-US"/>
              <a:pPr>
                <a:defRPr/>
              </a:pPr>
              <a:t>11/22/2011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ea typeface="ＭＳ Ｐゴシック" charset="-128"/>
              </a:defRPr>
            </a:lvl1pPr>
          </a:lstStyle>
          <a:p>
            <a:pPr>
              <a:defRPr/>
            </a:pPr>
            <a:fld id="{341EBD86-A682-4D1B-9EC0-8860B10D187F}" type="slidenum">
              <a:rPr lang="en-US"/>
              <a:pPr>
                <a:defRPr/>
              </a:pPr>
              <a:t>‹#›</a:t>
            </a:fld>
            <a:endParaRPr lang="en-US"/>
          </a:p>
        </p:txBody>
      </p:sp>
      <p:pic>
        <p:nvPicPr>
          <p:cNvPr id="36871"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0" y="2395"/>
            <a:ext cx="9140825"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054159"/>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A"/>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A"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5362" name="Line 2"/>
          <p:cNvSpPr>
            <a:spLocks noChangeShapeType="1"/>
          </p:cNvSpPr>
          <p:nvPr/>
        </p:nvSpPr>
        <p:spPr bwMode="auto">
          <a:xfrm>
            <a:off x="0" y="914400"/>
            <a:ext cx="9144000" cy="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2400">
              <a:solidFill>
                <a:srgbClr val="FFFFFF"/>
              </a:solidFill>
              <a:latin typeface="Arial Unicode MS" pitchFamily="34" charset="-128"/>
              <a:ea typeface="ＭＳ Ｐゴシック" pitchFamily="34" charset="-128"/>
            </a:endParaRPr>
          </a:p>
        </p:txBody>
      </p:sp>
      <p:sp>
        <p:nvSpPr>
          <p:cNvPr id="366595" name="Rectangle 3"/>
          <p:cNvSpPr>
            <a:spLocks noGrp="1" noChangeArrowheads="1"/>
          </p:cNvSpPr>
          <p:nvPr>
            <p:ph type="title"/>
          </p:nvPr>
        </p:nvSpPr>
        <p:spPr bwMode="auto">
          <a:xfrm>
            <a:off x="76200" y="57150"/>
            <a:ext cx="8991600" cy="800100"/>
          </a:xfrm>
          <a:prstGeom prst="rect">
            <a:avLst/>
          </a:prstGeom>
          <a:noFill/>
          <a:ln w="9525">
            <a:noFill/>
            <a:miter lim="800000"/>
            <a:headEnd/>
            <a:tailEnd/>
          </a:ln>
          <a:effectLst/>
        </p:spPr>
        <p:txBody>
          <a:bodyPr vert="horz" wrap="square" lIns="0" tIns="0" rIns="91440" bIns="0" numCol="1" anchor="ctr" anchorCtr="0" compatLnSpc="1">
            <a:prstTxWarp prst="textNoShape">
              <a:avLst/>
            </a:prstTxWarp>
          </a:bodyPr>
          <a:lstStyle/>
          <a:p>
            <a:pPr lvl="0"/>
            <a:r>
              <a:rPr lang="en-US" smtClean="0"/>
              <a:t>Click to edit Master title style; </a:t>
            </a:r>
            <a:br>
              <a:rPr lang="en-US" smtClean="0"/>
            </a:br>
            <a:r>
              <a:rPr lang="en-US" smtClean="0"/>
              <a:t>title may have second line.</a:t>
            </a:r>
          </a:p>
        </p:txBody>
      </p:sp>
      <p:sp>
        <p:nvSpPr>
          <p:cNvPr id="366596" name="Rectangle 4"/>
          <p:cNvSpPr>
            <a:spLocks noGrp="1" noChangeArrowheads="1"/>
          </p:cNvSpPr>
          <p:nvPr>
            <p:ph type="body" idx="1"/>
          </p:nvPr>
        </p:nvSpPr>
        <p:spPr bwMode="auto">
          <a:xfrm>
            <a:off x="152400" y="914400"/>
            <a:ext cx="883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545295487"/>
      </p:ext>
    </p:extLst>
  </p:cSld>
  <p:clrMap bg1="dk2" tx1="lt1" bg2="dk1" tx2="lt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 id="214748506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Arial Narrow"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0" hangingPunct="0">
              <a:defRPr sz="1200">
                <a:solidFill>
                  <a:prstClr val="black">
                    <a:tint val="75000"/>
                  </a:prstClr>
                </a:solidFill>
                <a:latin typeface="Arial Unicode MS" pitchFamily="34" charset="-128"/>
                <a:ea typeface="ＭＳ Ｐゴシック" pitchFamily="-128" charset="-128"/>
              </a:defRPr>
            </a:lvl1pPr>
          </a:lstStyle>
          <a:p>
            <a:pPr>
              <a:defRPr/>
            </a:pP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0" hangingPunct="0">
              <a:defRPr sz="1200">
                <a:solidFill>
                  <a:prstClr val="black">
                    <a:tint val="75000"/>
                  </a:prstClr>
                </a:solidFill>
                <a:latin typeface="Arial Unicode MS" pitchFamily="34" charset="-128"/>
                <a:ea typeface="ＭＳ Ｐゴシック" pitchFamily="-128" charset="-128"/>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eaLnBrk="0" hangingPunct="0">
              <a:defRPr sz="1200">
                <a:solidFill>
                  <a:prstClr val="black">
                    <a:tint val="75000"/>
                  </a:prstClr>
                </a:solidFill>
                <a:latin typeface="Arial Unicode MS" pitchFamily="34" charset="-128"/>
                <a:ea typeface="ＭＳ Ｐゴシック" pitchFamily="-128" charset="-128"/>
              </a:defRPr>
            </a:lvl1pPr>
          </a:lstStyle>
          <a:p>
            <a:pPr>
              <a:defRPr/>
            </a:pPr>
            <a:fld id="{950C45C6-527F-48AC-B04F-7FA31B12B52A}" type="slidenum">
              <a:rPr lang="en-US"/>
              <a:pPr>
                <a:defRPr/>
              </a:pPr>
              <a:t>‹#›</a:t>
            </a:fld>
            <a:endParaRPr lang="en-US"/>
          </a:p>
        </p:txBody>
      </p:sp>
    </p:spTree>
    <p:extLst>
      <p:ext uri="{BB962C8B-B14F-4D97-AF65-F5344CB8AC3E}">
        <p14:creationId xmlns:p14="http://schemas.microsoft.com/office/powerpoint/2010/main" val="2239861102"/>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4.mpg"/><Relationship Id="rId1" Type="http://schemas.microsoft.com/office/2007/relationships/media" Target="../media/media4.mp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8.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9.jpeg"/><Relationship Id="rId5" Type="http://schemas.openxmlformats.org/officeDocument/2006/relationships/image" Target="../media/image14.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47.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49.jpe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9.jpeg"/><Relationship Id="rId5" Type="http://schemas.openxmlformats.org/officeDocument/2006/relationships/image" Target="../media/image14.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79375"/>
            <a:ext cx="21336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9375"/>
            <a:ext cx="73914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152406" y="590551"/>
            <a:ext cx="4648871" cy="1347788"/>
          </a:xfrm>
        </p:spPr>
        <p:txBody>
          <a:bodyPr/>
          <a:lstStyle/>
          <a:p>
            <a:pPr>
              <a:defRPr/>
            </a:pPr>
            <a:r>
              <a:rPr lang="en-US" sz="4000" b="1" dirty="0" smtClean="0">
                <a:solidFill>
                  <a:schemeClr val="bg1"/>
                </a:solidFill>
                <a:ea typeface="ＭＳ Ｐゴシック" charset="-128"/>
                <a:cs typeface="Arial" pitchFamily="34" charset="0"/>
              </a:rPr>
              <a:t>Democratizing Access to </a:t>
            </a:r>
            <a:br>
              <a:rPr lang="en-US" sz="4000" b="1" dirty="0" smtClean="0">
                <a:solidFill>
                  <a:schemeClr val="bg1"/>
                </a:solidFill>
                <a:ea typeface="ＭＳ Ｐゴシック" charset="-128"/>
                <a:cs typeface="Arial" pitchFamily="34" charset="0"/>
              </a:rPr>
            </a:br>
            <a:r>
              <a:rPr lang="en-US" sz="4000" b="1" dirty="0" smtClean="0">
                <a:solidFill>
                  <a:schemeClr val="bg1"/>
                </a:solidFill>
                <a:ea typeface="ＭＳ Ｐゴシック" charset="-128"/>
                <a:cs typeface="Arial" pitchFamily="34" charset="0"/>
              </a:rPr>
              <a:t>Medical  Diagnostics</a:t>
            </a:r>
            <a:endParaRPr lang="en-US" sz="3000" dirty="0"/>
          </a:p>
        </p:txBody>
      </p:sp>
      <p:sp>
        <p:nvSpPr>
          <p:cNvPr id="31749" name="TextBox 11"/>
          <p:cNvSpPr txBox="1">
            <a:spLocks noChangeArrowheads="1"/>
          </p:cNvSpPr>
          <p:nvPr/>
        </p:nvSpPr>
        <p:spPr bwMode="auto">
          <a:xfrm>
            <a:off x="190512" y="2944640"/>
            <a:ext cx="3047309"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r>
              <a:rPr lang="en-US" sz="2400" dirty="0">
                <a:solidFill>
                  <a:schemeClr val="bg1"/>
                </a:solidFill>
                <a:latin typeface="+mj-lt"/>
                <a:cs typeface="Arial" charset="0"/>
              </a:rPr>
              <a:t>Ramesh </a:t>
            </a:r>
            <a:r>
              <a:rPr lang="en-US" sz="2400" dirty="0" err="1">
                <a:solidFill>
                  <a:schemeClr val="bg1"/>
                </a:solidFill>
                <a:latin typeface="+mj-lt"/>
                <a:cs typeface="Arial" charset="0"/>
              </a:rPr>
              <a:t>Raskar</a:t>
            </a:r>
            <a:endParaRPr lang="en-US" sz="2400" dirty="0">
              <a:solidFill>
                <a:schemeClr val="bg1"/>
              </a:solidFill>
              <a:latin typeface="+mj-lt"/>
              <a:cs typeface="Arial" charset="0"/>
            </a:endParaRPr>
          </a:p>
          <a:p>
            <a:pPr eaLnBrk="1" hangingPunct="1"/>
            <a:r>
              <a:rPr lang="en-US" sz="2400" dirty="0" smtClean="0">
                <a:solidFill>
                  <a:schemeClr val="bg1"/>
                </a:solidFill>
                <a:latin typeface="+mj-lt"/>
                <a:cs typeface="Arial" charset="0"/>
              </a:rPr>
              <a:t>Associate Professor</a:t>
            </a:r>
          </a:p>
          <a:p>
            <a:pPr eaLnBrk="1" hangingPunct="1"/>
            <a:r>
              <a:rPr lang="en-US" sz="2800" dirty="0" smtClean="0">
                <a:solidFill>
                  <a:schemeClr val="bg1"/>
                </a:solidFill>
                <a:latin typeface="+mj-lt"/>
                <a:cs typeface="Arial" charset="0"/>
              </a:rPr>
              <a:t>MIT Media Lab</a:t>
            </a:r>
          </a:p>
          <a:p>
            <a:pPr eaLnBrk="1" hangingPunct="1"/>
            <a:endParaRPr lang="en-US" sz="2400" dirty="0">
              <a:solidFill>
                <a:schemeClr val="bg1"/>
              </a:solidFill>
              <a:latin typeface="+mj-lt"/>
              <a:cs typeface="Arial" charset="0"/>
            </a:endParaRPr>
          </a:p>
          <a:p>
            <a:pPr eaLnBrk="1" hangingPunct="1"/>
            <a:r>
              <a:rPr lang="en-US" sz="2400" dirty="0" smtClean="0">
                <a:solidFill>
                  <a:schemeClr val="bg1"/>
                </a:solidFill>
                <a:latin typeface="+mj-lt"/>
                <a:cs typeface="Arial" charset="0"/>
              </a:rPr>
              <a:t>http://raskar.info</a:t>
            </a:r>
          </a:p>
          <a:p>
            <a:pPr eaLnBrk="1" hangingPunct="1"/>
            <a:r>
              <a:rPr lang="en-US" sz="2400" dirty="0" smtClean="0">
                <a:solidFill>
                  <a:schemeClr val="bg1"/>
                </a:solidFill>
                <a:latin typeface="+mj-lt"/>
                <a:cs typeface="Arial" charset="0"/>
              </a:rPr>
              <a:t>raskar@media.mit.edu</a:t>
            </a:r>
            <a:endParaRPr lang="en-US" sz="2400" dirty="0">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descr="roomnopers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
            <a:ext cx="9144000" cy="513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09600" y="914422"/>
            <a:ext cx="3352800" cy="954107"/>
          </a:xfrm>
          <a:prstGeom prst="rect">
            <a:avLst/>
          </a:prstGeom>
          <a:noFill/>
        </p:spPr>
        <p:txBody>
          <a:bodyPr>
            <a:spAutoFit/>
          </a:bodyPr>
          <a:lstStyle/>
          <a:p>
            <a:pPr algn="ctr" fontAlgn="auto">
              <a:spcBef>
                <a:spcPts val="0"/>
              </a:spcBef>
              <a:spcAft>
                <a:spcPts val="0"/>
              </a:spcAft>
              <a:defRPr/>
            </a:pPr>
            <a:r>
              <a:rPr lang="en-US" sz="2800" dirty="0">
                <a:solidFill>
                  <a:prstClr val="black"/>
                </a:solidFill>
                <a:latin typeface="Calibri"/>
                <a:ea typeface="ＭＳ Ｐゴシック" pitchFamily="34" charset="-128"/>
              </a:rPr>
              <a:t>What is</a:t>
            </a:r>
            <a:br>
              <a:rPr lang="en-US" sz="2800" dirty="0">
                <a:solidFill>
                  <a:prstClr val="black"/>
                </a:solidFill>
                <a:latin typeface="Calibri"/>
                <a:ea typeface="ＭＳ Ｐゴシック" pitchFamily="34" charset="-128"/>
              </a:rPr>
            </a:br>
            <a:r>
              <a:rPr lang="en-US" sz="2800" dirty="0">
                <a:solidFill>
                  <a:prstClr val="black"/>
                </a:solidFill>
                <a:latin typeface="Calibri"/>
                <a:ea typeface="ＭＳ Ｐゴシック" pitchFamily="34" charset="-128"/>
              </a:rPr>
              <a:t>around the corner ?</a:t>
            </a:r>
          </a:p>
        </p:txBody>
      </p:sp>
    </p:spTree>
    <p:extLst>
      <p:ext uri="{BB962C8B-B14F-4D97-AF65-F5344CB8AC3E}">
        <p14:creationId xmlns:p14="http://schemas.microsoft.com/office/powerpoint/2010/main" val="2747023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3" descr="roomfu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3"/>
            <a:ext cx="91440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21052356">
            <a:off x="4876809" y="1909763"/>
            <a:ext cx="87313" cy="2009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7" name="Rectangle 6"/>
          <p:cNvSpPr/>
          <p:nvPr/>
        </p:nvSpPr>
        <p:spPr>
          <a:xfrm rot="3681600">
            <a:off x="6471664" y="1698824"/>
            <a:ext cx="86915" cy="332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8" name="Rectangle 7"/>
          <p:cNvSpPr/>
          <p:nvPr/>
        </p:nvSpPr>
        <p:spPr>
          <a:xfrm>
            <a:off x="4876800" y="3657600"/>
            <a:ext cx="533400" cy="51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9" name="TextBox 8"/>
          <p:cNvSpPr txBox="1"/>
          <p:nvPr/>
        </p:nvSpPr>
        <p:spPr>
          <a:xfrm>
            <a:off x="609600" y="914422"/>
            <a:ext cx="3352800" cy="954107"/>
          </a:xfrm>
          <a:prstGeom prst="rect">
            <a:avLst/>
          </a:prstGeom>
          <a:noFill/>
        </p:spPr>
        <p:txBody>
          <a:bodyPr>
            <a:spAutoFit/>
          </a:bodyPr>
          <a:lstStyle/>
          <a:p>
            <a:pPr algn="ctr" fontAlgn="auto">
              <a:spcBef>
                <a:spcPts val="0"/>
              </a:spcBef>
              <a:spcAft>
                <a:spcPts val="0"/>
              </a:spcAft>
              <a:defRPr/>
            </a:pPr>
            <a:r>
              <a:rPr lang="en-US" sz="2800" dirty="0">
                <a:solidFill>
                  <a:prstClr val="black"/>
                </a:solidFill>
                <a:latin typeface="Calibri"/>
                <a:ea typeface="ＭＳ Ｐゴシック" pitchFamily="34" charset="-128"/>
              </a:rPr>
              <a:t>Can you look </a:t>
            </a:r>
            <a:br>
              <a:rPr lang="en-US" sz="2800" dirty="0">
                <a:solidFill>
                  <a:prstClr val="black"/>
                </a:solidFill>
                <a:latin typeface="Calibri"/>
                <a:ea typeface="ＭＳ Ｐゴシック" pitchFamily="34" charset="-128"/>
              </a:rPr>
            </a:br>
            <a:r>
              <a:rPr lang="en-US" sz="2800" dirty="0">
                <a:solidFill>
                  <a:prstClr val="black"/>
                </a:solidFill>
                <a:latin typeface="Calibri"/>
                <a:ea typeface="ＭＳ Ｐゴシック" pitchFamily="34" charset="-128"/>
              </a:rPr>
              <a:t>around the corner ?</a:t>
            </a:r>
          </a:p>
        </p:txBody>
      </p:sp>
    </p:spTree>
    <p:extLst>
      <p:ext uri="{BB962C8B-B14F-4D97-AF65-F5344CB8AC3E}">
        <p14:creationId xmlns:p14="http://schemas.microsoft.com/office/powerpoint/2010/main" val="4051096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538" name="Group 8"/>
          <p:cNvGrpSpPr>
            <a:grpSpLocks/>
          </p:cNvGrpSpPr>
          <p:nvPr/>
        </p:nvGrpSpPr>
        <p:grpSpPr bwMode="auto">
          <a:xfrm>
            <a:off x="0" y="22"/>
            <a:ext cx="9220200" cy="5141119"/>
            <a:chOff x="0" y="0"/>
            <a:chExt cx="9220200" cy="6854825"/>
          </a:xfrm>
        </p:grpSpPr>
        <p:pic>
          <p:nvPicPr>
            <p:cNvPr id="193539" name="Picture 3" descr="roomful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Box 5"/>
            <p:cNvSpPr txBox="1">
              <a:spLocks noChangeArrowheads="1"/>
            </p:cNvSpPr>
            <p:nvPr/>
          </p:nvSpPr>
          <p:spPr bwMode="auto">
            <a:xfrm>
              <a:off x="1676400" y="1533525"/>
              <a:ext cx="3352800"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2800">
                  <a:solidFill>
                    <a:srgbClr val="000000"/>
                  </a:solidFill>
                  <a:latin typeface="Calibri" pitchFamily="34" charset="0"/>
                </a:rPr>
                <a:t>2</a:t>
              </a:r>
              <a:r>
                <a:rPr lang="en-US" sz="2800" baseline="30000">
                  <a:solidFill>
                    <a:srgbClr val="000000"/>
                  </a:solidFill>
                  <a:latin typeface="Calibri" pitchFamily="34" charset="0"/>
                </a:rPr>
                <a:t>nd</a:t>
              </a:r>
              <a:r>
                <a:rPr lang="en-US" sz="2800">
                  <a:solidFill>
                    <a:srgbClr val="000000"/>
                  </a:solidFill>
                  <a:latin typeface="Calibri" pitchFamily="34" charset="0"/>
                </a:rPr>
                <a:t> Bounce</a:t>
              </a:r>
            </a:p>
          </p:txBody>
        </p:sp>
        <p:sp>
          <p:nvSpPr>
            <p:cNvPr id="193541" name="TextBox 6"/>
            <p:cNvSpPr txBox="1">
              <a:spLocks noChangeArrowheads="1"/>
            </p:cNvSpPr>
            <p:nvPr/>
          </p:nvSpPr>
          <p:spPr bwMode="auto">
            <a:xfrm>
              <a:off x="5867400" y="0"/>
              <a:ext cx="3352800" cy="160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3600">
                  <a:solidFill>
                    <a:srgbClr val="C00000"/>
                  </a:solidFill>
                  <a:latin typeface="Calibri" pitchFamily="34" charset="0"/>
                </a:rPr>
                <a:t>Multi-path Analysis</a:t>
              </a:r>
            </a:p>
          </p:txBody>
        </p:sp>
        <p:sp>
          <p:nvSpPr>
            <p:cNvPr id="193542" name="TextBox 4"/>
            <p:cNvSpPr txBox="1">
              <a:spLocks noChangeArrowheads="1"/>
            </p:cNvSpPr>
            <p:nvPr/>
          </p:nvSpPr>
          <p:spPr bwMode="auto">
            <a:xfrm>
              <a:off x="4800600" y="3971925"/>
              <a:ext cx="2438400"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2800">
                  <a:solidFill>
                    <a:srgbClr val="000000"/>
                  </a:solidFill>
                  <a:latin typeface="Calibri" pitchFamily="34" charset="0"/>
                </a:rPr>
                <a:t>1</a:t>
              </a:r>
              <a:r>
                <a:rPr lang="en-US" sz="2800" baseline="30000">
                  <a:solidFill>
                    <a:srgbClr val="000000"/>
                  </a:solidFill>
                  <a:latin typeface="Calibri" pitchFamily="34" charset="0"/>
                </a:rPr>
                <a:t>st</a:t>
              </a:r>
              <a:r>
                <a:rPr lang="en-US" sz="2800">
                  <a:solidFill>
                    <a:srgbClr val="000000"/>
                  </a:solidFill>
                  <a:latin typeface="Calibri" pitchFamily="34" charset="0"/>
                </a:rPr>
                <a:t> Bounce</a:t>
              </a:r>
            </a:p>
          </p:txBody>
        </p:sp>
        <p:sp>
          <p:nvSpPr>
            <p:cNvPr id="193543" name="TextBox 7"/>
            <p:cNvSpPr txBox="1">
              <a:spLocks noChangeArrowheads="1"/>
            </p:cNvSpPr>
            <p:nvPr/>
          </p:nvSpPr>
          <p:spPr bwMode="auto">
            <a:xfrm>
              <a:off x="4953000" y="5410200"/>
              <a:ext cx="2438400"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2800">
                  <a:solidFill>
                    <a:srgbClr val="000000"/>
                  </a:solidFill>
                  <a:latin typeface="Calibri" pitchFamily="34" charset="0"/>
                </a:rPr>
                <a:t>3</a:t>
              </a:r>
              <a:r>
                <a:rPr lang="en-US" sz="2800" baseline="30000">
                  <a:solidFill>
                    <a:srgbClr val="000000"/>
                  </a:solidFill>
                  <a:latin typeface="Calibri" pitchFamily="34" charset="0"/>
                </a:rPr>
                <a:t>rd</a:t>
              </a:r>
              <a:r>
                <a:rPr lang="en-US" sz="2800">
                  <a:solidFill>
                    <a:srgbClr val="000000"/>
                  </a:solidFill>
                  <a:latin typeface="Calibri" pitchFamily="34" charset="0"/>
                </a:rPr>
                <a:t> Bounce</a:t>
              </a:r>
            </a:p>
          </p:txBody>
        </p:sp>
      </p:grpSp>
    </p:spTree>
    <p:extLst>
      <p:ext uri="{BB962C8B-B14F-4D97-AF65-F5344CB8AC3E}">
        <p14:creationId xmlns:p14="http://schemas.microsoft.com/office/powerpoint/2010/main" val="1151385458"/>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2"/>
          <p:cNvSpPr>
            <a:spLocks noGrp="1"/>
          </p:cNvSpPr>
          <p:nvPr>
            <p:ph type="title"/>
          </p:nvPr>
        </p:nvSpPr>
        <p:spPr>
          <a:xfrm>
            <a:off x="457200" y="285750"/>
            <a:ext cx="7772400" cy="400050"/>
          </a:xfrm>
        </p:spPr>
        <p:txBody>
          <a:bodyPr/>
          <a:lstStyle/>
          <a:p>
            <a:pPr eaLnBrk="1" hangingPunct="1"/>
            <a:r>
              <a:rPr lang="en-US" sz="3200" dirty="0" err="1" smtClean="0">
                <a:latin typeface="Calibri" pitchFamily="34" charset="0"/>
              </a:rPr>
              <a:t>Femto</a:t>
            </a:r>
            <a:r>
              <a:rPr lang="en-US" sz="3200" dirty="0" smtClean="0">
                <a:latin typeface="Calibri" pitchFamily="34" charset="0"/>
              </a:rPr>
              <a:t>-Photography</a:t>
            </a:r>
          </a:p>
        </p:txBody>
      </p:sp>
      <p:pic>
        <p:nvPicPr>
          <p:cNvPr id="194563" name="Picture 2" descr="http://clarkvmereunion.com/images/tech_service/flash-camer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23"/>
            <a:ext cx="3962400" cy="260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Box 4"/>
          <p:cNvSpPr txBox="1">
            <a:spLocks noChangeArrowheads="1"/>
          </p:cNvSpPr>
          <p:nvPr/>
        </p:nvSpPr>
        <p:spPr bwMode="auto">
          <a:xfrm>
            <a:off x="5791200" y="685800"/>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1800">
                <a:solidFill>
                  <a:srgbClr val="7F7F7F"/>
                </a:solidFill>
                <a:latin typeface="Calibri" pitchFamily="34" charset="0"/>
              </a:rPr>
              <a:t>FemtoFlash</a:t>
            </a:r>
          </a:p>
        </p:txBody>
      </p:sp>
      <p:sp>
        <p:nvSpPr>
          <p:cNvPr id="194565" name="TextBox 5"/>
          <p:cNvSpPr txBox="1">
            <a:spLocks noChangeArrowheads="1"/>
          </p:cNvSpPr>
          <p:nvPr/>
        </p:nvSpPr>
        <p:spPr bwMode="auto">
          <a:xfrm>
            <a:off x="609600" y="1314450"/>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1800">
                <a:solidFill>
                  <a:srgbClr val="7F7F7F"/>
                </a:solidFill>
                <a:latin typeface="Calibri" pitchFamily="34" charset="0"/>
              </a:rPr>
              <a:t>Trillion FPS camera</a:t>
            </a:r>
          </a:p>
        </p:txBody>
      </p:sp>
      <p:sp>
        <p:nvSpPr>
          <p:cNvPr id="194566" name="TextBox 6"/>
          <p:cNvSpPr txBox="1">
            <a:spLocks noChangeArrowheads="1"/>
          </p:cNvSpPr>
          <p:nvPr/>
        </p:nvSpPr>
        <p:spPr bwMode="auto">
          <a:xfrm>
            <a:off x="914400" y="3371850"/>
            <a:ext cx="304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a:r>
              <a:rPr lang="en-US" sz="1800">
                <a:solidFill>
                  <a:srgbClr val="7F7F7F"/>
                </a:solidFill>
                <a:latin typeface="Calibri" pitchFamily="34" charset="0"/>
              </a:rPr>
              <a:t>Computational Optics</a:t>
            </a:r>
          </a:p>
        </p:txBody>
      </p:sp>
      <p:sp>
        <p:nvSpPr>
          <p:cNvPr id="194567" name="TextBox 7"/>
          <p:cNvSpPr txBox="1">
            <a:spLocks noChangeArrowheads="1"/>
          </p:cNvSpPr>
          <p:nvPr/>
        </p:nvSpPr>
        <p:spPr bwMode="auto">
          <a:xfrm>
            <a:off x="4876800" y="3028950"/>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400">
                <a:solidFill>
                  <a:schemeClr val="tx1"/>
                </a:solidFill>
                <a:latin typeface="Arial Unicode MS" pitchFamily="34" charset="-128"/>
                <a:ea typeface="ＭＳ Ｐゴシック" pitchFamily="34" charset="-128"/>
              </a:defRPr>
            </a:lvl1pPr>
            <a:lvl2pPr marL="742950" indent="-285750" defTabSz="912813">
              <a:defRPr sz="2400">
                <a:solidFill>
                  <a:schemeClr val="tx1"/>
                </a:solidFill>
                <a:latin typeface="Arial Unicode MS" pitchFamily="34" charset="-128"/>
                <a:ea typeface="ＭＳ Ｐゴシック" pitchFamily="34" charset="-128"/>
              </a:defRPr>
            </a:lvl2pPr>
            <a:lvl3pPr marL="1143000" indent="-228600" defTabSz="912813">
              <a:defRPr sz="2400">
                <a:solidFill>
                  <a:schemeClr val="tx1"/>
                </a:solidFill>
                <a:latin typeface="Arial Unicode MS" pitchFamily="34" charset="-128"/>
                <a:ea typeface="ＭＳ Ｐゴシック" pitchFamily="34" charset="-128"/>
              </a:defRPr>
            </a:lvl3pPr>
            <a:lvl4pPr marL="1600200" indent="-228600" defTabSz="912813">
              <a:defRPr sz="2400">
                <a:solidFill>
                  <a:schemeClr val="tx1"/>
                </a:solidFill>
                <a:latin typeface="Arial Unicode MS" pitchFamily="34" charset="-128"/>
                <a:ea typeface="ＭＳ Ｐゴシック" pitchFamily="34" charset="-128"/>
              </a:defRPr>
            </a:lvl4pPr>
            <a:lvl5pPr marL="2057400" indent="-228600" defTabSz="912813">
              <a:defRPr sz="2400">
                <a:solidFill>
                  <a:schemeClr val="tx1"/>
                </a:solidFill>
                <a:latin typeface="Arial Unicode MS" pitchFamily="34" charset="-128"/>
                <a:ea typeface="ＭＳ Ｐゴシック" pitchFamily="34" charset="-128"/>
              </a:defRPr>
            </a:lvl5pPr>
            <a:lvl6pPr marL="25146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defTabSz="912813"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r>
              <a:rPr lang="en-US" sz="1800">
                <a:solidFill>
                  <a:srgbClr val="7F7F7F"/>
                </a:solidFill>
                <a:latin typeface="Calibri" pitchFamily="34" charset="0"/>
              </a:rPr>
              <a:t>Serious Sync</a:t>
            </a:r>
          </a:p>
        </p:txBody>
      </p:sp>
      <p:pic>
        <p:nvPicPr>
          <p:cNvPr id="194568" name="Picture 12" descr="3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028723"/>
            <a:ext cx="24130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9" name="Picture 10" descr="http://spectraservices.com/Merchant2/graphics/00000001/DiCam-ProL.png"/>
          <p:cNvPicPr>
            <a:picLocks noChangeAspect="1" noChangeArrowheads="1"/>
          </p:cNvPicPr>
          <p:nvPr/>
        </p:nvPicPr>
        <p:blipFill>
          <a:blip r:embed="rId5">
            <a:extLst>
              <a:ext uri="{28A0092B-C50C-407E-A947-70E740481C1C}">
                <a14:useLocalDpi xmlns:a14="http://schemas.microsoft.com/office/drawing/2010/main" val="0"/>
              </a:ext>
            </a:extLst>
          </a:blip>
          <a:srcRect r="7272"/>
          <a:stretch>
            <a:fillRect/>
          </a:stretch>
        </p:blipFill>
        <p:spPr bwMode="auto">
          <a:xfrm>
            <a:off x="4" y="1771673"/>
            <a:ext cx="1552575"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p:cNvSpPr txBox="1">
            <a:spLocks noChangeArrowheads="1"/>
          </p:cNvSpPr>
          <p:nvPr/>
        </p:nvSpPr>
        <p:spPr bwMode="auto">
          <a:xfrm>
            <a:off x="381000" y="4286250"/>
            <a:ext cx="8305800" cy="923330"/>
          </a:xfrm>
          <a:prstGeom prst="rect">
            <a:avLst/>
          </a:prstGeom>
          <a:noFill/>
          <a:ln w="9525">
            <a:noFill/>
            <a:miter lim="800000"/>
            <a:headEnd/>
            <a:tailEnd/>
          </a:ln>
        </p:spPr>
        <p:txBody>
          <a:bodyPr>
            <a:spAutoFit/>
          </a:bodyPr>
          <a:lstStyle/>
          <a:p>
            <a:pPr fontAlgn="auto">
              <a:spcBef>
                <a:spcPts val="0"/>
              </a:spcBef>
              <a:spcAft>
                <a:spcPts val="0"/>
              </a:spcAft>
              <a:buFont typeface="Arial" pitchFamily="34" charset="0"/>
              <a:buChar char="•"/>
              <a:defRPr/>
            </a:pPr>
            <a:r>
              <a:rPr lang="en-US" kern="0" dirty="0">
                <a:solidFill>
                  <a:srgbClr val="000000">
                    <a:lumMod val="75000"/>
                    <a:lumOff val="25000"/>
                  </a:srgbClr>
                </a:solidFill>
                <a:latin typeface="Calibri" pitchFamily="34" charset="0"/>
                <a:ea typeface="ＭＳ Ｐゴシック" charset="-128"/>
              </a:rPr>
              <a:t>2011: CVPR (</a:t>
            </a:r>
            <a:r>
              <a:rPr lang="en-US" kern="0" dirty="0" err="1">
                <a:solidFill>
                  <a:srgbClr val="000000">
                    <a:lumMod val="75000"/>
                    <a:lumOff val="25000"/>
                  </a:srgbClr>
                </a:solidFill>
                <a:latin typeface="Calibri" pitchFamily="34" charset="0"/>
                <a:ea typeface="ＭＳ Ｐゴシック" charset="-128"/>
              </a:rPr>
              <a:t>Pandharkar</a:t>
            </a:r>
            <a:r>
              <a:rPr lang="en-US" kern="0" dirty="0">
                <a:solidFill>
                  <a:srgbClr val="000000">
                    <a:lumMod val="75000"/>
                    <a:lumOff val="25000"/>
                  </a:srgbClr>
                </a:solidFill>
                <a:latin typeface="Calibri" pitchFamily="34" charset="0"/>
                <a:ea typeface="ＭＳ Ｐゴシック" charset="-128"/>
              </a:rPr>
              <a:t>, </a:t>
            </a:r>
            <a:r>
              <a:rPr lang="en-US" kern="0" dirty="0" err="1">
                <a:solidFill>
                  <a:srgbClr val="000000">
                    <a:lumMod val="75000"/>
                    <a:lumOff val="25000"/>
                  </a:srgbClr>
                </a:solidFill>
                <a:latin typeface="Calibri" pitchFamily="34" charset="0"/>
                <a:ea typeface="ＭＳ Ｐゴシック" charset="-128"/>
              </a:rPr>
              <a:t>Velten</a:t>
            </a:r>
            <a:r>
              <a:rPr lang="en-US" kern="0" dirty="0">
                <a:solidFill>
                  <a:srgbClr val="000000">
                    <a:lumMod val="75000"/>
                    <a:lumOff val="25000"/>
                  </a:srgbClr>
                </a:solidFill>
                <a:latin typeface="Calibri" pitchFamily="34" charset="0"/>
                <a:ea typeface="ＭＳ Ｐゴシック" charset="-128"/>
              </a:rPr>
              <a:t>, </a:t>
            </a:r>
            <a:r>
              <a:rPr lang="en-US" kern="0" dirty="0" err="1">
                <a:solidFill>
                  <a:srgbClr val="000000">
                    <a:lumMod val="75000"/>
                    <a:lumOff val="25000"/>
                  </a:srgbClr>
                </a:solidFill>
                <a:latin typeface="Calibri" pitchFamily="34" charset="0"/>
                <a:ea typeface="ＭＳ Ｐゴシック" charset="-128"/>
              </a:rPr>
              <a:t>Bardagjy</a:t>
            </a:r>
            <a:r>
              <a:rPr lang="en-US" kern="0" dirty="0">
                <a:solidFill>
                  <a:srgbClr val="000000">
                    <a:lumMod val="75000"/>
                    <a:lumOff val="25000"/>
                  </a:srgbClr>
                </a:solidFill>
                <a:latin typeface="Calibri" pitchFamily="34" charset="0"/>
                <a:ea typeface="ＭＳ Ｐゴシック" charset="-128"/>
              </a:rPr>
              <a:t>, </a:t>
            </a:r>
            <a:r>
              <a:rPr lang="en-US" kern="0" dirty="0" err="1">
                <a:solidFill>
                  <a:srgbClr val="000000">
                    <a:lumMod val="75000"/>
                    <a:lumOff val="25000"/>
                  </a:srgbClr>
                </a:solidFill>
                <a:latin typeface="Calibri" pitchFamily="34" charset="0"/>
                <a:ea typeface="ＭＳ Ｐゴシック" charset="-128"/>
              </a:rPr>
              <a:t>Bawendi</a:t>
            </a:r>
            <a:r>
              <a:rPr lang="en-US" kern="0" dirty="0">
                <a:solidFill>
                  <a:srgbClr val="000000">
                    <a:lumMod val="75000"/>
                    <a:lumOff val="25000"/>
                  </a:srgbClr>
                </a:solidFill>
                <a:latin typeface="Calibri" pitchFamily="34" charset="0"/>
                <a:ea typeface="ＭＳ Ｐゴシック" charset="-128"/>
              </a:rPr>
              <a:t>, </a:t>
            </a:r>
            <a:r>
              <a:rPr lang="en-US" kern="0" dirty="0" err="1">
                <a:solidFill>
                  <a:srgbClr val="000000">
                    <a:lumMod val="75000"/>
                    <a:lumOff val="25000"/>
                  </a:srgbClr>
                </a:solidFill>
                <a:latin typeface="Calibri" pitchFamily="34" charset="0"/>
                <a:ea typeface="ＭＳ Ｐゴシック" charset="-128"/>
              </a:rPr>
              <a:t>Raskar</a:t>
            </a:r>
            <a:r>
              <a:rPr lang="en-US" kern="0" dirty="0">
                <a:solidFill>
                  <a:srgbClr val="000000">
                    <a:lumMod val="75000"/>
                    <a:lumOff val="25000"/>
                  </a:srgbClr>
                </a:solidFill>
                <a:latin typeface="Calibri" pitchFamily="34" charset="0"/>
                <a:ea typeface="ＭＳ Ｐゴシック" charset="-128"/>
              </a:rPr>
              <a:t>)</a:t>
            </a:r>
          </a:p>
          <a:p>
            <a:pPr fontAlgn="auto">
              <a:spcBef>
                <a:spcPts val="0"/>
              </a:spcBef>
              <a:spcAft>
                <a:spcPts val="0"/>
              </a:spcAft>
              <a:buFont typeface="Arial" pitchFamily="34" charset="0"/>
              <a:buChar char="•"/>
              <a:defRPr/>
            </a:pPr>
            <a:r>
              <a:rPr lang="en-US" kern="0" dirty="0">
                <a:solidFill>
                  <a:srgbClr val="000000">
                    <a:lumMod val="75000"/>
                    <a:lumOff val="25000"/>
                  </a:srgbClr>
                </a:solidFill>
                <a:latin typeface="Calibri" pitchFamily="34" charset="0"/>
                <a:ea typeface="ＭＳ Ｐゴシック" charset="-128"/>
              </a:rPr>
              <a:t>2009:  </a:t>
            </a:r>
            <a:r>
              <a:rPr lang="en-US" b="1" u="sng" kern="0" dirty="0">
                <a:solidFill>
                  <a:srgbClr val="000000">
                    <a:lumMod val="75000"/>
                    <a:lumOff val="25000"/>
                  </a:srgbClr>
                </a:solidFill>
                <a:latin typeface="Calibri" pitchFamily="34" charset="0"/>
                <a:ea typeface="ＭＳ Ｐゴシック" charset="-128"/>
              </a:rPr>
              <a:t>Marr Prize</a:t>
            </a:r>
            <a:r>
              <a:rPr lang="en-US" b="1" kern="0" dirty="0">
                <a:solidFill>
                  <a:srgbClr val="000000">
                    <a:lumMod val="75000"/>
                    <a:lumOff val="25000"/>
                  </a:srgbClr>
                </a:solidFill>
                <a:latin typeface="Calibri" pitchFamily="34" charset="0"/>
                <a:ea typeface="ＭＳ Ｐゴシック" charset="-128"/>
              </a:rPr>
              <a:t> </a:t>
            </a:r>
            <a:r>
              <a:rPr lang="en-US" kern="0" dirty="0">
                <a:solidFill>
                  <a:srgbClr val="000000">
                    <a:lumMod val="75000"/>
                    <a:lumOff val="25000"/>
                  </a:srgbClr>
                </a:solidFill>
                <a:latin typeface="Calibri" pitchFamily="34" charset="0"/>
                <a:ea typeface="ＭＳ Ｐゴシック" charset="-128"/>
              </a:rPr>
              <a:t>Honorable Mention (</a:t>
            </a:r>
            <a:r>
              <a:rPr lang="en-US" kern="0" dirty="0" err="1">
                <a:solidFill>
                  <a:srgbClr val="000000">
                    <a:lumMod val="75000"/>
                    <a:lumOff val="25000"/>
                  </a:srgbClr>
                </a:solidFill>
                <a:latin typeface="Calibri" pitchFamily="34" charset="0"/>
                <a:ea typeface="ＭＳ Ｐゴシック" charset="-128"/>
              </a:rPr>
              <a:t>Kirmani</a:t>
            </a:r>
            <a:r>
              <a:rPr lang="en-US" kern="0" dirty="0">
                <a:solidFill>
                  <a:srgbClr val="000000">
                    <a:lumMod val="75000"/>
                    <a:lumOff val="25000"/>
                  </a:srgbClr>
                </a:solidFill>
                <a:latin typeface="Calibri" pitchFamily="34" charset="0"/>
                <a:ea typeface="ＭＳ Ｐゴシック" charset="-128"/>
              </a:rPr>
              <a:t>, Hutchinson, Davis, </a:t>
            </a:r>
            <a:r>
              <a:rPr lang="en-US" kern="0" dirty="0" err="1">
                <a:solidFill>
                  <a:srgbClr val="000000">
                    <a:lumMod val="75000"/>
                    <a:lumOff val="25000"/>
                  </a:srgbClr>
                </a:solidFill>
                <a:latin typeface="Calibri" pitchFamily="34" charset="0"/>
                <a:ea typeface="ＭＳ Ｐゴシック" charset="-128"/>
              </a:rPr>
              <a:t>Raskar</a:t>
            </a:r>
            <a:r>
              <a:rPr lang="en-US" kern="0" dirty="0">
                <a:solidFill>
                  <a:srgbClr val="000000">
                    <a:lumMod val="75000"/>
                    <a:lumOff val="25000"/>
                  </a:srgbClr>
                </a:solidFill>
                <a:latin typeface="Calibri" pitchFamily="34" charset="0"/>
                <a:ea typeface="ＭＳ Ｐゴシック" charset="-128"/>
              </a:rPr>
              <a:t>, ICCV’2009)</a:t>
            </a:r>
          </a:p>
          <a:p>
            <a:pPr fontAlgn="auto">
              <a:spcBef>
                <a:spcPts val="0"/>
              </a:spcBef>
              <a:spcAft>
                <a:spcPts val="0"/>
              </a:spcAft>
              <a:buFont typeface="Arial" pitchFamily="34" charset="0"/>
              <a:buChar char="•"/>
              <a:defRPr/>
            </a:pPr>
            <a:r>
              <a:rPr lang="en-US" kern="0" dirty="0">
                <a:solidFill>
                  <a:srgbClr val="000000">
                    <a:lumMod val="75000"/>
                    <a:lumOff val="25000"/>
                  </a:srgbClr>
                </a:solidFill>
                <a:latin typeface="Calibri" pitchFamily="34" charset="0"/>
                <a:ea typeface="ＭＳ Ｐゴシック" charset="-128"/>
              </a:rPr>
              <a:t>2008: Transient Light Transport (</a:t>
            </a:r>
            <a:r>
              <a:rPr lang="en-US" kern="0" dirty="0" err="1">
                <a:solidFill>
                  <a:srgbClr val="000000">
                    <a:lumMod val="75000"/>
                    <a:lumOff val="25000"/>
                  </a:srgbClr>
                </a:solidFill>
                <a:latin typeface="Calibri" pitchFamily="34" charset="0"/>
                <a:ea typeface="ＭＳ Ｐゴシック" charset="-128"/>
              </a:rPr>
              <a:t>Raskar</a:t>
            </a:r>
            <a:r>
              <a:rPr lang="en-US" kern="0" dirty="0">
                <a:solidFill>
                  <a:srgbClr val="000000">
                    <a:lumMod val="75000"/>
                    <a:lumOff val="25000"/>
                  </a:srgbClr>
                </a:solidFill>
                <a:latin typeface="Calibri" pitchFamily="34" charset="0"/>
                <a:ea typeface="ＭＳ Ｐゴシック" charset="-128"/>
              </a:rPr>
              <a:t>, Davis, March 2008)</a:t>
            </a:r>
          </a:p>
        </p:txBody>
      </p:sp>
      <p:sp>
        <p:nvSpPr>
          <p:cNvPr id="12" name="TextBox 3"/>
          <p:cNvSpPr txBox="1">
            <a:spLocks noChangeArrowheads="1"/>
          </p:cNvSpPr>
          <p:nvPr/>
        </p:nvSpPr>
        <p:spPr bwMode="auto">
          <a:xfrm>
            <a:off x="6638925" y="2400323"/>
            <a:ext cx="1828800" cy="584775"/>
          </a:xfrm>
          <a:prstGeom prst="rect">
            <a:avLst/>
          </a:prstGeom>
          <a:noFill/>
          <a:ln w="9525">
            <a:noFill/>
            <a:miter lim="800000"/>
            <a:headEnd/>
            <a:tailEnd/>
          </a:ln>
        </p:spPr>
        <p:txBody>
          <a:bodyPr>
            <a:spAutoFit/>
          </a:bodyPr>
          <a:lstStyle/>
          <a:p>
            <a:pPr algn="r" fontAlgn="auto">
              <a:spcBef>
                <a:spcPts val="0"/>
              </a:spcBef>
              <a:spcAft>
                <a:spcPts val="0"/>
              </a:spcAft>
              <a:defRPr/>
            </a:pPr>
            <a:r>
              <a:rPr lang="en-US" sz="1600" kern="0" dirty="0">
                <a:solidFill>
                  <a:srgbClr val="000000">
                    <a:lumMod val="50000"/>
                    <a:lumOff val="50000"/>
                  </a:srgbClr>
                </a:solidFill>
                <a:latin typeface="Arial Unicode MS" pitchFamily="34" charset="-128"/>
                <a:ea typeface="ＭＳ Ｐゴシック" charset="-128"/>
              </a:rPr>
              <a:t>With M </a:t>
            </a:r>
            <a:r>
              <a:rPr lang="en-US" sz="1600" kern="0" dirty="0" err="1">
                <a:solidFill>
                  <a:srgbClr val="000000">
                    <a:lumMod val="50000"/>
                    <a:lumOff val="50000"/>
                  </a:srgbClr>
                </a:solidFill>
                <a:latin typeface="Arial Unicode MS" pitchFamily="34" charset="-128"/>
                <a:ea typeface="ＭＳ Ｐゴシック" charset="-128"/>
              </a:rPr>
              <a:t>Bawendi</a:t>
            </a:r>
            <a:r>
              <a:rPr lang="en-US" sz="1600" kern="0" dirty="0">
                <a:solidFill>
                  <a:srgbClr val="000000">
                    <a:lumMod val="50000"/>
                    <a:lumOff val="50000"/>
                  </a:srgbClr>
                </a:solidFill>
                <a:latin typeface="Arial Unicode MS" pitchFamily="34" charset="-128"/>
                <a:ea typeface="ＭＳ Ｐゴシック" charset="-128"/>
              </a:rPr>
              <a:t>, </a:t>
            </a:r>
            <a:br>
              <a:rPr lang="en-US" sz="1600" kern="0" dirty="0">
                <a:solidFill>
                  <a:srgbClr val="000000">
                    <a:lumMod val="50000"/>
                    <a:lumOff val="50000"/>
                  </a:srgbClr>
                </a:solidFill>
                <a:latin typeface="Arial Unicode MS" pitchFamily="34" charset="-128"/>
                <a:ea typeface="ＭＳ Ｐゴシック" charset="-128"/>
              </a:rPr>
            </a:br>
            <a:r>
              <a:rPr lang="en-US" sz="1600" kern="0" dirty="0">
                <a:solidFill>
                  <a:srgbClr val="000000">
                    <a:lumMod val="50000"/>
                    <a:lumOff val="50000"/>
                  </a:srgbClr>
                </a:solidFill>
                <a:latin typeface="Arial Unicode MS" pitchFamily="34" charset="-128"/>
                <a:ea typeface="ＭＳ Ｐゴシック" charset="-128"/>
              </a:rPr>
              <a:t>MIT Chemistry</a:t>
            </a:r>
          </a:p>
        </p:txBody>
      </p:sp>
    </p:spTree>
    <p:extLst>
      <p:ext uri="{BB962C8B-B14F-4D97-AF65-F5344CB8AC3E}">
        <p14:creationId xmlns:p14="http://schemas.microsoft.com/office/powerpoint/2010/main" val="3797670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1" descr="endos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6493" y="616744"/>
            <a:ext cx="5191125" cy="44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114301"/>
            <a:ext cx="7467600" cy="523220"/>
          </a:xfrm>
          <a:prstGeom prst="rect">
            <a:avLst/>
          </a:prstGeom>
          <a:noFill/>
        </p:spPr>
        <p:txBody>
          <a:bodyPr>
            <a:spAutoFit/>
          </a:bodyPr>
          <a:lstStyle/>
          <a:p>
            <a:pPr algn="ctr" fontAlgn="auto">
              <a:spcBef>
                <a:spcPts val="0"/>
              </a:spcBef>
              <a:spcAft>
                <a:spcPts val="0"/>
              </a:spcAft>
              <a:defRPr/>
            </a:pPr>
            <a:r>
              <a:rPr lang="en-US" sz="2800" dirty="0">
                <a:solidFill>
                  <a:prstClr val="black"/>
                </a:solidFill>
                <a:latin typeface="Calibri"/>
                <a:ea typeface="ＭＳ Ｐゴシック" pitchFamily="34" charset="-128"/>
              </a:rPr>
              <a:t>…, colonoscopies, …</a:t>
            </a:r>
          </a:p>
        </p:txBody>
      </p:sp>
    </p:spTree>
    <p:extLst>
      <p:ext uri="{BB962C8B-B14F-4D97-AF65-F5344CB8AC3E}">
        <p14:creationId xmlns:p14="http://schemas.microsoft.com/office/powerpoint/2010/main" val="151615150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 descr="cardios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3638" y="641762"/>
            <a:ext cx="4729162" cy="4216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114301"/>
            <a:ext cx="7467600" cy="523220"/>
          </a:xfrm>
          <a:prstGeom prst="rect">
            <a:avLst/>
          </a:prstGeom>
          <a:noFill/>
        </p:spPr>
        <p:txBody>
          <a:bodyPr>
            <a:spAutoFit/>
          </a:bodyPr>
          <a:lstStyle/>
          <a:p>
            <a:pPr algn="ctr" fontAlgn="auto">
              <a:spcBef>
                <a:spcPts val="0"/>
              </a:spcBef>
              <a:spcAft>
                <a:spcPts val="0"/>
              </a:spcAft>
              <a:defRPr/>
            </a:pPr>
            <a:r>
              <a:rPr lang="en-US" sz="2800" dirty="0">
                <a:solidFill>
                  <a:prstClr val="black"/>
                </a:solidFill>
                <a:latin typeface="Calibri"/>
                <a:ea typeface="ＭＳ Ｐゴシック" pitchFamily="34" charset="-128"/>
              </a:rPr>
              <a:t>…, </a:t>
            </a:r>
            <a:r>
              <a:rPr lang="en-US" sz="2800" dirty="0" err="1">
                <a:solidFill>
                  <a:prstClr val="black"/>
                </a:solidFill>
                <a:latin typeface="Calibri"/>
                <a:ea typeface="ＭＳ Ｐゴシック" pitchFamily="34" charset="-128"/>
              </a:rPr>
              <a:t>cardioscopies</a:t>
            </a:r>
            <a:r>
              <a:rPr lang="en-US" sz="2800" dirty="0">
                <a:solidFill>
                  <a:prstClr val="black"/>
                </a:solidFill>
                <a:latin typeface="Calibri"/>
                <a:ea typeface="ＭＳ Ｐゴシック" pitchFamily="34" charset="-128"/>
              </a:rPr>
              <a:t>, …</a:t>
            </a:r>
          </a:p>
        </p:txBody>
      </p:sp>
    </p:spTree>
    <p:extLst>
      <p:ext uri="{BB962C8B-B14F-4D97-AF65-F5344CB8AC3E}">
        <p14:creationId xmlns:p14="http://schemas.microsoft.com/office/powerpoint/2010/main" val="3207279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3" descr="bronchios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666750"/>
            <a:ext cx="47244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066800" y="114301"/>
            <a:ext cx="7467600" cy="523220"/>
          </a:xfrm>
          <a:prstGeom prst="rect">
            <a:avLst/>
          </a:prstGeom>
          <a:noFill/>
        </p:spPr>
        <p:txBody>
          <a:bodyPr>
            <a:spAutoFit/>
          </a:bodyPr>
          <a:lstStyle/>
          <a:p>
            <a:pPr algn="ctr" fontAlgn="auto">
              <a:spcBef>
                <a:spcPts val="0"/>
              </a:spcBef>
              <a:spcAft>
                <a:spcPts val="0"/>
              </a:spcAft>
              <a:defRPr/>
            </a:pPr>
            <a:r>
              <a:rPr lang="en-US" sz="2800" dirty="0">
                <a:solidFill>
                  <a:prstClr val="black"/>
                </a:solidFill>
                <a:latin typeface="Calibri"/>
                <a:ea typeface="ＭＳ Ｐゴシック" pitchFamily="34" charset="-128"/>
              </a:rPr>
              <a:t>…, </a:t>
            </a:r>
            <a:r>
              <a:rPr lang="en-US" sz="2800" dirty="0" err="1">
                <a:solidFill>
                  <a:prstClr val="black"/>
                </a:solidFill>
                <a:latin typeface="Calibri"/>
                <a:ea typeface="ＭＳ Ｐゴシック" pitchFamily="34" charset="-128"/>
              </a:rPr>
              <a:t>bronchoscopies</a:t>
            </a:r>
            <a:r>
              <a:rPr lang="en-US" sz="2800" dirty="0">
                <a:solidFill>
                  <a:prstClr val="black"/>
                </a:solidFill>
                <a:latin typeface="Calibri"/>
                <a:ea typeface="ＭＳ Ｐゴシック" pitchFamily="34" charset="-128"/>
              </a:rPr>
              <a:t>, …</a:t>
            </a:r>
          </a:p>
        </p:txBody>
      </p:sp>
      <p:sp>
        <p:nvSpPr>
          <p:cNvPr id="4" name="TextBox 3"/>
          <p:cNvSpPr txBox="1"/>
          <p:nvPr/>
        </p:nvSpPr>
        <p:spPr>
          <a:xfrm>
            <a:off x="1295400" y="4750594"/>
            <a:ext cx="7467600" cy="523220"/>
          </a:xfrm>
          <a:prstGeom prst="rect">
            <a:avLst/>
          </a:prstGeom>
          <a:noFill/>
        </p:spPr>
        <p:txBody>
          <a:bodyPr>
            <a:spAutoFit/>
          </a:bodyPr>
          <a:lstStyle/>
          <a:p>
            <a:pPr algn="ctr" fontAlgn="auto">
              <a:spcBef>
                <a:spcPts val="0"/>
              </a:spcBef>
              <a:spcAft>
                <a:spcPts val="0"/>
              </a:spcAft>
              <a:defRPr/>
            </a:pPr>
            <a:r>
              <a:rPr lang="en-US" sz="2800" dirty="0">
                <a:solidFill>
                  <a:prstClr val="black"/>
                </a:solidFill>
                <a:latin typeface="Calibri"/>
                <a:ea typeface="ＭＳ Ｐゴシック" pitchFamily="34" charset="-128"/>
              </a:rPr>
              <a:t>Participating Media</a:t>
            </a:r>
          </a:p>
        </p:txBody>
      </p:sp>
    </p:spTree>
    <p:extLst>
      <p:ext uri="{BB962C8B-B14F-4D97-AF65-F5344CB8AC3E}">
        <p14:creationId xmlns:p14="http://schemas.microsoft.com/office/powerpoint/2010/main" val="925384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kebw.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457200" y="1057275"/>
            <a:ext cx="8305800" cy="3657600"/>
          </a:xfrm>
        </p:spPr>
      </p:pic>
    </p:spTree>
    <p:extLst>
      <p:ext uri="{BB962C8B-B14F-4D97-AF65-F5344CB8AC3E}">
        <p14:creationId xmlns:p14="http://schemas.microsoft.com/office/powerpoint/2010/main" val="2828633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kecolor.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457200" y="1057275"/>
            <a:ext cx="8305800" cy="3657600"/>
          </a:xfrm>
        </p:spPr>
      </p:pic>
      <p:sp>
        <p:nvSpPr>
          <p:cNvPr id="227332" name="Rectangle 5"/>
          <p:cNvSpPr>
            <a:spLocks noChangeArrowheads="1"/>
          </p:cNvSpPr>
          <p:nvPr/>
        </p:nvSpPr>
        <p:spPr bwMode="auto">
          <a:xfrm>
            <a:off x="2209800" y="4629151"/>
            <a:ext cx="533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a:solidFill>
                  <a:srgbClr val="DDDDDD"/>
                </a:solidFill>
                <a:latin typeface="Calibri" pitchFamily="34" charset="0"/>
              </a:rPr>
              <a:t>Each frame = ~2ps = 0.6 mm of Light Travel</a:t>
            </a:r>
            <a:endParaRPr lang="en-US">
              <a:solidFill>
                <a:srgbClr val="DDDDDD"/>
              </a:solidFill>
              <a:latin typeface="Calibri" pitchFamily="34" charset="0"/>
            </a:endParaRPr>
          </a:p>
        </p:txBody>
      </p:sp>
    </p:spTree>
    <p:extLst>
      <p:ext uri="{BB962C8B-B14F-4D97-AF65-F5344CB8AC3E}">
        <p14:creationId xmlns:p14="http://schemas.microsoft.com/office/powerpoint/2010/main" val="4235639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sceneBw.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1658941" y="1200150"/>
            <a:ext cx="5900737" cy="3371850"/>
          </a:xfrm>
        </p:spPr>
      </p:pic>
      <p:sp>
        <p:nvSpPr>
          <p:cNvPr id="228356" name="Rectangle 4"/>
          <p:cNvSpPr>
            <a:spLocks noChangeArrowheads="1"/>
          </p:cNvSpPr>
          <p:nvPr/>
        </p:nvSpPr>
        <p:spPr bwMode="auto">
          <a:xfrm>
            <a:off x="2209800" y="4629151"/>
            <a:ext cx="533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200">
                <a:solidFill>
                  <a:srgbClr val="DDDDDD"/>
                </a:solidFill>
                <a:latin typeface="Calibri" pitchFamily="34" charset="0"/>
              </a:rPr>
              <a:t>Ripples of Waves</a:t>
            </a:r>
            <a:endParaRPr lang="en-US">
              <a:solidFill>
                <a:srgbClr val="DDDDDD"/>
              </a:solidFill>
              <a:latin typeface="Calibri" pitchFamily="34" charset="0"/>
            </a:endParaRPr>
          </a:p>
        </p:txBody>
      </p:sp>
    </p:spTree>
    <p:extLst>
      <p:ext uri="{BB962C8B-B14F-4D97-AF65-F5344CB8AC3E}">
        <p14:creationId xmlns:p14="http://schemas.microsoft.com/office/powerpoint/2010/main" val="1735923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559B4E45-9FD6-435F-B95B-E1C44595A65F}" type="slidenum">
              <a:rPr lang="en-US" smtClean="0">
                <a:solidFill>
                  <a:srgbClr val="898989"/>
                </a:solidFill>
              </a:rPr>
              <a:pPr/>
              <a:t>2</a:t>
            </a:fld>
            <a:endParaRPr lang="en-US" smtClean="0">
              <a:solidFill>
                <a:srgbClr val="898989"/>
              </a:solidFill>
            </a:endParaRPr>
          </a:p>
        </p:txBody>
      </p:sp>
      <p:sp>
        <p:nvSpPr>
          <p:cNvPr id="32771" name="Title 4"/>
          <p:cNvSpPr>
            <a:spLocks noGrp="1"/>
          </p:cNvSpPr>
          <p:nvPr>
            <p:ph type="ctrTitle" idx="4294967295"/>
          </p:nvPr>
        </p:nvSpPr>
        <p:spPr>
          <a:xfrm>
            <a:off x="533400" y="1598640"/>
            <a:ext cx="7772400" cy="1101725"/>
          </a:xfrm>
        </p:spPr>
        <p:txBody>
          <a:bodyPr/>
          <a:lstStyle/>
          <a:p>
            <a:r>
              <a:rPr lang="en-US" smtClean="0">
                <a:ea typeface="ＭＳ Ｐゴシック" pitchFamily="-128" charset="-128"/>
              </a:rPr>
              <a:t>Medical Diagnostic Devices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sceneColor.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1658941" y="1200150"/>
            <a:ext cx="5900737" cy="3371850"/>
          </a:xfrm>
        </p:spPr>
      </p:pic>
    </p:spTree>
    <p:extLst>
      <p:ext uri="{BB962C8B-B14F-4D97-AF65-F5344CB8AC3E}">
        <p14:creationId xmlns:p14="http://schemas.microsoft.com/office/powerpoint/2010/main" val="3771348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822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18" y="-57150"/>
            <a:ext cx="9032875" cy="518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109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pic>
        <p:nvPicPr>
          <p:cNvPr id="183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3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1980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9" y="1123951"/>
            <a:ext cx="422433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a:xfrm>
            <a:off x="4572005" y="3771900"/>
            <a:ext cx="3749675" cy="857250"/>
          </a:xfrm>
        </p:spPr>
        <p:txBody>
          <a:bodyPr/>
          <a:lstStyle/>
          <a:p>
            <a:r>
              <a:rPr lang="en-US" sz="3200" smtClean="0">
                <a:ea typeface="ＭＳ Ｐゴシック" pitchFamily="-128" charset="-128"/>
              </a:rPr>
              <a:t>Shack-Hartmann WS</a:t>
            </a:r>
          </a:p>
        </p:txBody>
      </p:sp>
      <p:pic>
        <p:nvPicPr>
          <p:cNvPr id="39940" name="Picture 20" descr="doctor_allegr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047777"/>
            <a:ext cx="3246438"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2" descr="doctor_las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922588"/>
            <a:ext cx="32464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7"/>
          <p:cNvSpPr txBox="1">
            <a:spLocks noChangeArrowheads="1"/>
          </p:cNvSpPr>
          <p:nvPr/>
        </p:nvSpPr>
        <p:spPr bwMode="auto">
          <a:xfrm>
            <a:off x="1108076" y="2552980"/>
            <a:ext cx="2417062"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a:solidFill>
                  <a:srgbClr val="000000"/>
                </a:solidFill>
                <a:latin typeface="Calibri" pitchFamily="34" charset="0"/>
              </a:rPr>
              <a:t>Wavefront aberrometer</a:t>
            </a:r>
          </a:p>
        </p:txBody>
      </p:sp>
      <p:sp>
        <p:nvSpPr>
          <p:cNvPr id="39943" name="Title 1"/>
          <p:cNvSpPr txBox="1">
            <a:spLocks/>
          </p:cNvSpPr>
          <p:nvPr/>
        </p:nvSpPr>
        <p:spPr bwMode="auto">
          <a:xfrm>
            <a:off x="914400" y="190500"/>
            <a:ext cx="762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200">
                <a:solidFill>
                  <a:prstClr val="black"/>
                </a:solidFill>
                <a:latin typeface="Calibri" pitchFamily="34" charset="0"/>
              </a:rPr>
              <a:t>Refraction Map using Wavefront Sensor</a:t>
            </a:r>
          </a:p>
        </p:txBody>
      </p:sp>
    </p:spTree>
    <p:extLst>
      <p:ext uri="{BB962C8B-B14F-4D97-AF65-F5344CB8AC3E}">
        <p14:creationId xmlns:p14="http://schemas.microsoft.com/office/powerpoint/2010/main" val="265838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 name="Rectangle 91"/>
          <p:cNvSpPr/>
          <p:nvPr/>
        </p:nvSpPr>
        <p:spPr>
          <a:xfrm>
            <a:off x="0" y="1906054"/>
            <a:ext cx="1676400" cy="133718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91" name="Oval 90"/>
          <p:cNvSpPr/>
          <p:nvPr/>
        </p:nvSpPr>
        <p:spPr>
          <a:xfrm>
            <a:off x="1931" y="1942085"/>
            <a:ext cx="1613890" cy="1257396"/>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49178" name="TextBox 46"/>
          <p:cNvSpPr txBox="1">
            <a:spLocks noChangeArrowheads="1"/>
          </p:cNvSpPr>
          <p:nvPr/>
        </p:nvSpPr>
        <p:spPr bwMode="auto">
          <a:xfrm>
            <a:off x="0" y="361983"/>
            <a:ext cx="9144000" cy="584775"/>
          </a:xfrm>
          <a:prstGeom prst="rect">
            <a:avLst/>
          </a:prstGeom>
          <a:noFill/>
          <a:ln w="9525">
            <a:noFill/>
            <a:miter lim="800000"/>
            <a:headEnd/>
            <a:tailEnd/>
          </a:ln>
        </p:spPr>
        <p:txBody>
          <a:bodyPr>
            <a:spAutoFit/>
          </a:bodyPr>
          <a:lstStyle/>
          <a:p>
            <a:pPr algn="ctr" eaLnBrk="0" hangingPunct="0"/>
            <a:r>
              <a:rPr lang="en-US" sz="3200" dirty="0">
                <a:solidFill>
                  <a:prstClr val="black"/>
                </a:solidFill>
                <a:latin typeface="Calibri"/>
                <a:ea typeface="ＭＳ Ｐゴシック" charset="-128"/>
              </a:rPr>
              <a:t>Shack-Hartmann </a:t>
            </a:r>
            <a:r>
              <a:rPr lang="en-US" sz="3200" dirty="0" err="1">
                <a:solidFill>
                  <a:prstClr val="black"/>
                </a:solidFill>
                <a:latin typeface="Calibri"/>
                <a:ea typeface="ＭＳ Ｐゴシック" charset="-128"/>
              </a:rPr>
              <a:t>Wavefront</a:t>
            </a:r>
            <a:r>
              <a:rPr lang="en-US" sz="3200" dirty="0">
                <a:solidFill>
                  <a:prstClr val="black"/>
                </a:solidFill>
                <a:latin typeface="Calibri"/>
                <a:ea typeface="ＭＳ Ｐゴシック" charset="-128"/>
              </a:rPr>
              <a:t> Sensor</a:t>
            </a:r>
            <a:endParaRPr lang="en-US" sz="3200" i="1" dirty="0">
              <a:solidFill>
                <a:prstClr val="black"/>
              </a:solidFill>
              <a:latin typeface="Calibri"/>
              <a:ea typeface="ＭＳ Ｐゴシック" charset="-128"/>
            </a:endParaRPr>
          </a:p>
        </p:txBody>
      </p:sp>
      <p:grpSp>
        <p:nvGrpSpPr>
          <p:cNvPr id="2" name="Group 62"/>
          <p:cNvGrpSpPr/>
          <p:nvPr/>
        </p:nvGrpSpPr>
        <p:grpSpPr>
          <a:xfrm>
            <a:off x="3605282" y="1200151"/>
            <a:ext cx="3955212" cy="2712320"/>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4" name="Oval 83"/>
            <p:cNvSpPr/>
            <p:nvPr/>
          </p:nvSpPr>
          <p:spPr>
            <a:xfrm>
              <a:off x="5473702" y="1961980"/>
              <a:ext cx="418563"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grpSp>
      <p:cxnSp>
        <p:nvCxnSpPr>
          <p:cNvPr id="85" name="Straight Arrow Connector 84"/>
          <p:cNvCxnSpPr>
            <a:stCxn id="87" idx="2"/>
            <a:endCxn id="90" idx="1"/>
          </p:cNvCxnSpPr>
          <p:nvPr/>
        </p:nvCxnSpPr>
        <p:spPr>
          <a:xfrm>
            <a:off x="3365834" y="1569483"/>
            <a:ext cx="4126941" cy="93721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7" name="TextBox 86"/>
          <p:cNvSpPr txBox="1"/>
          <p:nvPr/>
        </p:nvSpPr>
        <p:spPr>
          <a:xfrm>
            <a:off x="2984997" y="1200151"/>
            <a:ext cx="761673" cy="369332"/>
          </a:xfrm>
          <a:prstGeom prst="rect">
            <a:avLst/>
          </a:prstGeom>
          <a:noFill/>
        </p:spPr>
        <p:txBody>
          <a:bodyPr wrap="square" rtlCol="0">
            <a:spAutoFit/>
          </a:bodyPr>
          <a:lstStyle/>
          <a:p>
            <a:pPr eaLnBrk="0" hangingPunct="0"/>
            <a:r>
              <a:rPr lang="en-US" dirty="0">
                <a:solidFill>
                  <a:prstClr val="black"/>
                </a:solidFill>
                <a:ea typeface="ＭＳ Ｐゴシック" charset="-128"/>
              </a:rPr>
              <a:t>Laser</a:t>
            </a:r>
          </a:p>
        </p:txBody>
      </p:sp>
      <p:sp>
        <p:nvSpPr>
          <p:cNvPr id="90" name="Oval 89"/>
          <p:cNvSpPr/>
          <p:nvPr/>
        </p:nvSpPr>
        <p:spPr>
          <a:xfrm>
            <a:off x="7474224" y="2492245"/>
            <a:ext cx="126677" cy="9870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3" name="Oval 92"/>
          <p:cNvSpPr/>
          <p:nvPr/>
        </p:nvSpPr>
        <p:spPr>
          <a:xfrm>
            <a:off x="2868682" y="1851527"/>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7" name="Oval 96"/>
          <p:cNvSpPr/>
          <p:nvPr/>
        </p:nvSpPr>
        <p:spPr>
          <a:xfrm>
            <a:off x="2868682" y="2145922"/>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8" name="Oval 97"/>
          <p:cNvSpPr/>
          <p:nvPr/>
        </p:nvSpPr>
        <p:spPr>
          <a:xfrm>
            <a:off x="2868682" y="2440302"/>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9" name="Oval 98"/>
          <p:cNvSpPr/>
          <p:nvPr/>
        </p:nvSpPr>
        <p:spPr>
          <a:xfrm>
            <a:off x="2868682" y="273469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100" name="Oval 99"/>
          <p:cNvSpPr/>
          <p:nvPr/>
        </p:nvSpPr>
        <p:spPr>
          <a:xfrm>
            <a:off x="2868682" y="302910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cxnSp>
        <p:nvCxnSpPr>
          <p:cNvPr id="101" name="Straight Arrow Connector 100"/>
          <p:cNvCxnSpPr>
            <a:stCxn id="90" idx="2"/>
          </p:cNvCxnSpPr>
          <p:nvPr/>
        </p:nvCxnSpPr>
        <p:spPr>
          <a:xfrm rot="10800000">
            <a:off x="4442321" y="2084034"/>
            <a:ext cx="3031909" cy="457595"/>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2342780"/>
            <a:ext cx="3023831" cy="198851"/>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2541628"/>
            <a:ext cx="3015754" cy="31145"/>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2541598"/>
            <a:ext cx="3015753" cy="278391"/>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2541597"/>
            <a:ext cx="3023831" cy="537136"/>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a:off x="3165951" y="1991321"/>
            <a:ext cx="832057" cy="2772"/>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a:off x="3165951" y="2296780"/>
            <a:ext cx="832052" cy="12175"/>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flipV="1">
            <a:off x="3165972" y="2565651"/>
            <a:ext cx="823973" cy="7092"/>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3" y="2868285"/>
            <a:ext cx="823970" cy="2"/>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flipV="1">
            <a:off x="3165956" y="3147732"/>
            <a:ext cx="823966" cy="3448"/>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1215232" y="2615482"/>
            <a:ext cx="1572230"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2681" y="1851496"/>
            <a:ext cx="982304" cy="142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1999987" y="1994094"/>
            <a:ext cx="984998" cy="137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97" idx="0"/>
          </p:cNvCxnSpPr>
          <p:nvPr/>
        </p:nvCxnSpPr>
        <p:spPr>
          <a:xfrm flipV="1">
            <a:off x="1999987" y="2145922"/>
            <a:ext cx="984998" cy="150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97" idx="4"/>
          </p:cNvCxnSpPr>
          <p:nvPr/>
        </p:nvCxnSpPr>
        <p:spPr>
          <a:xfrm>
            <a:off x="2002681" y="2296748"/>
            <a:ext cx="982304" cy="12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2440285"/>
            <a:ext cx="984998" cy="125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2565652"/>
            <a:ext cx="982304" cy="154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99" idx="0"/>
          </p:cNvCxnSpPr>
          <p:nvPr/>
        </p:nvCxnSpPr>
        <p:spPr>
          <a:xfrm flipV="1">
            <a:off x="2002681" y="2734679"/>
            <a:ext cx="982304" cy="150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99" idx="4"/>
          </p:cNvCxnSpPr>
          <p:nvPr/>
        </p:nvCxnSpPr>
        <p:spPr>
          <a:xfrm>
            <a:off x="1999987" y="2885569"/>
            <a:ext cx="984998" cy="128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00" idx="0"/>
          </p:cNvCxnSpPr>
          <p:nvPr/>
        </p:nvCxnSpPr>
        <p:spPr>
          <a:xfrm flipV="1">
            <a:off x="1999987" y="3029075"/>
            <a:ext cx="984998" cy="147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endCxn id="100" idx="4"/>
          </p:cNvCxnSpPr>
          <p:nvPr/>
        </p:nvCxnSpPr>
        <p:spPr>
          <a:xfrm>
            <a:off x="1999987" y="3179930"/>
            <a:ext cx="984998" cy="12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1991354"/>
            <a:ext cx="868672" cy="277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2285719"/>
            <a:ext cx="868672" cy="11030"/>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2565654"/>
            <a:ext cx="868672" cy="1445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2874506"/>
            <a:ext cx="865978" cy="1103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3168900"/>
            <a:ext cx="865978" cy="7582"/>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2854487"/>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7" name="Oval 146"/>
          <p:cNvSpPr/>
          <p:nvPr/>
        </p:nvSpPr>
        <p:spPr>
          <a:xfrm>
            <a:off x="1973625" y="25382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8" name="Oval 147"/>
          <p:cNvSpPr/>
          <p:nvPr/>
        </p:nvSpPr>
        <p:spPr>
          <a:xfrm>
            <a:off x="1972946" y="22691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9" name="Oval 148"/>
          <p:cNvSpPr/>
          <p:nvPr/>
        </p:nvSpPr>
        <p:spPr>
          <a:xfrm>
            <a:off x="1973625" y="1963722"/>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0" name="Oval 149"/>
          <p:cNvSpPr/>
          <p:nvPr/>
        </p:nvSpPr>
        <p:spPr>
          <a:xfrm>
            <a:off x="1973625" y="3147732"/>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1" name="TextBox 150"/>
          <p:cNvSpPr txBox="1"/>
          <p:nvPr/>
        </p:nvSpPr>
        <p:spPr>
          <a:xfrm>
            <a:off x="1549401" y="3466566"/>
            <a:ext cx="904050" cy="369332"/>
          </a:xfrm>
          <a:prstGeom prst="rect">
            <a:avLst/>
          </a:prstGeom>
          <a:noFill/>
        </p:spPr>
        <p:txBody>
          <a:bodyPr wrap="square" rtlCol="0">
            <a:spAutoFit/>
          </a:bodyPr>
          <a:lstStyle/>
          <a:p>
            <a:pPr eaLnBrk="0" hangingPunct="0"/>
            <a:r>
              <a:rPr lang="en-US" dirty="0">
                <a:solidFill>
                  <a:prstClr val="black"/>
                </a:solidFill>
                <a:latin typeface="Calibri"/>
                <a:ea typeface="ＭＳ Ｐゴシック" charset="-128"/>
              </a:rPr>
              <a:t>Sensor</a:t>
            </a:r>
          </a:p>
        </p:txBody>
      </p:sp>
      <p:sp>
        <p:nvSpPr>
          <p:cNvPr id="50" name="Slide Number Placeholder 49"/>
          <p:cNvSpPr>
            <a:spLocks noGrp="1"/>
          </p:cNvSpPr>
          <p:nvPr>
            <p:ph type="sldNum" sz="quarter" idx="12"/>
          </p:nvPr>
        </p:nvSpPr>
        <p:spPr/>
        <p:txBody>
          <a:bodyPr/>
          <a:lstStyle/>
          <a:p>
            <a:fld id="{7A45F873-F85B-41C7-8DD9-8511988D5EEA}" type="slidenum">
              <a:rPr lang="en-US" smtClean="0"/>
              <a:pPr/>
              <a:t>24</a:t>
            </a:fld>
            <a:endParaRPr lang="en-US" dirty="0"/>
          </a:p>
        </p:txBody>
      </p:sp>
      <p:cxnSp>
        <p:nvCxnSpPr>
          <p:cNvPr id="54" name="Straight Connector 53"/>
          <p:cNvCxnSpPr/>
          <p:nvPr/>
        </p:nvCxnSpPr>
        <p:spPr>
          <a:xfrm rot="5400000">
            <a:off x="2766219" y="2569720"/>
            <a:ext cx="1478013" cy="0"/>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2626814" y="2569720"/>
            <a:ext cx="1478013" cy="0"/>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421379" y="3466598"/>
            <a:ext cx="1151831" cy="646331"/>
          </a:xfrm>
          <a:prstGeom prst="rect">
            <a:avLst/>
          </a:prstGeom>
          <a:noFill/>
        </p:spPr>
        <p:txBody>
          <a:bodyPr wrap="square" rtlCol="0">
            <a:spAutoFit/>
          </a:bodyPr>
          <a:lstStyle/>
          <a:p>
            <a:pPr algn="ctr" eaLnBrk="0" hangingPunct="0"/>
            <a:r>
              <a:rPr lang="en-US" dirty="0" err="1">
                <a:solidFill>
                  <a:prstClr val="black"/>
                </a:solidFill>
                <a:latin typeface="Calibri"/>
                <a:ea typeface="ＭＳ Ｐゴシック" charset="-128"/>
              </a:rPr>
              <a:t>Microlens</a:t>
            </a:r>
            <a:r>
              <a:rPr lang="en-US" dirty="0">
                <a:solidFill>
                  <a:prstClr val="black"/>
                </a:solidFill>
                <a:latin typeface="Calibri"/>
                <a:ea typeface="ＭＳ Ｐゴシック" charset="-128"/>
              </a:rPr>
              <a:t> Array</a:t>
            </a:r>
          </a:p>
        </p:txBody>
      </p:sp>
      <p:sp>
        <p:nvSpPr>
          <p:cNvPr id="57" name="TextBox 56"/>
          <p:cNvSpPr txBox="1"/>
          <p:nvPr/>
        </p:nvSpPr>
        <p:spPr>
          <a:xfrm>
            <a:off x="3351944" y="3257582"/>
            <a:ext cx="1448656" cy="646331"/>
          </a:xfrm>
          <a:prstGeom prst="rect">
            <a:avLst/>
          </a:prstGeom>
          <a:noFill/>
        </p:spPr>
        <p:txBody>
          <a:bodyPr wrap="square" rtlCol="0">
            <a:spAutoFit/>
          </a:bodyPr>
          <a:lstStyle/>
          <a:p>
            <a:pPr algn="ctr" eaLnBrk="0" hangingPunct="0"/>
            <a:r>
              <a:rPr lang="en-US" b="1" dirty="0">
                <a:solidFill>
                  <a:srgbClr val="C0504D">
                    <a:lumMod val="75000"/>
                  </a:srgbClr>
                </a:solidFill>
                <a:latin typeface="Calibri"/>
                <a:ea typeface="ＭＳ Ｐゴシック" charset="-128"/>
              </a:rPr>
              <a:t>Planar </a:t>
            </a:r>
            <a:r>
              <a:rPr lang="en-US" b="1" dirty="0" err="1">
                <a:solidFill>
                  <a:srgbClr val="C0504D">
                    <a:lumMod val="75000"/>
                  </a:srgbClr>
                </a:solidFill>
                <a:latin typeface="Calibri"/>
                <a:ea typeface="ＭＳ Ｐゴシック" charset="-128"/>
              </a:rPr>
              <a:t>Wavefront</a:t>
            </a:r>
            <a:endParaRPr lang="en-US" b="1" dirty="0">
              <a:solidFill>
                <a:srgbClr val="C0504D">
                  <a:lumMod val="75000"/>
                </a:srgbClr>
              </a:solidFill>
              <a:latin typeface="Calibri"/>
              <a:ea typeface="ＭＳ Ｐゴシック" charset="-128"/>
            </a:endParaRPr>
          </a:p>
        </p:txBody>
      </p:sp>
      <p:sp>
        <p:nvSpPr>
          <p:cNvPr id="58" name="Oval 57"/>
          <p:cNvSpPr/>
          <p:nvPr/>
        </p:nvSpPr>
        <p:spPr>
          <a:xfrm>
            <a:off x="151739"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9" name="Oval 58"/>
          <p:cNvSpPr/>
          <p:nvPr/>
        </p:nvSpPr>
        <p:spPr>
          <a:xfrm>
            <a:off x="152413"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0" name="Oval 59"/>
          <p:cNvSpPr/>
          <p:nvPr/>
        </p:nvSpPr>
        <p:spPr>
          <a:xfrm>
            <a:off x="151739"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3" name="Oval 62"/>
          <p:cNvSpPr/>
          <p:nvPr/>
        </p:nvSpPr>
        <p:spPr>
          <a:xfrm>
            <a:off x="456542"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5" name="Oval 64"/>
          <p:cNvSpPr/>
          <p:nvPr/>
        </p:nvSpPr>
        <p:spPr>
          <a:xfrm>
            <a:off x="457207"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6" name="Oval 65"/>
          <p:cNvSpPr/>
          <p:nvPr/>
        </p:nvSpPr>
        <p:spPr>
          <a:xfrm>
            <a:off x="456542"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7" name="Oval 66"/>
          <p:cNvSpPr/>
          <p:nvPr/>
        </p:nvSpPr>
        <p:spPr>
          <a:xfrm>
            <a:off x="457207"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8" name="Oval 67"/>
          <p:cNvSpPr/>
          <p:nvPr/>
        </p:nvSpPr>
        <p:spPr>
          <a:xfrm>
            <a:off x="457207"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9" name="Oval 68"/>
          <p:cNvSpPr/>
          <p:nvPr/>
        </p:nvSpPr>
        <p:spPr>
          <a:xfrm>
            <a:off x="761335"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0" name="Oval 69"/>
          <p:cNvSpPr/>
          <p:nvPr/>
        </p:nvSpPr>
        <p:spPr>
          <a:xfrm>
            <a:off x="762009"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1" name="Oval 70"/>
          <p:cNvSpPr/>
          <p:nvPr/>
        </p:nvSpPr>
        <p:spPr>
          <a:xfrm>
            <a:off x="761335"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2" name="Oval 71"/>
          <p:cNvSpPr/>
          <p:nvPr/>
        </p:nvSpPr>
        <p:spPr>
          <a:xfrm>
            <a:off x="762009"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3" name="Oval 72"/>
          <p:cNvSpPr/>
          <p:nvPr/>
        </p:nvSpPr>
        <p:spPr>
          <a:xfrm>
            <a:off x="762009"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4" name="Oval 73"/>
          <p:cNvSpPr/>
          <p:nvPr/>
        </p:nvSpPr>
        <p:spPr>
          <a:xfrm>
            <a:off x="1066197"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6" name="Oval 75"/>
          <p:cNvSpPr/>
          <p:nvPr/>
        </p:nvSpPr>
        <p:spPr>
          <a:xfrm>
            <a:off x="1066863"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7" name="Oval 76"/>
          <p:cNvSpPr/>
          <p:nvPr/>
        </p:nvSpPr>
        <p:spPr>
          <a:xfrm>
            <a:off x="1066197"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9" name="Oval 78"/>
          <p:cNvSpPr/>
          <p:nvPr/>
        </p:nvSpPr>
        <p:spPr>
          <a:xfrm>
            <a:off x="1066863"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0" name="Oval 79"/>
          <p:cNvSpPr/>
          <p:nvPr/>
        </p:nvSpPr>
        <p:spPr>
          <a:xfrm>
            <a:off x="1066863"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2" name="Oval 81"/>
          <p:cNvSpPr/>
          <p:nvPr/>
        </p:nvSpPr>
        <p:spPr>
          <a:xfrm>
            <a:off x="1370934"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3" name="Oval 82"/>
          <p:cNvSpPr/>
          <p:nvPr/>
        </p:nvSpPr>
        <p:spPr>
          <a:xfrm>
            <a:off x="1371626"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6" name="Oval 85"/>
          <p:cNvSpPr/>
          <p:nvPr/>
        </p:nvSpPr>
        <p:spPr>
          <a:xfrm>
            <a:off x="1370934"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4" name="Rectangle 93"/>
          <p:cNvSpPr/>
          <p:nvPr/>
        </p:nvSpPr>
        <p:spPr>
          <a:xfrm>
            <a:off x="6910892" y="800564"/>
            <a:ext cx="2233111" cy="830997"/>
          </a:xfrm>
          <a:prstGeom prst="rect">
            <a:avLst/>
          </a:prstGeom>
        </p:spPr>
        <p:txBody>
          <a:bodyPr wrap="none">
            <a:spAutoFit/>
          </a:bodyPr>
          <a:lstStyle/>
          <a:p>
            <a:pPr algn="r" eaLnBrk="0" hangingPunct="0"/>
            <a:r>
              <a:rPr lang="sv-SE" sz="1600" dirty="0">
                <a:solidFill>
                  <a:prstClr val="black">
                    <a:lumMod val="50000"/>
                    <a:lumOff val="50000"/>
                  </a:prstClr>
                </a:solidFill>
                <a:latin typeface="Calibri"/>
                <a:ea typeface="ＭＳ Ｐゴシック" charset="-128"/>
              </a:rPr>
              <a:t>Shack &amp; Platt 1971</a:t>
            </a:r>
          </a:p>
          <a:p>
            <a:pPr algn="r" eaLnBrk="0" hangingPunct="0"/>
            <a:r>
              <a:rPr lang="sv-SE" sz="1600" dirty="0">
                <a:solidFill>
                  <a:prstClr val="black">
                    <a:lumMod val="50000"/>
                    <a:lumOff val="50000"/>
                  </a:prstClr>
                </a:solidFill>
                <a:latin typeface="Calibri"/>
                <a:ea typeface="ＭＳ Ｐゴシック" charset="-128"/>
              </a:rPr>
              <a:t>Liang et al </a:t>
            </a:r>
            <a:r>
              <a:rPr lang="sv-SE" sz="1600" dirty="0" smtClean="0">
                <a:solidFill>
                  <a:prstClr val="black">
                    <a:lumMod val="50000"/>
                    <a:lumOff val="50000"/>
                  </a:prstClr>
                </a:solidFill>
                <a:latin typeface="Calibri"/>
                <a:ea typeface="ＭＳ Ｐゴシック" charset="-128"/>
              </a:rPr>
              <a:t>1994</a:t>
            </a:r>
          </a:p>
          <a:p>
            <a:pPr algn="r" eaLnBrk="0" hangingPunct="0"/>
            <a:r>
              <a:rPr lang="sv-SE" sz="1600" dirty="0" smtClean="0">
                <a:solidFill>
                  <a:prstClr val="black">
                    <a:lumMod val="50000"/>
                    <a:lumOff val="50000"/>
                  </a:prstClr>
                </a:solidFill>
                <a:latin typeface="Calibri"/>
                <a:ea typeface="ＭＳ Ｐゴシック" charset="-128"/>
              </a:rPr>
              <a:t>Williams </a:t>
            </a:r>
            <a:r>
              <a:rPr lang="sv-SE" sz="1600" dirty="0">
                <a:solidFill>
                  <a:prstClr val="black">
                    <a:lumMod val="50000"/>
                    <a:lumOff val="50000"/>
                  </a:prstClr>
                </a:solidFill>
                <a:latin typeface="Calibri"/>
                <a:ea typeface="ＭＳ Ｐゴシック" charset="-128"/>
              </a:rPr>
              <a:t>et al, Rochester</a:t>
            </a:r>
            <a:endParaRPr lang="en-US" sz="1600" dirty="0">
              <a:solidFill>
                <a:prstClr val="black">
                  <a:lumMod val="50000"/>
                  <a:lumOff val="50000"/>
                </a:prstClr>
              </a:solidFill>
              <a:latin typeface="Calibri"/>
              <a:ea typeface="ＭＳ Ｐゴシック" charset="-128"/>
            </a:endParaRPr>
          </a:p>
        </p:txBody>
      </p:sp>
      <p:sp>
        <p:nvSpPr>
          <p:cNvPr id="96" name="TextBox 7"/>
          <p:cNvSpPr txBox="1">
            <a:spLocks noChangeArrowheads="1"/>
          </p:cNvSpPr>
          <p:nvPr/>
        </p:nvSpPr>
        <p:spPr bwMode="auto">
          <a:xfrm>
            <a:off x="504770" y="1391335"/>
            <a:ext cx="1476430" cy="369332"/>
          </a:xfrm>
          <a:prstGeom prst="rect">
            <a:avLst/>
          </a:prstGeom>
          <a:noFill/>
          <a:ln w="9525">
            <a:noFill/>
            <a:miter lim="800000"/>
            <a:headEnd/>
            <a:tailEnd/>
          </a:ln>
        </p:spPr>
        <p:txBody>
          <a:bodyPr wrap="none" anchor="ctr">
            <a:spAutoFit/>
          </a:bodyPr>
          <a:lstStyle/>
          <a:p>
            <a:pPr algn="ctr" eaLnBrk="0" hangingPunct="0"/>
            <a:r>
              <a:rPr lang="en-US" b="1" dirty="0">
                <a:solidFill>
                  <a:srgbClr val="FF0000"/>
                </a:solidFill>
                <a:latin typeface="Calibri"/>
                <a:ea typeface="ＭＳ Ｐゴシック" charset="-128"/>
              </a:rPr>
              <a:t>Spot Diagram</a:t>
            </a:r>
          </a:p>
        </p:txBody>
      </p:sp>
    </p:spTree>
    <p:extLst>
      <p:ext uri="{BB962C8B-B14F-4D97-AF65-F5344CB8AC3E}">
        <p14:creationId xmlns:p14="http://schemas.microsoft.com/office/powerpoint/2010/main" val="3645969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 name="Rectangle 183"/>
          <p:cNvSpPr/>
          <p:nvPr/>
        </p:nvSpPr>
        <p:spPr>
          <a:xfrm>
            <a:off x="0" y="1906054"/>
            <a:ext cx="1676400" cy="133718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5" name="Oval 184"/>
          <p:cNvSpPr/>
          <p:nvPr/>
        </p:nvSpPr>
        <p:spPr>
          <a:xfrm>
            <a:off x="1931" y="1942085"/>
            <a:ext cx="1613890" cy="1257396"/>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grpSp>
        <p:nvGrpSpPr>
          <p:cNvPr id="186" name="Group 185"/>
          <p:cNvGrpSpPr/>
          <p:nvPr/>
        </p:nvGrpSpPr>
        <p:grpSpPr>
          <a:xfrm>
            <a:off x="151748" y="1943100"/>
            <a:ext cx="1297415" cy="1239208"/>
            <a:chOff x="151734" y="2590800"/>
            <a:chExt cx="1297415" cy="1652277"/>
          </a:xfrm>
        </p:grpSpPr>
        <p:sp>
          <p:nvSpPr>
            <p:cNvPr id="161" name="Oval 160"/>
            <p:cNvSpPr/>
            <p:nvPr/>
          </p:nvSpPr>
          <p:spPr>
            <a:xfrm>
              <a:off x="1517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2" name="Oval 161"/>
            <p:cNvSpPr/>
            <p:nvPr/>
          </p:nvSpPr>
          <p:spPr>
            <a:xfrm>
              <a:off x="1524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3" name="Oval 162"/>
            <p:cNvSpPr/>
            <p:nvPr/>
          </p:nvSpPr>
          <p:spPr>
            <a:xfrm>
              <a:off x="1517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4" name="Oval 163"/>
            <p:cNvSpPr/>
            <p:nvPr/>
          </p:nvSpPr>
          <p:spPr>
            <a:xfrm>
              <a:off x="4565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5" name="Oval 164"/>
            <p:cNvSpPr/>
            <p:nvPr/>
          </p:nvSpPr>
          <p:spPr>
            <a:xfrm>
              <a:off x="4572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6" name="Oval 165"/>
            <p:cNvSpPr/>
            <p:nvPr/>
          </p:nvSpPr>
          <p:spPr>
            <a:xfrm>
              <a:off x="4565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7" name="Oval 166"/>
            <p:cNvSpPr/>
            <p:nvPr/>
          </p:nvSpPr>
          <p:spPr>
            <a:xfrm>
              <a:off x="4572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8" name="Oval 167"/>
            <p:cNvSpPr/>
            <p:nvPr/>
          </p:nvSpPr>
          <p:spPr>
            <a:xfrm>
              <a:off x="4572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9" name="Oval 168"/>
            <p:cNvSpPr/>
            <p:nvPr/>
          </p:nvSpPr>
          <p:spPr>
            <a:xfrm>
              <a:off x="7613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0" name="Oval 169"/>
            <p:cNvSpPr/>
            <p:nvPr/>
          </p:nvSpPr>
          <p:spPr>
            <a:xfrm>
              <a:off x="7620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1" name="Oval 170"/>
            <p:cNvSpPr/>
            <p:nvPr/>
          </p:nvSpPr>
          <p:spPr>
            <a:xfrm>
              <a:off x="7613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2" name="Oval 171"/>
            <p:cNvSpPr/>
            <p:nvPr/>
          </p:nvSpPr>
          <p:spPr>
            <a:xfrm>
              <a:off x="7620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3" name="Oval 172"/>
            <p:cNvSpPr/>
            <p:nvPr/>
          </p:nvSpPr>
          <p:spPr>
            <a:xfrm>
              <a:off x="7620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4" name="Oval 173"/>
            <p:cNvSpPr/>
            <p:nvPr/>
          </p:nvSpPr>
          <p:spPr>
            <a:xfrm>
              <a:off x="10661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5" name="Oval 174"/>
            <p:cNvSpPr/>
            <p:nvPr/>
          </p:nvSpPr>
          <p:spPr>
            <a:xfrm>
              <a:off x="10668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7" name="Oval 176"/>
            <p:cNvSpPr/>
            <p:nvPr/>
          </p:nvSpPr>
          <p:spPr>
            <a:xfrm>
              <a:off x="10668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6" name="Oval 175"/>
            <p:cNvSpPr/>
            <p:nvPr/>
          </p:nvSpPr>
          <p:spPr>
            <a:xfrm>
              <a:off x="10661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8" name="Oval 177"/>
            <p:cNvSpPr/>
            <p:nvPr/>
          </p:nvSpPr>
          <p:spPr>
            <a:xfrm>
              <a:off x="10668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79" name="Oval 178"/>
            <p:cNvSpPr/>
            <p:nvPr/>
          </p:nvSpPr>
          <p:spPr>
            <a:xfrm>
              <a:off x="13709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80" name="Oval 179"/>
            <p:cNvSpPr/>
            <p:nvPr/>
          </p:nvSpPr>
          <p:spPr>
            <a:xfrm>
              <a:off x="13716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81" name="Oval 180"/>
            <p:cNvSpPr/>
            <p:nvPr/>
          </p:nvSpPr>
          <p:spPr>
            <a:xfrm>
              <a:off x="13709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grpSp>
      <p:grpSp>
        <p:nvGrpSpPr>
          <p:cNvPr id="2" name="Group 62"/>
          <p:cNvGrpSpPr/>
          <p:nvPr/>
        </p:nvGrpSpPr>
        <p:grpSpPr>
          <a:xfrm>
            <a:off x="3605282" y="1200151"/>
            <a:ext cx="3955212" cy="2712320"/>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4" name="Oval 83"/>
            <p:cNvSpPr/>
            <p:nvPr/>
          </p:nvSpPr>
          <p:spPr>
            <a:xfrm>
              <a:off x="5473702" y="1961980"/>
              <a:ext cx="510015"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grpSp>
      <p:cxnSp>
        <p:nvCxnSpPr>
          <p:cNvPr id="85" name="Straight Arrow Connector 84"/>
          <p:cNvCxnSpPr>
            <a:stCxn id="87" idx="2"/>
            <a:endCxn id="90" idx="1"/>
          </p:cNvCxnSpPr>
          <p:nvPr/>
        </p:nvCxnSpPr>
        <p:spPr>
          <a:xfrm>
            <a:off x="3365834" y="1569483"/>
            <a:ext cx="4126941" cy="93721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7" name="TextBox 86"/>
          <p:cNvSpPr txBox="1"/>
          <p:nvPr/>
        </p:nvSpPr>
        <p:spPr>
          <a:xfrm>
            <a:off x="2984997" y="1200151"/>
            <a:ext cx="761673" cy="369332"/>
          </a:xfrm>
          <a:prstGeom prst="rect">
            <a:avLst/>
          </a:prstGeom>
          <a:noFill/>
        </p:spPr>
        <p:txBody>
          <a:bodyPr wrap="square" rtlCol="0">
            <a:spAutoFit/>
          </a:bodyPr>
          <a:lstStyle/>
          <a:p>
            <a:pPr eaLnBrk="0" hangingPunct="0"/>
            <a:r>
              <a:rPr lang="en-US" dirty="0">
                <a:solidFill>
                  <a:prstClr val="black"/>
                </a:solidFill>
                <a:ea typeface="ＭＳ Ｐゴシック" charset="-128"/>
              </a:rPr>
              <a:t>Laser</a:t>
            </a:r>
          </a:p>
        </p:txBody>
      </p:sp>
      <p:sp>
        <p:nvSpPr>
          <p:cNvPr id="90" name="Oval 89"/>
          <p:cNvSpPr/>
          <p:nvPr/>
        </p:nvSpPr>
        <p:spPr>
          <a:xfrm>
            <a:off x="7474224" y="2492245"/>
            <a:ext cx="126677" cy="9870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3" name="Oval 92"/>
          <p:cNvSpPr/>
          <p:nvPr/>
        </p:nvSpPr>
        <p:spPr>
          <a:xfrm>
            <a:off x="2868682" y="1851527"/>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7" name="Oval 96"/>
          <p:cNvSpPr/>
          <p:nvPr/>
        </p:nvSpPr>
        <p:spPr>
          <a:xfrm>
            <a:off x="2868682" y="2145922"/>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8" name="Oval 97"/>
          <p:cNvSpPr/>
          <p:nvPr/>
        </p:nvSpPr>
        <p:spPr>
          <a:xfrm>
            <a:off x="2868682" y="2440302"/>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9" name="Oval 98"/>
          <p:cNvSpPr/>
          <p:nvPr/>
        </p:nvSpPr>
        <p:spPr>
          <a:xfrm>
            <a:off x="2868682" y="273469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100" name="Oval 99"/>
          <p:cNvSpPr/>
          <p:nvPr/>
        </p:nvSpPr>
        <p:spPr>
          <a:xfrm>
            <a:off x="2868682" y="302910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cxnSp>
        <p:nvCxnSpPr>
          <p:cNvPr id="101" name="Straight Arrow Connector 100"/>
          <p:cNvCxnSpPr>
            <a:stCxn id="90" idx="2"/>
          </p:cNvCxnSpPr>
          <p:nvPr/>
        </p:nvCxnSpPr>
        <p:spPr>
          <a:xfrm rot="10800000">
            <a:off x="4442321" y="2084034"/>
            <a:ext cx="3031909" cy="457595"/>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2342780"/>
            <a:ext cx="3023831" cy="198851"/>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2541628"/>
            <a:ext cx="3015754" cy="31145"/>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2541598"/>
            <a:ext cx="3015753" cy="278391"/>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2541597"/>
            <a:ext cx="3023831" cy="537136"/>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956" y="1994093"/>
            <a:ext cx="832047" cy="65259"/>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955" y="2308924"/>
            <a:ext cx="832048" cy="33824"/>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955" y="2541600"/>
            <a:ext cx="823968" cy="24052"/>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5" y="2868315"/>
            <a:ext cx="823968" cy="41399"/>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975" y="3078744"/>
            <a:ext cx="823967" cy="68999"/>
          </a:xfrm>
          <a:prstGeom prst="straightConnector1">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1215232" y="2615482"/>
            <a:ext cx="1572230"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013" y="1851497"/>
            <a:ext cx="984999" cy="232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013" y="2084033"/>
            <a:ext cx="984999" cy="47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2940" y="2145922"/>
            <a:ext cx="1012046" cy="226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58130" y="1898719"/>
            <a:ext cx="80441"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2440285"/>
            <a:ext cx="984998" cy="125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2565652"/>
            <a:ext cx="982304" cy="154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407389" y="2339019"/>
            <a:ext cx="181923"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39818" y="2469196"/>
            <a:ext cx="89646" cy="1000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54859" y="2586663"/>
            <a:ext cx="87731"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402722" y="2726494"/>
            <a:ext cx="191922"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1991354"/>
            <a:ext cx="868672" cy="277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2285719"/>
            <a:ext cx="868672" cy="11030"/>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2565654"/>
            <a:ext cx="868672" cy="1445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2874506"/>
            <a:ext cx="865978" cy="1103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3168900"/>
            <a:ext cx="865978" cy="7582"/>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291660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7" name="Oval 146"/>
          <p:cNvSpPr/>
          <p:nvPr/>
        </p:nvSpPr>
        <p:spPr>
          <a:xfrm>
            <a:off x="1973625" y="25382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8" name="Oval 147"/>
          <p:cNvSpPr/>
          <p:nvPr/>
        </p:nvSpPr>
        <p:spPr>
          <a:xfrm>
            <a:off x="1972946" y="234510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9" name="Oval 148"/>
          <p:cNvSpPr/>
          <p:nvPr/>
        </p:nvSpPr>
        <p:spPr>
          <a:xfrm>
            <a:off x="1973625" y="205935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0" name="Oval 149"/>
          <p:cNvSpPr/>
          <p:nvPr/>
        </p:nvSpPr>
        <p:spPr>
          <a:xfrm>
            <a:off x="1973625" y="3061608"/>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1" name="TextBox 150"/>
          <p:cNvSpPr txBox="1"/>
          <p:nvPr/>
        </p:nvSpPr>
        <p:spPr>
          <a:xfrm>
            <a:off x="1549401" y="3466566"/>
            <a:ext cx="904050" cy="369332"/>
          </a:xfrm>
          <a:prstGeom prst="rect">
            <a:avLst/>
          </a:prstGeom>
          <a:noFill/>
        </p:spPr>
        <p:txBody>
          <a:bodyPr wrap="square" rtlCol="0">
            <a:spAutoFit/>
          </a:bodyPr>
          <a:lstStyle/>
          <a:p>
            <a:pPr eaLnBrk="0" hangingPunct="0"/>
            <a:r>
              <a:rPr lang="en-US" dirty="0">
                <a:solidFill>
                  <a:prstClr val="black"/>
                </a:solidFill>
                <a:latin typeface="Calibri"/>
                <a:ea typeface="ＭＳ Ｐゴシック" charset="-128"/>
              </a:rPr>
              <a:t>Sensor</a:t>
            </a:r>
          </a:p>
        </p:txBody>
      </p:sp>
      <p:sp>
        <p:nvSpPr>
          <p:cNvPr id="50" name="Slide Number Placeholder 49"/>
          <p:cNvSpPr>
            <a:spLocks noGrp="1"/>
          </p:cNvSpPr>
          <p:nvPr>
            <p:ph type="sldNum" sz="quarter" idx="12"/>
          </p:nvPr>
        </p:nvSpPr>
        <p:spPr/>
        <p:txBody>
          <a:bodyPr/>
          <a:lstStyle/>
          <a:p>
            <a:fld id="{7A45F873-F85B-41C7-8DD9-8511988D5EEA}" type="slidenum">
              <a:rPr lang="en-US" smtClean="0"/>
              <a:pPr/>
              <a:t>25</a:t>
            </a:fld>
            <a:endParaRPr lang="en-US"/>
          </a:p>
        </p:txBody>
      </p:sp>
      <p:sp>
        <p:nvSpPr>
          <p:cNvPr id="67" name="Freeform 66"/>
          <p:cNvSpPr/>
          <p:nvPr/>
        </p:nvSpPr>
        <p:spPr>
          <a:xfrm>
            <a:off x="3234898" y="1861459"/>
            <a:ext cx="346502" cy="144507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black"/>
              </a:solidFill>
            </a:endParaRPr>
          </a:p>
        </p:txBody>
      </p:sp>
      <p:sp>
        <p:nvSpPr>
          <p:cNvPr id="68" name="Freeform 67"/>
          <p:cNvSpPr/>
          <p:nvPr/>
        </p:nvSpPr>
        <p:spPr>
          <a:xfrm>
            <a:off x="3165954" y="1883557"/>
            <a:ext cx="281860" cy="133500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black"/>
              </a:solidFill>
            </a:endParaRPr>
          </a:p>
        </p:txBody>
      </p:sp>
      <p:sp>
        <p:nvSpPr>
          <p:cNvPr id="72" name="Oval 71"/>
          <p:cNvSpPr/>
          <p:nvPr/>
        </p:nvSpPr>
        <p:spPr>
          <a:xfrm>
            <a:off x="227314" y="280035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3" name="Oval 72"/>
          <p:cNvSpPr/>
          <p:nvPr/>
        </p:nvSpPr>
        <p:spPr>
          <a:xfrm>
            <a:off x="227314" y="25146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4" name="Oval 73"/>
          <p:cNvSpPr/>
          <p:nvPr/>
        </p:nvSpPr>
        <p:spPr>
          <a:xfrm>
            <a:off x="227314" y="228795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6" name="Oval 75"/>
          <p:cNvSpPr/>
          <p:nvPr/>
        </p:nvSpPr>
        <p:spPr>
          <a:xfrm>
            <a:off x="456542"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7" name="Oval 76"/>
          <p:cNvSpPr/>
          <p:nvPr/>
        </p:nvSpPr>
        <p:spPr>
          <a:xfrm>
            <a:off x="457207" y="25737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9" name="Oval 78"/>
          <p:cNvSpPr/>
          <p:nvPr/>
        </p:nvSpPr>
        <p:spPr>
          <a:xfrm>
            <a:off x="456542"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0" name="Oval 79"/>
          <p:cNvSpPr/>
          <p:nvPr/>
        </p:nvSpPr>
        <p:spPr>
          <a:xfrm>
            <a:off x="532114" y="20022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2" name="Oval 81"/>
          <p:cNvSpPr/>
          <p:nvPr/>
        </p:nvSpPr>
        <p:spPr>
          <a:xfrm>
            <a:off x="532114"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3" name="Oval 82"/>
          <p:cNvSpPr/>
          <p:nvPr/>
        </p:nvSpPr>
        <p:spPr>
          <a:xfrm>
            <a:off x="761335" y="29166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6" name="Oval 85"/>
          <p:cNvSpPr/>
          <p:nvPr/>
        </p:nvSpPr>
        <p:spPr>
          <a:xfrm>
            <a:off x="762009" y="2560194"/>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8" name="Oval 87"/>
          <p:cNvSpPr/>
          <p:nvPr/>
        </p:nvSpPr>
        <p:spPr>
          <a:xfrm>
            <a:off x="761335"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9" name="Oval 88"/>
          <p:cNvSpPr/>
          <p:nvPr/>
        </p:nvSpPr>
        <p:spPr>
          <a:xfrm>
            <a:off x="762009"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1" name="Oval 90"/>
          <p:cNvSpPr/>
          <p:nvPr/>
        </p:nvSpPr>
        <p:spPr>
          <a:xfrm>
            <a:off x="762009"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2" name="Oval 91"/>
          <p:cNvSpPr/>
          <p:nvPr/>
        </p:nvSpPr>
        <p:spPr>
          <a:xfrm>
            <a:off x="1066197" y="280035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4" name="Oval 93"/>
          <p:cNvSpPr/>
          <p:nvPr/>
        </p:nvSpPr>
        <p:spPr>
          <a:xfrm>
            <a:off x="1066863" y="25737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5" name="Oval 94"/>
          <p:cNvSpPr/>
          <p:nvPr/>
        </p:nvSpPr>
        <p:spPr>
          <a:xfrm>
            <a:off x="1066197"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6" name="Oval 95"/>
          <p:cNvSpPr/>
          <p:nvPr/>
        </p:nvSpPr>
        <p:spPr>
          <a:xfrm>
            <a:off x="990628" y="20022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02" name="Oval 101"/>
          <p:cNvSpPr/>
          <p:nvPr/>
        </p:nvSpPr>
        <p:spPr>
          <a:xfrm>
            <a:off x="990628"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06" name="Oval 105"/>
          <p:cNvSpPr/>
          <p:nvPr/>
        </p:nvSpPr>
        <p:spPr>
          <a:xfrm>
            <a:off x="1295400"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0" name="Oval 109"/>
          <p:cNvSpPr/>
          <p:nvPr/>
        </p:nvSpPr>
        <p:spPr>
          <a:xfrm>
            <a:off x="1295400" y="25146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2" name="Oval 111"/>
          <p:cNvSpPr/>
          <p:nvPr/>
        </p:nvSpPr>
        <p:spPr>
          <a:xfrm>
            <a:off x="1295400" y="228795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87" name="TextBox 7"/>
          <p:cNvSpPr txBox="1">
            <a:spLocks noChangeArrowheads="1"/>
          </p:cNvSpPr>
          <p:nvPr/>
        </p:nvSpPr>
        <p:spPr bwMode="auto">
          <a:xfrm>
            <a:off x="76201" y="3858220"/>
            <a:ext cx="1781706" cy="923330"/>
          </a:xfrm>
          <a:prstGeom prst="rect">
            <a:avLst/>
          </a:prstGeom>
          <a:solidFill>
            <a:schemeClr val="accent2">
              <a:lumMod val="20000"/>
              <a:lumOff val="80000"/>
            </a:schemeClr>
          </a:solidFill>
          <a:ln w="9525">
            <a:noFill/>
            <a:miter lim="800000"/>
            <a:headEnd/>
            <a:tailEnd/>
          </a:ln>
        </p:spPr>
        <p:txBody>
          <a:bodyPr wrap="none" anchor="ctr">
            <a:spAutoFit/>
          </a:bodyPr>
          <a:lstStyle/>
          <a:p>
            <a:pPr algn="ctr" eaLnBrk="0" hangingPunct="0"/>
            <a:r>
              <a:rPr lang="en-US" dirty="0">
                <a:solidFill>
                  <a:prstClr val="black"/>
                </a:solidFill>
                <a:latin typeface="Calibri"/>
                <a:ea typeface="ＭＳ Ｐゴシック" charset="-128"/>
              </a:rPr>
              <a:t>Displacement = </a:t>
            </a:r>
            <a:br>
              <a:rPr lang="en-US" dirty="0">
                <a:solidFill>
                  <a:prstClr val="black"/>
                </a:solidFill>
                <a:latin typeface="Calibri"/>
                <a:ea typeface="ＭＳ Ｐゴシック" charset="-128"/>
              </a:rPr>
            </a:br>
            <a:r>
              <a:rPr lang="en-US" dirty="0">
                <a:solidFill>
                  <a:prstClr val="black"/>
                </a:solidFill>
                <a:latin typeface="Calibri"/>
                <a:ea typeface="ＭＳ Ｐゴシック" charset="-128"/>
              </a:rPr>
              <a:t>Local Slope </a:t>
            </a:r>
            <a:br>
              <a:rPr lang="en-US" dirty="0">
                <a:solidFill>
                  <a:prstClr val="black"/>
                </a:solidFill>
                <a:latin typeface="Calibri"/>
                <a:ea typeface="ＭＳ Ｐゴシック" charset="-128"/>
              </a:rPr>
            </a:br>
            <a:r>
              <a:rPr lang="en-US" dirty="0">
                <a:solidFill>
                  <a:prstClr val="black"/>
                </a:solidFill>
                <a:latin typeface="Calibri"/>
                <a:ea typeface="ＭＳ Ｐゴシック" charset="-128"/>
              </a:rPr>
              <a:t>of the </a:t>
            </a:r>
            <a:r>
              <a:rPr lang="en-US" dirty="0" err="1">
                <a:solidFill>
                  <a:prstClr val="black"/>
                </a:solidFill>
                <a:latin typeface="Calibri"/>
                <a:ea typeface="ＭＳ Ｐゴシック" charset="-128"/>
              </a:rPr>
              <a:t>Wavefront</a:t>
            </a:r>
            <a:endParaRPr lang="en-US" dirty="0">
              <a:solidFill>
                <a:prstClr val="black"/>
              </a:solidFill>
              <a:latin typeface="Calibri"/>
              <a:ea typeface="ＭＳ Ｐゴシック" charset="-128"/>
            </a:endParaRPr>
          </a:p>
        </p:txBody>
      </p:sp>
      <p:sp>
        <p:nvSpPr>
          <p:cNvPr id="188" name="TextBox 7"/>
          <p:cNvSpPr txBox="1">
            <a:spLocks noChangeArrowheads="1"/>
          </p:cNvSpPr>
          <p:nvPr/>
        </p:nvSpPr>
        <p:spPr bwMode="auto">
          <a:xfrm>
            <a:off x="504770" y="1391335"/>
            <a:ext cx="1476430" cy="369332"/>
          </a:xfrm>
          <a:prstGeom prst="rect">
            <a:avLst/>
          </a:prstGeom>
          <a:noFill/>
          <a:ln w="9525">
            <a:noFill/>
            <a:miter lim="800000"/>
            <a:headEnd/>
            <a:tailEnd/>
          </a:ln>
        </p:spPr>
        <p:txBody>
          <a:bodyPr wrap="none" anchor="ctr">
            <a:spAutoFit/>
          </a:bodyPr>
          <a:lstStyle/>
          <a:p>
            <a:pPr algn="ctr" eaLnBrk="0" hangingPunct="0"/>
            <a:r>
              <a:rPr lang="en-US" b="1" dirty="0">
                <a:solidFill>
                  <a:srgbClr val="FF0000"/>
                </a:solidFill>
                <a:latin typeface="Calibri"/>
                <a:ea typeface="ＭＳ Ｐゴシック" charset="-128"/>
              </a:rPr>
              <a:t>Spot Diagram</a:t>
            </a:r>
          </a:p>
        </p:txBody>
      </p:sp>
      <p:sp>
        <p:nvSpPr>
          <p:cNvPr id="189" name="TextBox 46"/>
          <p:cNvSpPr txBox="1">
            <a:spLocks noChangeArrowheads="1"/>
          </p:cNvSpPr>
          <p:nvPr/>
        </p:nvSpPr>
        <p:spPr bwMode="auto">
          <a:xfrm>
            <a:off x="0" y="361983"/>
            <a:ext cx="9144000" cy="584775"/>
          </a:xfrm>
          <a:prstGeom prst="rect">
            <a:avLst/>
          </a:prstGeom>
          <a:noFill/>
          <a:ln w="9525">
            <a:noFill/>
            <a:miter lim="800000"/>
            <a:headEnd/>
            <a:tailEnd/>
          </a:ln>
        </p:spPr>
        <p:txBody>
          <a:bodyPr>
            <a:spAutoFit/>
          </a:bodyPr>
          <a:lstStyle/>
          <a:p>
            <a:pPr algn="ctr" eaLnBrk="0" hangingPunct="0"/>
            <a:r>
              <a:rPr lang="en-US" sz="3200" dirty="0">
                <a:solidFill>
                  <a:prstClr val="black"/>
                </a:solidFill>
                <a:latin typeface="Calibri"/>
                <a:ea typeface="ＭＳ Ｐゴシック" charset="-128"/>
              </a:rPr>
              <a:t>Shack-Hartmann </a:t>
            </a:r>
            <a:r>
              <a:rPr lang="en-US" sz="3200" dirty="0" err="1">
                <a:solidFill>
                  <a:prstClr val="black"/>
                </a:solidFill>
                <a:latin typeface="Calibri"/>
                <a:ea typeface="ＭＳ Ｐゴシック" charset="-128"/>
              </a:rPr>
              <a:t>Wavefront</a:t>
            </a:r>
            <a:r>
              <a:rPr lang="en-US" sz="3200" dirty="0">
                <a:solidFill>
                  <a:prstClr val="black"/>
                </a:solidFill>
                <a:latin typeface="Calibri"/>
                <a:ea typeface="ＭＳ Ｐゴシック" charset="-128"/>
              </a:rPr>
              <a:t> Sensor</a:t>
            </a:r>
            <a:endParaRPr lang="en-US" sz="3200" i="1" dirty="0">
              <a:solidFill>
                <a:prstClr val="black"/>
              </a:solidFill>
              <a:latin typeface="Calibri"/>
              <a:ea typeface="ＭＳ Ｐゴシック" charset="-128"/>
            </a:endParaRPr>
          </a:p>
        </p:txBody>
      </p:sp>
      <p:sp>
        <p:nvSpPr>
          <p:cNvPr id="113" name="TextBox 112"/>
          <p:cNvSpPr txBox="1"/>
          <p:nvPr/>
        </p:nvSpPr>
        <p:spPr>
          <a:xfrm>
            <a:off x="3765722" y="4762339"/>
            <a:ext cx="5423723" cy="369332"/>
          </a:xfrm>
          <a:prstGeom prst="rect">
            <a:avLst/>
          </a:prstGeom>
          <a:solidFill>
            <a:schemeClr val="accent4">
              <a:lumMod val="20000"/>
              <a:lumOff val="80000"/>
            </a:schemeClr>
          </a:solidFill>
        </p:spPr>
        <p:txBody>
          <a:bodyPr wrap="square" rtlCol="0">
            <a:spAutoFit/>
          </a:bodyPr>
          <a:lstStyle/>
          <a:p>
            <a:pPr algn="r" eaLnBrk="0" hangingPunct="0"/>
            <a:r>
              <a:rPr lang="en-US" dirty="0" smtClean="0">
                <a:solidFill>
                  <a:prstClr val="black"/>
                </a:solidFill>
                <a:latin typeface="Calibri"/>
                <a:ea typeface="ＭＳ Ｐゴシック" charset="-128"/>
              </a:rPr>
              <a:t>Oh</a:t>
            </a:r>
            <a:r>
              <a:rPr lang="en-US" dirty="0">
                <a:solidFill>
                  <a:prstClr val="black"/>
                </a:solidFill>
                <a:latin typeface="Calibri"/>
                <a:ea typeface="ＭＳ Ｐゴシック" charset="-128"/>
              </a:rPr>
              <a:t>, </a:t>
            </a:r>
            <a:r>
              <a:rPr lang="en-US" dirty="0" err="1">
                <a:solidFill>
                  <a:prstClr val="black"/>
                </a:solidFill>
                <a:latin typeface="Calibri"/>
                <a:ea typeface="ＭＳ Ｐゴシック" charset="-128"/>
              </a:rPr>
              <a:t>Raskar</a:t>
            </a:r>
            <a:r>
              <a:rPr lang="en-US" dirty="0">
                <a:solidFill>
                  <a:prstClr val="black"/>
                </a:solidFill>
                <a:latin typeface="Calibri"/>
                <a:ea typeface="ＭＳ Ｐゴシック" charset="-128"/>
              </a:rPr>
              <a:t>, </a:t>
            </a:r>
            <a:r>
              <a:rPr lang="en-US" dirty="0" err="1">
                <a:solidFill>
                  <a:prstClr val="black"/>
                </a:solidFill>
                <a:latin typeface="Calibri"/>
                <a:ea typeface="ＭＳ Ｐゴシック" charset="-128"/>
              </a:rPr>
              <a:t>Barbastathis</a:t>
            </a:r>
            <a:r>
              <a:rPr lang="en-US" dirty="0">
                <a:solidFill>
                  <a:prstClr val="black"/>
                </a:solidFill>
                <a:latin typeface="Calibri"/>
                <a:ea typeface="ＭＳ Ｐゴシック" charset="-128"/>
              </a:rPr>
              <a:t> 2009: Augmented Light Field </a:t>
            </a:r>
          </a:p>
        </p:txBody>
      </p:sp>
    </p:spTree>
    <p:extLst>
      <p:ext uri="{BB962C8B-B14F-4D97-AF65-F5344CB8AC3E}">
        <p14:creationId xmlns:p14="http://schemas.microsoft.com/office/powerpoint/2010/main" val="2042211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78" name="TextBox 46"/>
          <p:cNvSpPr txBox="1">
            <a:spLocks noChangeArrowheads="1"/>
          </p:cNvSpPr>
          <p:nvPr/>
        </p:nvSpPr>
        <p:spPr bwMode="auto">
          <a:xfrm>
            <a:off x="0" y="361951"/>
            <a:ext cx="9144000" cy="1077218"/>
          </a:xfrm>
          <a:prstGeom prst="rect">
            <a:avLst/>
          </a:prstGeom>
          <a:noFill/>
          <a:ln w="9525">
            <a:noFill/>
            <a:miter lim="800000"/>
            <a:headEnd/>
            <a:tailEnd/>
          </a:ln>
        </p:spPr>
        <p:txBody>
          <a:bodyPr>
            <a:spAutoFit/>
          </a:bodyPr>
          <a:lstStyle/>
          <a:p>
            <a:pPr algn="ctr" eaLnBrk="0" hangingPunct="0"/>
            <a:r>
              <a:rPr lang="en-US" sz="3200" dirty="0">
                <a:solidFill>
                  <a:prstClr val="black"/>
                </a:solidFill>
                <a:latin typeface="Calibri"/>
                <a:ea typeface="ＭＳ Ｐゴシック" charset="-128"/>
              </a:rPr>
              <a:t>NETRA</a:t>
            </a:r>
            <a:r>
              <a:rPr lang="en-US" sz="3200" b="1" dirty="0">
                <a:solidFill>
                  <a:prstClr val="black"/>
                </a:solidFill>
                <a:latin typeface="Calibri"/>
                <a:ea typeface="ＭＳ Ｐゴシック" charset="-128"/>
              </a:rPr>
              <a:t> </a:t>
            </a:r>
            <a:r>
              <a:rPr lang="en-US" sz="3200" dirty="0">
                <a:solidFill>
                  <a:prstClr val="black"/>
                </a:solidFill>
                <a:latin typeface="Calibri"/>
                <a:ea typeface="ＭＳ Ｐゴシック" charset="-128"/>
              </a:rPr>
              <a:t>=</a:t>
            </a:r>
            <a:r>
              <a:rPr lang="en-US" sz="3200" b="1" dirty="0">
                <a:solidFill>
                  <a:prstClr val="black"/>
                </a:solidFill>
                <a:latin typeface="Calibri"/>
                <a:ea typeface="ＭＳ Ｐゴシック" charset="-128"/>
              </a:rPr>
              <a:t> Inverse </a:t>
            </a:r>
            <a:r>
              <a:rPr lang="en-US" sz="3200" dirty="0">
                <a:solidFill>
                  <a:prstClr val="black"/>
                </a:solidFill>
                <a:latin typeface="Calibri"/>
                <a:ea typeface="ＭＳ Ｐゴシック" charset="-128"/>
              </a:rPr>
              <a:t>of Shack-Hartmann</a:t>
            </a:r>
          </a:p>
          <a:p>
            <a:pPr algn="ctr" eaLnBrk="0" hangingPunct="0"/>
            <a:endParaRPr lang="en-US" sz="3200" i="1" dirty="0">
              <a:solidFill>
                <a:prstClr val="black"/>
              </a:solidFill>
              <a:latin typeface="Calibri"/>
              <a:ea typeface="ＭＳ Ｐゴシック" charset="-128"/>
            </a:endParaRPr>
          </a:p>
        </p:txBody>
      </p:sp>
      <p:grpSp>
        <p:nvGrpSpPr>
          <p:cNvPr id="2" name="Group 62"/>
          <p:cNvGrpSpPr/>
          <p:nvPr/>
        </p:nvGrpSpPr>
        <p:grpSpPr>
          <a:xfrm>
            <a:off x="3605282" y="1200151"/>
            <a:ext cx="3955212" cy="2712320"/>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4" name="Oval 83"/>
            <p:cNvSpPr/>
            <p:nvPr/>
          </p:nvSpPr>
          <p:spPr>
            <a:xfrm>
              <a:off x="5473702" y="1961980"/>
              <a:ext cx="418563"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grpSp>
      <p:sp>
        <p:nvSpPr>
          <p:cNvPr id="90" name="Oval 89"/>
          <p:cNvSpPr/>
          <p:nvPr/>
        </p:nvSpPr>
        <p:spPr>
          <a:xfrm>
            <a:off x="7474224" y="2492245"/>
            <a:ext cx="126677" cy="9870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3" name="Oval 92"/>
          <p:cNvSpPr/>
          <p:nvPr/>
        </p:nvSpPr>
        <p:spPr>
          <a:xfrm>
            <a:off x="2868682" y="1851526"/>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7" name="Oval 96"/>
          <p:cNvSpPr/>
          <p:nvPr/>
        </p:nvSpPr>
        <p:spPr>
          <a:xfrm>
            <a:off x="2868682" y="2145921"/>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8" name="Oval 97"/>
          <p:cNvSpPr/>
          <p:nvPr/>
        </p:nvSpPr>
        <p:spPr>
          <a:xfrm>
            <a:off x="2868682" y="2440302"/>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9" name="Oval 98"/>
          <p:cNvSpPr/>
          <p:nvPr/>
        </p:nvSpPr>
        <p:spPr>
          <a:xfrm>
            <a:off x="2868682" y="273469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100" name="Oval 99"/>
          <p:cNvSpPr/>
          <p:nvPr/>
        </p:nvSpPr>
        <p:spPr>
          <a:xfrm>
            <a:off x="2868682" y="3029104"/>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cxnSp>
        <p:nvCxnSpPr>
          <p:cNvPr id="101" name="Straight Arrow Connector 100"/>
          <p:cNvCxnSpPr>
            <a:stCxn id="90" idx="2"/>
          </p:cNvCxnSpPr>
          <p:nvPr/>
        </p:nvCxnSpPr>
        <p:spPr>
          <a:xfrm rot="10800000">
            <a:off x="4442304" y="2084007"/>
            <a:ext cx="3031908" cy="457594"/>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2342779"/>
            <a:ext cx="3023831" cy="198851"/>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2541627"/>
            <a:ext cx="3015754" cy="31145"/>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2541598"/>
            <a:ext cx="3015753" cy="278391"/>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2541597"/>
            <a:ext cx="3023831" cy="537136"/>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a:off x="3165951" y="1991321"/>
            <a:ext cx="832057" cy="2772"/>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a:off x="3165951" y="2296779"/>
            <a:ext cx="832052" cy="12175"/>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flipV="1">
            <a:off x="3165972" y="2565651"/>
            <a:ext cx="823973" cy="7092"/>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3" y="2868285"/>
            <a:ext cx="823970" cy="2"/>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flipV="1">
            <a:off x="3165956" y="3147732"/>
            <a:ext cx="823966" cy="3448"/>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1215232" y="2615482"/>
            <a:ext cx="1572230"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2681" y="1851496"/>
            <a:ext cx="982304" cy="142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1999987" y="1994094"/>
            <a:ext cx="984998" cy="137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97" idx="0"/>
          </p:cNvCxnSpPr>
          <p:nvPr/>
        </p:nvCxnSpPr>
        <p:spPr>
          <a:xfrm flipV="1">
            <a:off x="1999987" y="2145921"/>
            <a:ext cx="984998" cy="150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97" idx="4"/>
          </p:cNvCxnSpPr>
          <p:nvPr/>
        </p:nvCxnSpPr>
        <p:spPr>
          <a:xfrm>
            <a:off x="2002681" y="2296748"/>
            <a:ext cx="982304" cy="12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2440285"/>
            <a:ext cx="984998" cy="125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2565652"/>
            <a:ext cx="982304" cy="154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99" idx="0"/>
          </p:cNvCxnSpPr>
          <p:nvPr/>
        </p:nvCxnSpPr>
        <p:spPr>
          <a:xfrm flipV="1">
            <a:off x="2002681" y="2734679"/>
            <a:ext cx="982304" cy="150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99" idx="4"/>
          </p:cNvCxnSpPr>
          <p:nvPr/>
        </p:nvCxnSpPr>
        <p:spPr>
          <a:xfrm>
            <a:off x="1999987" y="2885568"/>
            <a:ext cx="984998" cy="128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00" idx="0"/>
          </p:cNvCxnSpPr>
          <p:nvPr/>
        </p:nvCxnSpPr>
        <p:spPr>
          <a:xfrm flipV="1">
            <a:off x="1999987" y="3029075"/>
            <a:ext cx="984998" cy="147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endCxn id="100" idx="4"/>
          </p:cNvCxnSpPr>
          <p:nvPr/>
        </p:nvCxnSpPr>
        <p:spPr>
          <a:xfrm>
            <a:off x="1999987" y="3179930"/>
            <a:ext cx="984998" cy="12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1991353"/>
            <a:ext cx="868672" cy="2771"/>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2285719"/>
            <a:ext cx="868672" cy="11030"/>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2565654"/>
            <a:ext cx="868672" cy="14458"/>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2874506"/>
            <a:ext cx="865978" cy="11031"/>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3168900"/>
            <a:ext cx="865978" cy="7582"/>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2854487"/>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7" name="Oval 146"/>
          <p:cNvSpPr/>
          <p:nvPr/>
        </p:nvSpPr>
        <p:spPr>
          <a:xfrm>
            <a:off x="1973625" y="25382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8" name="Oval 147"/>
          <p:cNvSpPr/>
          <p:nvPr/>
        </p:nvSpPr>
        <p:spPr>
          <a:xfrm>
            <a:off x="1972946" y="22691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9" name="Oval 148"/>
          <p:cNvSpPr/>
          <p:nvPr/>
        </p:nvSpPr>
        <p:spPr>
          <a:xfrm>
            <a:off x="1973625" y="1963722"/>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0" name="Oval 149"/>
          <p:cNvSpPr/>
          <p:nvPr/>
        </p:nvSpPr>
        <p:spPr>
          <a:xfrm>
            <a:off x="1973625" y="3147732"/>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1" name="Slide Number Placeholder 50"/>
          <p:cNvSpPr>
            <a:spLocks noGrp="1"/>
          </p:cNvSpPr>
          <p:nvPr>
            <p:ph type="sldNum" sz="quarter" idx="12"/>
          </p:nvPr>
        </p:nvSpPr>
        <p:spPr/>
        <p:txBody>
          <a:bodyPr/>
          <a:lstStyle/>
          <a:p>
            <a:fld id="{7A45F873-F85B-41C7-8DD9-8511988D5EEA}" type="slidenum">
              <a:rPr lang="en-US" smtClean="0"/>
              <a:pPr/>
              <a:t>26</a:t>
            </a:fld>
            <a:endParaRPr lang="en-US" dirty="0"/>
          </a:p>
        </p:txBody>
      </p:sp>
      <p:sp>
        <p:nvSpPr>
          <p:cNvPr id="52" name="Rectangle 51"/>
          <p:cNvSpPr/>
          <p:nvPr/>
        </p:nvSpPr>
        <p:spPr>
          <a:xfrm>
            <a:off x="0" y="1906054"/>
            <a:ext cx="1676400" cy="133718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53" name="Oval 52"/>
          <p:cNvSpPr/>
          <p:nvPr/>
        </p:nvSpPr>
        <p:spPr>
          <a:xfrm>
            <a:off x="1931" y="1942085"/>
            <a:ext cx="1613890" cy="1257396"/>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54" name="Oval 53"/>
          <p:cNvSpPr/>
          <p:nvPr/>
        </p:nvSpPr>
        <p:spPr>
          <a:xfrm>
            <a:off x="151739"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5" name="Oval 54"/>
          <p:cNvSpPr/>
          <p:nvPr/>
        </p:nvSpPr>
        <p:spPr>
          <a:xfrm>
            <a:off x="152413"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6" name="Oval 55"/>
          <p:cNvSpPr/>
          <p:nvPr/>
        </p:nvSpPr>
        <p:spPr>
          <a:xfrm>
            <a:off x="151739"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7" name="Oval 56"/>
          <p:cNvSpPr/>
          <p:nvPr/>
        </p:nvSpPr>
        <p:spPr>
          <a:xfrm>
            <a:off x="456542"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8" name="Oval 57"/>
          <p:cNvSpPr/>
          <p:nvPr/>
        </p:nvSpPr>
        <p:spPr>
          <a:xfrm>
            <a:off x="457207"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9" name="Oval 58"/>
          <p:cNvSpPr/>
          <p:nvPr/>
        </p:nvSpPr>
        <p:spPr>
          <a:xfrm>
            <a:off x="456542"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0" name="Oval 59"/>
          <p:cNvSpPr/>
          <p:nvPr/>
        </p:nvSpPr>
        <p:spPr>
          <a:xfrm>
            <a:off x="457207"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2" name="Oval 61"/>
          <p:cNvSpPr/>
          <p:nvPr/>
        </p:nvSpPr>
        <p:spPr>
          <a:xfrm>
            <a:off x="457207"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5" name="Oval 64"/>
          <p:cNvSpPr/>
          <p:nvPr/>
        </p:nvSpPr>
        <p:spPr>
          <a:xfrm>
            <a:off x="761335"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7" name="Oval 66"/>
          <p:cNvSpPr/>
          <p:nvPr/>
        </p:nvSpPr>
        <p:spPr>
          <a:xfrm>
            <a:off x="762009"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9" name="Oval 68"/>
          <p:cNvSpPr/>
          <p:nvPr/>
        </p:nvSpPr>
        <p:spPr>
          <a:xfrm>
            <a:off x="761335"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0" name="Oval 69"/>
          <p:cNvSpPr/>
          <p:nvPr/>
        </p:nvSpPr>
        <p:spPr>
          <a:xfrm>
            <a:off x="762009"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1" name="Oval 70"/>
          <p:cNvSpPr/>
          <p:nvPr/>
        </p:nvSpPr>
        <p:spPr>
          <a:xfrm>
            <a:off x="762009"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2" name="Oval 71"/>
          <p:cNvSpPr/>
          <p:nvPr/>
        </p:nvSpPr>
        <p:spPr>
          <a:xfrm>
            <a:off x="1066195"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3" name="Oval 72"/>
          <p:cNvSpPr/>
          <p:nvPr/>
        </p:nvSpPr>
        <p:spPr>
          <a:xfrm>
            <a:off x="1066861"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4" name="Oval 73"/>
          <p:cNvSpPr/>
          <p:nvPr/>
        </p:nvSpPr>
        <p:spPr>
          <a:xfrm>
            <a:off x="1066195"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6" name="Oval 75"/>
          <p:cNvSpPr/>
          <p:nvPr/>
        </p:nvSpPr>
        <p:spPr>
          <a:xfrm>
            <a:off x="1066861"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7" name="Oval 76"/>
          <p:cNvSpPr/>
          <p:nvPr/>
        </p:nvSpPr>
        <p:spPr>
          <a:xfrm>
            <a:off x="1066861"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9" name="Oval 78"/>
          <p:cNvSpPr/>
          <p:nvPr/>
        </p:nvSpPr>
        <p:spPr>
          <a:xfrm>
            <a:off x="1370934"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0" name="Oval 79"/>
          <p:cNvSpPr/>
          <p:nvPr/>
        </p:nvSpPr>
        <p:spPr>
          <a:xfrm>
            <a:off x="1371626"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2" name="Oval 81"/>
          <p:cNvSpPr/>
          <p:nvPr/>
        </p:nvSpPr>
        <p:spPr>
          <a:xfrm>
            <a:off x="1370934"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3" name="TextBox 7"/>
          <p:cNvSpPr txBox="1">
            <a:spLocks noChangeArrowheads="1"/>
          </p:cNvSpPr>
          <p:nvPr/>
        </p:nvSpPr>
        <p:spPr bwMode="auto">
          <a:xfrm>
            <a:off x="147111" y="1391335"/>
            <a:ext cx="2191754" cy="369332"/>
          </a:xfrm>
          <a:prstGeom prst="rect">
            <a:avLst/>
          </a:prstGeom>
          <a:noFill/>
          <a:ln w="9525">
            <a:noFill/>
            <a:miter lim="800000"/>
            <a:headEnd/>
            <a:tailEnd/>
          </a:ln>
        </p:spPr>
        <p:txBody>
          <a:bodyPr wrap="none" anchor="ctr">
            <a:spAutoFit/>
          </a:bodyPr>
          <a:lstStyle/>
          <a:p>
            <a:pPr algn="ctr" eaLnBrk="0" hangingPunct="0"/>
            <a:r>
              <a:rPr lang="en-US" b="1" dirty="0">
                <a:solidFill>
                  <a:srgbClr val="FF0000"/>
                </a:solidFill>
                <a:latin typeface="Calibri"/>
                <a:ea typeface="ＭＳ Ｐゴシック" charset="-128"/>
              </a:rPr>
              <a:t>Spot Diagram on LCD</a:t>
            </a:r>
          </a:p>
        </p:txBody>
      </p:sp>
      <p:sp>
        <p:nvSpPr>
          <p:cNvPr id="88" name="TextBox 87"/>
          <p:cNvSpPr txBox="1"/>
          <p:nvPr/>
        </p:nvSpPr>
        <p:spPr>
          <a:xfrm>
            <a:off x="1549401" y="3466566"/>
            <a:ext cx="904050" cy="923330"/>
          </a:xfrm>
          <a:prstGeom prst="rect">
            <a:avLst/>
          </a:prstGeom>
          <a:noFill/>
        </p:spPr>
        <p:txBody>
          <a:bodyPr wrap="square" rtlCol="0">
            <a:spAutoFit/>
          </a:bodyPr>
          <a:lstStyle/>
          <a:p>
            <a:pPr algn="ctr" eaLnBrk="0" hangingPunct="0"/>
            <a:r>
              <a:rPr lang="en-US" b="1" dirty="0">
                <a:solidFill>
                  <a:prstClr val="black"/>
                </a:solidFill>
                <a:latin typeface="Calibri"/>
                <a:ea typeface="ＭＳ Ｐゴシック" charset="-128"/>
              </a:rPr>
              <a:t>Cell Phone Display</a:t>
            </a:r>
          </a:p>
        </p:txBody>
      </p:sp>
      <p:sp>
        <p:nvSpPr>
          <p:cNvPr id="89" name="TextBox 88"/>
          <p:cNvSpPr txBox="1"/>
          <p:nvPr/>
        </p:nvSpPr>
        <p:spPr>
          <a:xfrm>
            <a:off x="2453451" y="3466597"/>
            <a:ext cx="904050" cy="646331"/>
          </a:xfrm>
          <a:prstGeom prst="rect">
            <a:avLst/>
          </a:prstGeom>
          <a:noFill/>
        </p:spPr>
        <p:txBody>
          <a:bodyPr wrap="square" rtlCol="0">
            <a:spAutoFit/>
          </a:bodyPr>
          <a:lstStyle/>
          <a:p>
            <a:pPr algn="ctr" eaLnBrk="0" hangingPunct="0"/>
            <a:r>
              <a:rPr lang="en-US" dirty="0">
                <a:solidFill>
                  <a:prstClr val="black"/>
                </a:solidFill>
                <a:latin typeface="Calibri"/>
                <a:ea typeface="ＭＳ Ｐゴシック" charset="-128"/>
              </a:rPr>
              <a:t>Eye Piece</a:t>
            </a:r>
          </a:p>
        </p:txBody>
      </p:sp>
      <p:grpSp>
        <p:nvGrpSpPr>
          <p:cNvPr id="91" name="Group 90"/>
          <p:cNvGrpSpPr/>
          <p:nvPr/>
        </p:nvGrpSpPr>
        <p:grpSpPr>
          <a:xfrm>
            <a:off x="6934200" y="3657631"/>
            <a:ext cx="2491740" cy="1879691"/>
            <a:chOff x="2057400" y="1219199"/>
            <a:chExt cx="4920729" cy="4800601"/>
          </a:xfrm>
        </p:grpSpPr>
        <p:sp>
          <p:nvSpPr>
            <p:cNvPr id="92" name="Rectangle 91"/>
            <p:cNvSpPr/>
            <p:nvPr/>
          </p:nvSpPr>
          <p:spPr>
            <a:xfrm>
              <a:off x="3429000" y="1524000"/>
              <a:ext cx="1371600" cy="76200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pic>
          <p:nvPicPr>
            <p:cNvPr id="94" name="Picture 93"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95" name="Oval 94"/>
            <p:cNvSpPr/>
            <p:nvPr/>
          </p:nvSpPr>
          <p:spPr>
            <a:xfrm>
              <a:off x="2286000" y="1828800"/>
              <a:ext cx="139700" cy="152400"/>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06" name="Oval 105"/>
            <p:cNvSpPr/>
            <p:nvPr/>
          </p:nvSpPr>
          <p:spPr>
            <a:xfrm>
              <a:off x="5706503" y="1714499"/>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endParaRPr lang="en-US">
                <a:solidFill>
                  <a:prstClr val="black"/>
                </a:solidFill>
              </a:endParaRPr>
            </a:p>
          </p:txBody>
        </p:sp>
      </p:grpSp>
      <p:sp>
        <p:nvSpPr>
          <p:cNvPr id="85" name="Oval 84"/>
          <p:cNvSpPr/>
          <p:nvPr/>
        </p:nvSpPr>
        <p:spPr>
          <a:xfrm>
            <a:off x="7244471" y="4010591"/>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86" name="Oval 85"/>
          <p:cNvSpPr/>
          <p:nvPr/>
        </p:nvSpPr>
        <p:spPr>
          <a:xfrm>
            <a:off x="7244471" y="37891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87" name="Oval 86"/>
          <p:cNvSpPr/>
          <p:nvPr/>
        </p:nvSpPr>
        <p:spPr>
          <a:xfrm>
            <a:off x="7239020" y="39034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3" name="Oval 112"/>
          <p:cNvSpPr/>
          <p:nvPr/>
        </p:nvSpPr>
        <p:spPr>
          <a:xfrm>
            <a:off x="7408947" y="4010591"/>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4" name="Oval 113"/>
          <p:cNvSpPr/>
          <p:nvPr/>
        </p:nvSpPr>
        <p:spPr>
          <a:xfrm>
            <a:off x="7408947" y="37891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8" name="Oval 117"/>
          <p:cNvSpPr/>
          <p:nvPr/>
        </p:nvSpPr>
        <p:spPr>
          <a:xfrm>
            <a:off x="7055423" y="4010591"/>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9" name="Oval 118"/>
          <p:cNvSpPr/>
          <p:nvPr/>
        </p:nvSpPr>
        <p:spPr>
          <a:xfrm>
            <a:off x="7055423" y="37891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1" name="Oval 120"/>
          <p:cNvSpPr/>
          <p:nvPr/>
        </p:nvSpPr>
        <p:spPr>
          <a:xfrm>
            <a:off x="7416628" y="39034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3970543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ipe(left)">
                                      <p:cBhvr>
                                        <p:cTn id="7" dur="500"/>
                                        <p:tgtEl>
                                          <p:spTgt spid="108"/>
                                        </p:tgtEl>
                                      </p:cBhvr>
                                    </p:animEffect>
                                  </p:childTnLst>
                                </p:cTn>
                              </p:par>
                              <p:par>
                                <p:cTn id="8" presetID="22" presetClass="entr" presetSubtype="8"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par>
                                <p:cTn id="11" presetID="22" presetClass="entr" presetSubtype="8"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wipe(left)">
                                      <p:cBhvr>
                                        <p:cTn id="13" dur="500"/>
                                        <p:tgtEl>
                                          <p:spTgt spid="111"/>
                                        </p:tgtEl>
                                      </p:cBhvr>
                                    </p:animEffect>
                                  </p:childTnLst>
                                </p:cTn>
                              </p:par>
                              <p:par>
                                <p:cTn id="14" presetID="22" presetClass="entr" presetSubtype="8"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wipe(left)">
                                      <p:cBhvr>
                                        <p:cTn id="16" dur="500"/>
                                        <p:tgtEl>
                                          <p:spTgt spid="115"/>
                                        </p:tgtEl>
                                      </p:cBhvr>
                                    </p:animEffect>
                                  </p:childTnLst>
                                </p:cTn>
                              </p:par>
                              <p:par>
                                <p:cTn id="17" presetID="22" presetClass="entr" presetSubtype="8"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wipe(left)">
                                      <p:cBhvr>
                                        <p:cTn id="19" dur="500"/>
                                        <p:tgtEl>
                                          <p:spTgt spid="11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wipe(left)">
                                      <p:cBhvr>
                                        <p:cTn id="23" dur="500"/>
                                        <p:tgtEl>
                                          <p:spTgt spid="101"/>
                                        </p:tgtEl>
                                      </p:cBhvr>
                                    </p:animEffect>
                                  </p:childTnLst>
                                </p:cTn>
                              </p:par>
                              <p:par>
                                <p:cTn id="24" presetID="22" presetClass="entr" presetSubtype="8"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Effect transition="in" filter="wipe(left)">
                                      <p:cBhvr>
                                        <p:cTn id="26" dur="500"/>
                                        <p:tgtEl>
                                          <p:spTgt spid="103"/>
                                        </p:tgtEl>
                                      </p:cBhvr>
                                    </p:animEffect>
                                  </p:childTnLst>
                                </p:cTn>
                              </p:par>
                              <p:par>
                                <p:cTn id="27" presetID="22" presetClass="entr" presetSubtype="8"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wipe(left)">
                                      <p:cBhvr>
                                        <p:cTn id="29" dur="500"/>
                                        <p:tgtEl>
                                          <p:spTgt spid="104"/>
                                        </p:tgtEl>
                                      </p:cBhvr>
                                    </p:animEffect>
                                  </p:childTnLst>
                                </p:cTn>
                              </p:par>
                              <p:par>
                                <p:cTn id="30" presetID="22" presetClass="entr" presetSubtype="8" fill="hold"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left)">
                                      <p:cBhvr>
                                        <p:cTn id="32" dur="500"/>
                                        <p:tgtEl>
                                          <p:spTgt spid="105"/>
                                        </p:tgtEl>
                                      </p:cBhvr>
                                    </p:animEffect>
                                  </p:childTnLst>
                                </p:cTn>
                              </p:par>
                              <p:par>
                                <p:cTn id="33" presetID="22" presetClass="entr" presetSubtype="8" fill="hold"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wipe(left)">
                                      <p:cBhvr>
                                        <p:cTn id="35" dur="500"/>
                                        <p:tgtEl>
                                          <p:spTgt spid="107"/>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wipe(left)">
                                      <p:cBhvr>
                                        <p:cTn id="3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78" name="TextBox 46"/>
          <p:cNvSpPr txBox="1">
            <a:spLocks noChangeArrowheads="1"/>
          </p:cNvSpPr>
          <p:nvPr/>
        </p:nvSpPr>
        <p:spPr bwMode="auto">
          <a:xfrm>
            <a:off x="0" y="361951"/>
            <a:ext cx="9144000" cy="1077218"/>
          </a:xfrm>
          <a:prstGeom prst="rect">
            <a:avLst/>
          </a:prstGeom>
          <a:noFill/>
          <a:ln w="9525">
            <a:noFill/>
            <a:miter lim="800000"/>
            <a:headEnd/>
            <a:tailEnd/>
          </a:ln>
        </p:spPr>
        <p:txBody>
          <a:bodyPr>
            <a:spAutoFit/>
          </a:bodyPr>
          <a:lstStyle/>
          <a:p>
            <a:pPr algn="ctr" eaLnBrk="0" hangingPunct="0"/>
            <a:r>
              <a:rPr lang="en-US" sz="3200" dirty="0">
                <a:solidFill>
                  <a:prstClr val="black"/>
                </a:solidFill>
                <a:latin typeface="Calibri"/>
                <a:ea typeface="ＭＳ Ｐゴシック" charset="-128"/>
              </a:rPr>
              <a:t>NETRA</a:t>
            </a:r>
            <a:r>
              <a:rPr lang="en-US" sz="3200" b="1" dirty="0">
                <a:solidFill>
                  <a:prstClr val="black"/>
                </a:solidFill>
                <a:latin typeface="Calibri"/>
                <a:ea typeface="ＭＳ Ｐゴシック" charset="-128"/>
              </a:rPr>
              <a:t> </a:t>
            </a:r>
            <a:r>
              <a:rPr lang="en-US" sz="3200" dirty="0">
                <a:solidFill>
                  <a:prstClr val="black"/>
                </a:solidFill>
                <a:latin typeface="Calibri"/>
                <a:ea typeface="ＭＳ Ｐゴシック" charset="-128"/>
              </a:rPr>
              <a:t>=</a:t>
            </a:r>
            <a:r>
              <a:rPr lang="en-US" sz="3200" b="1" dirty="0">
                <a:solidFill>
                  <a:prstClr val="black"/>
                </a:solidFill>
                <a:latin typeface="Calibri"/>
                <a:ea typeface="ＭＳ Ｐゴシック" charset="-128"/>
              </a:rPr>
              <a:t> Inverse </a:t>
            </a:r>
            <a:r>
              <a:rPr lang="en-US" sz="3200" dirty="0">
                <a:solidFill>
                  <a:prstClr val="black"/>
                </a:solidFill>
                <a:latin typeface="Calibri"/>
                <a:ea typeface="ＭＳ Ｐゴシック" charset="-128"/>
              </a:rPr>
              <a:t>of Shack-Hartmann</a:t>
            </a:r>
          </a:p>
          <a:p>
            <a:pPr algn="ctr" eaLnBrk="0" hangingPunct="0"/>
            <a:endParaRPr lang="en-US" sz="3200" i="1" dirty="0">
              <a:solidFill>
                <a:prstClr val="black"/>
              </a:solidFill>
              <a:latin typeface="Calibri"/>
              <a:ea typeface="ＭＳ Ｐゴシック" charset="-128"/>
            </a:endParaRPr>
          </a:p>
        </p:txBody>
      </p:sp>
      <p:grpSp>
        <p:nvGrpSpPr>
          <p:cNvPr id="2" name="Group 62"/>
          <p:cNvGrpSpPr/>
          <p:nvPr/>
        </p:nvGrpSpPr>
        <p:grpSpPr>
          <a:xfrm>
            <a:off x="3605282" y="1200151"/>
            <a:ext cx="3955212" cy="2712320"/>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4" name="Oval 83"/>
            <p:cNvSpPr/>
            <p:nvPr/>
          </p:nvSpPr>
          <p:spPr>
            <a:xfrm>
              <a:off x="5473702" y="1961980"/>
              <a:ext cx="418563"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grpSp>
      <p:sp>
        <p:nvSpPr>
          <p:cNvPr id="90" name="Oval 89"/>
          <p:cNvSpPr/>
          <p:nvPr/>
        </p:nvSpPr>
        <p:spPr>
          <a:xfrm>
            <a:off x="7474224" y="2492245"/>
            <a:ext cx="126677" cy="9870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3" name="Oval 92"/>
          <p:cNvSpPr/>
          <p:nvPr/>
        </p:nvSpPr>
        <p:spPr>
          <a:xfrm>
            <a:off x="2868682" y="185153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7" name="Oval 96"/>
          <p:cNvSpPr/>
          <p:nvPr/>
        </p:nvSpPr>
        <p:spPr>
          <a:xfrm>
            <a:off x="2868682" y="2145930"/>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8" name="Oval 97"/>
          <p:cNvSpPr/>
          <p:nvPr/>
        </p:nvSpPr>
        <p:spPr>
          <a:xfrm>
            <a:off x="2868682" y="2440302"/>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9" name="Oval 98"/>
          <p:cNvSpPr/>
          <p:nvPr/>
        </p:nvSpPr>
        <p:spPr>
          <a:xfrm>
            <a:off x="2868682" y="273469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100" name="Oval 99"/>
          <p:cNvSpPr/>
          <p:nvPr/>
        </p:nvSpPr>
        <p:spPr>
          <a:xfrm>
            <a:off x="2868682" y="3029113"/>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cxnSp>
        <p:nvCxnSpPr>
          <p:cNvPr id="101" name="Straight Arrow Connector 100"/>
          <p:cNvCxnSpPr/>
          <p:nvPr/>
        </p:nvCxnSpPr>
        <p:spPr>
          <a:xfrm rot="10800000">
            <a:off x="4442304" y="2084006"/>
            <a:ext cx="2974220" cy="341538"/>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p:nvPr/>
        </p:nvCxnSpPr>
        <p:spPr>
          <a:xfrm rot="10800000">
            <a:off x="4450391" y="2342788"/>
            <a:ext cx="2966139" cy="149495"/>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81" idx="2"/>
          </p:cNvCxnSpPr>
          <p:nvPr/>
        </p:nvCxnSpPr>
        <p:spPr>
          <a:xfrm flipH="1" flipV="1">
            <a:off x="4458460" y="2572742"/>
            <a:ext cx="3026678" cy="9585"/>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p:nvPr/>
        </p:nvCxnSpPr>
        <p:spPr>
          <a:xfrm rot="10800000" flipV="1">
            <a:off x="4458483" y="2719939"/>
            <a:ext cx="2958063" cy="100052"/>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p:nvPr/>
        </p:nvCxnSpPr>
        <p:spPr>
          <a:xfrm rot="10800000" flipV="1">
            <a:off x="4450383" y="2425582"/>
            <a:ext cx="3036984" cy="653189"/>
          </a:xfrm>
          <a:prstGeom prst="straightConnector1">
            <a:avLst/>
          </a:prstGeom>
          <a:ln w="12700">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1215232" y="2615482"/>
            <a:ext cx="1572230"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2681" y="1851496"/>
            <a:ext cx="982304" cy="142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1999987" y="1994094"/>
            <a:ext cx="984998" cy="137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97" idx="0"/>
          </p:cNvCxnSpPr>
          <p:nvPr/>
        </p:nvCxnSpPr>
        <p:spPr>
          <a:xfrm flipV="1">
            <a:off x="1999987" y="2145930"/>
            <a:ext cx="984998" cy="150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97" idx="4"/>
          </p:cNvCxnSpPr>
          <p:nvPr/>
        </p:nvCxnSpPr>
        <p:spPr>
          <a:xfrm>
            <a:off x="2002681" y="2296748"/>
            <a:ext cx="982304" cy="12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2440285"/>
            <a:ext cx="984998" cy="125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2565652"/>
            <a:ext cx="982304" cy="154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99" idx="0"/>
          </p:cNvCxnSpPr>
          <p:nvPr/>
        </p:nvCxnSpPr>
        <p:spPr>
          <a:xfrm flipV="1">
            <a:off x="2002681" y="2734679"/>
            <a:ext cx="982304" cy="150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99" idx="4"/>
          </p:cNvCxnSpPr>
          <p:nvPr/>
        </p:nvCxnSpPr>
        <p:spPr>
          <a:xfrm>
            <a:off x="1999987" y="2885577"/>
            <a:ext cx="984998" cy="128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endCxn id="100" idx="0"/>
          </p:cNvCxnSpPr>
          <p:nvPr/>
        </p:nvCxnSpPr>
        <p:spPr>
          <a:xfrm flipV="1">
            <a:off x="1999987" y="3029075"/>
            <a:ext cx="984998" cy="147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endCxn id="100" idx="4"/>
          </p:cNvCxnSpPr>
          <p:nvPr/>
        </p:nvCxnSpPr>
        <p:spPr>
          <a:xfrm>
            <a:off x="1999987" y="3179930"/>
            <a:ext cx="984998" cy="128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1991362"/>
            <a:ext cx="868672" cy="2771"/>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2285719"/>
            <a:ext cx="868672" cy="11030"/>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2565654"/>
            <a:ext cx="868672" cy="14458"/>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2874506"/>
            <a:ext cx="865978" cy="11031"/>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3168900"/>
            <a:ext cx="865978" cy="7582"/>
          </a:xfrm>
          <a:prstGeom prst="line">
            <a:avLst/>
          </a:prstGeom>
          <a:ln w="12700">
            <a:prstDash val="dash"/>
            <a:tailEnd type="arrow"/>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2854487"/>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7" name="Oval 146"/>
          <p:cNvSpPr/>
          <p:nvPr/>
        </p:nvSpPr>
        <p:spPr>
          <a:xfrm>
            <a:off x="1973625" y="25382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8" name="Oval 147"/>
          <p:cNvSpPr/>
          <p:nvPr/>
        </p:nvSpPr>
        <p:spPr>
          <a:xfrm>
            <a:off x="1972946" y="22691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9" name="Oval 148"/>
          <p:cNvSpPr/>
          <p:nvPr/>
        </p:nvSpPr>
        <p:spPr>
          <a:xfrm>
            <a:off x="1973625" y="1963722"/>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0" name="Oval 149"/>
          <p:cNvSpPr/>
          <p:nvPr/>
        </p:nvSpPr>
        <p:spPr>
          <a:xfrm>
            <a:off x="1973625" y="3147732"/>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1" name="Slide Number Placeholder 50"/>
          <p:cNvSpPr>
            <a:spLocks noGrp="1"/>
          </p:cNvSpPr>
          <p:nvPr>
            <p:ph type="sldNum" sz="quarter" idx="12"/>
          </p:nvPr>
        </p:nvSpPr>
        <p:spPr/>
        <p:txBody>
          <a:bodyPr/>
          <a:lstStyle/>
          <a:p>
            <a:fld id="{7A45F873-F85B-41C7-8DD9-8511988D5EEA}" type="slidenum">
              <a:rPr lang="en-US" smtClean="0"/>
              <a:pPr/>
              <a:t>27</a:t>
            </a:fld>
            <a:endParaRPr lang="en-US" dirty="0"/>
          </a:p>
        </p:txBody>
      </p:sp>
      <p:sp>
        <p:nvSpPr>
          <p:cNvPr id="52" name="Rectangle 51"/>
          <p:cNvSpPr/>
          <p:nvPr/>
        </p:nvSpPr>
        <p:spPr>
          <a:xfrm>
            <a:off x="0" y="1906054"/>
            <a:ext cx="1676400" cy="133718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53" name="Oval 52"/>
          <p:cNvSpPr/>
          <p:nvPr/>
        </p:nvSpPr>
        <p:spPr>
          <a:xfrm>
            <a:off x="1931" y="1942085"/>
            <a:ext cx="1613890" cy="1257396"/>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54" name="Oval 53"/>
          <p:cNvSpPr/>
          <p:nvPr/>
        </p:nvSpPr>
        <p:spPr>
          <a:xfrm>
            <a:off x="151739"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5" name="Oval 54"/>
          <p:cNvSpPr/>
          <p:nvPr/>
        </p:nvSpPr>
        <p:spPr>
          <a:xfrm>
            <a:off x="152413"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6" name="Oval 55"/>
          <p:cNvSpPr/>
          <p:nvPr/>
        </p:nvSpPr>
        <p:spPr>
          <a:xfrm>
            <a:off x="151739"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7" name="Oval 56"/>
          <p:cNvSpPr/>
          <p:nvPr/>
        </p:nvSpPr>
        <p:spPr>
          <a:xfrm>
            <a:off x="456542"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8" name="Oval 57"/>
          <p:cNvSpPr/>
          <p:nvPr/>
        </p:nvSpPr>
        <p:spPr>
          <a:xfrm>
            <a:off x="457207"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9" name="Oval 58"/>
          <p:cNvSpPr/>
          <p:nvPr/>
        </p:nvSpPr>
        <p:spPr>
          <a:xfrm>
            <a:off x="456542"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0" name="Oval 59"/>
          <p:cNvSpPr/>
          <p:nvPr/>
        </p:nvSpPr>
        <p:spPr>
          <a:xfrm>
            <a:off x="457207"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2" name="Oval 61"/>
          <p:cNvSpPr/>
          <p:nvPr/>
        </p:nvSpPr>
        <p:spPr>
          <a:xfrm>
            <a:off x="457207"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5" name="Oval 64"/>
          <p:cNvSpPr/>
          <p:nvPr/>
        </p:nvSpPr>
        <p:spPr>
          <a:xfrm>
            <a:off x="761335"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7" name="Oval 66"/>
          <p:cNvSpPr/>
          <p:nvPr/>
        </p:nvSpPr>
        <p:spPr>
          <a:xfrm>
            <a:off x="762009"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9" name="Oval 68"/>
          <p:cNvSpPr/>
          <p:nvPr/>
        </p:nvSpPr>
        <p:spPr>
          <a:xfrm>
            <a:off x="761335"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0" name="Oval 69"/>
          <p:cNvSpPr/>
          <p:nvPr/>
        </p:nvSpPr>
        <p:spPr>
          <a:xfrm>
            <a:off x="762009"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1" name="Oval 70"/>
          <p:cNvSpPr/>
          <p:nvPr/>
        </p:nvSpPr>
        <p:spPr>
          <a:xfrm>
            <a:off x="762009"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2" name="Oval 71"/>
          <p:cNvSpPr/>
          <p:nvPr/>
        </p:nvSpPr>
        <p:spPr>
          <a:xfrm>
            <a:off x="1066213"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3" name="Oval 72"/>
          <p:cNvSpPr/>
          <p:nvPr/>
        </p:nvSpPr>
        <p:spPr>
          <a:xfrm>
            <a:off x="1066879"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4" name="Oval 73"/>
          <p:cNvSpPr/>
          <p:nvPr/>
        </p:nvSpPr>
        <p:spPr>
          <a:xfrm>
            <a:off x="1066213"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6" name="Oval 75"/>
          <p:cNvSpPr/>
          <p:nvPr/>
        </p:nvSpPr>
        <p:spPr>
          <a:xfrm>
            <a:off x="1066879"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7" name="Oval 76"/>
          <p:cNvSpPr/>
          <p:nvPr/>
        </p:nvSpPr>
        <p:spPr>
          <a:xfrm>
            <a:off x="1066879" y="314773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9" name="Oval 78"/>
          <p:cNvSpPr/>
          <p:nvPr/>
        </p:nvSpPr>
        <p:spPr>
          <a:xfrm>
            <a:off x="1370934"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0" name="Oval 79"/>
          <p:cNvSpPr/>
          <p:nvPr/>
        </p:nvSpPr>
        <p:spPr>
          <a:xfrm>
            <a:off x="1371626" y="25382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2" name="Oval 81"/>
          <p:cNvSpPr/>
          <p:nvPr/>
        </p:nvSpPr>
        <p:spPr>
          <a:xfrm>
            <a:off x="1370934"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3" name="TextBox 7"/>
          <p:cNvSpPr txBox="1">
            <a:spLocks noChangeArrowheads="1"/>
          </p:cNvSpPr>
          <p:nvPr/>
        </p:nvSpPr>
        <p:spPr bwMode="auto">
          <a:xfrm>
            <a:off x="147111" y="1391335"/>
            <a:ext cx="2191754" cy="369332"/>
          </a:xfrm>
          <a:prstGeom prst="rect">
            <a:avLst/>
          </a:prstGeom>
          <a:noFill/>
          <a:ln w="9525">
            <a:noFill/>
            <a:miter lim="800000"/>
            <a:headEnd/>
            <a:tailEnd/>
          </a:ln>
        </p:spPr>
        <p:txBody>
          <a:bodyPr wrap="none" anchor="ctr">
            <a:spAutoFit/>
          </a:bodyPr>
          <a:lstStyle/>
          <a:p>
            <a:pPr algn="ctr" eaLnBrk="0" hangingPunct="0"/>
            <a:r>
              <a:rPr lang="en-US" b="1" dirty="0">
                <a:solidFill>
                  <a:srgbClr val="FF0000"/>
                </a:solidFill>
                <a:latin typeface="Calibri"/>
                <a:ea typeface="ＭＳ Ｐゴシック" charset="-128"/>
              </a:rPr>
              <a:t>Spot Diagram on LCD</a:t>
            </a:r>
          </a:p>
        </p:txBody>
      </p:sp>
      <p:sp>
        <p:nvSpPr>
          <p:cNvPr id="88" name="TextBox 87"/>
          <p:cNvSpPr txBox="1"/>
          <p:nvPr/>
        </p:nvSpPr>
        <p:spPr>
          <a:xfrm>
            <a:off x="1549401" y="3466566"/>
            <a:ext cx="904050" cy="923330"/>
          </a:xfrm>
          <a:prstGeom prst="rect">
            <a:avLst/>
          </a:prstGeom>
          <a:noFill/>
        </p:spPr>
        <p:txBody>
          <a:bodyPr wrap="square" rtlCol="0">
            <a:spAutoFit/>
          </a:bodyPr>
          <a:lstStyle/>
          <a:p>
            <a:pPr algn="ctr" eaLnBrk="0" hangingPunct="0"/>
            <a:r>
              <a:rPr lang="en-US" b="1" dirty="0">
                <a:solidFill>
                  <a:prstClr val="black"/>
                </a:solidFill>
                <a:latin typeface="Calibri"/>
                <a:ea typeface="ＭＳ Ｐゴシック" charset="-128"/>
              </a:rPr>
              <a:t>Cell Phone Display</a:t>
            </a:r>
          </a:p>
        </p:txBody>
      </p:sp>
      <p:sp>
        <p:nvSpPr>
          <p:cNvPr id="89" name="TextBox 88"/>
          <p:cNvSpPr txBox="1"/>
          <p:nvPr/>
        </p:nvSpPr>
        <p:spPr>
          <a:xfrm>
            <a:off x="2453451" y="3466606"/>
            <a:ext cx="904050" cy="646331"/>
          </a:xfrm>
          <a:prstGeom prst="rect">
            <a:avLst/>
          </a:prstGeom>
          <a:noFill/>
        </p:spPr>
        <p:txBody>
          <a:bodyPr wrap="square" rtlCol="0">
            <a:spAutoFit/>
          </a:bodyPr>
          <a:lstStyle/>
          <a:p>
            <a:pPr algn="ctr" eaLnBrk="0" hangingPunct="0"/>
            <a:r>
              <a:rPr lang="en-US" dirty="0">
                <a:solidFill>
                  <a:prstClr val="black"/>
                </a:solidFill>
                <a:latin typeface="Calibri"/>
                <a:ea typeface="ＭＳ Ｐゴシック" charset="-128"/>
              </a:rPr>
              <a:t>Eye Piece</a:t>
            </a:r>
          </a:p>
        </p:txBody>
      </p:sp>
      <p:grpSp>
        <p:nvGrpSpPr>
          <p:cNvPr id="3" name="Group 90"/>
          <p:cNvGrpSpPr/>
          <p:nvPr/>
        </p:nvGrpSpPr>
        <p:grpSpPr>
          <a:xfrm>
            <a:off x="6934200" y="3657640"/>
            <a:ext cx="2491740" cy="1879691"/>
            <a:chOff x="2057400" y="1219199"/>
            <a:chExt cx="4920729" cy="4800601"/>
          </a:xfrm>
        </p:grpSpPr>
        <p:sp>
          <p:nvSpPr>
            <p:cNvPr id="92" name="Rectangle 91"/>
            <p:cNvSpPr/>
            <p:nvPr/>
          </p:nvSpPr>
          <p:spPr>
            <a:xfrm>
              <a:off x="3429000" y="1524000"/>
              <a:ext cx="1371600" cy="76200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pic>
          <p:nvPicPr>
            <p:cNvPr id="94" name="Picture 93"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106" name="Oval 105"/>
            <p:cNvSpPr/>
            <p:nvPr/>
          </p:nvSpPr>
          <p:spPr>
            <a:xfrm>
              <a:off x="5706503" y="1714499"/>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endParaRPr lang="en-US">
                <a:solidFill>
                  <a:prstClr val="black"/>
                </a:solidFill>
              </a:endParaRPr>
            </a:p>
          </p:txBody>
        </p:sp>
        <p:sp>
          <p:nvSpPr>
            <p:cNvPr id="153" name="Oval 152"/>
            <p:cNvSpPr/>
            <p:nvPr/>
          </p:nvSpPr>
          <p:spPr>
            <a:xfrm>
              <a:off x="5518463" y="1629473"/>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endParaRPr lang="en-US">
                <a:solidFill>
                  <a:prstClr val="black"/>
                </a:solidFill>
              </a:endParaRPr>
            </a:p>
          </p:txBody>
        </p:sp>
        <p:sp>
          <p:nvSpPr>
            <p:cNvPr id="154" name="Oval 153"/>
            <p:cNvSpPr/>
            <p:nvPr/>
          </p:nvSpPr>
          <p:spPr>
            <a:xfrm>
              <a:off x="5566803" y="1847150"/>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endParaRPr lang="en-US">
                <a:solidFill>
                  <a:prstClr val="black"/>
                </a:solidFill>
              </a:endParaRPr>
            </a:p>
          </p:txBody>
        </p:sp>
        <p:sp>
          <p:nvSpPr>
            <p:cNvPr id="155" name="Oval 154"/>
            <p:cNvSpPr/>
            <p:nvPr/>
          </p:nvSpPr>
          <p:spPr>
            <a:xfrm>
              <a:off x="5846204" y="1638299"/>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endParaRPr lang="en-US">
                <a:solidFill>
                  <a:prstClr val="black"/>
                </a:solidFill>
              </a:endParaRPr>
            </a:p>
          </p:txBody>
        </p:sp>
      </p:grpSp>
      <p:cxnSp>
        <p:nvCxnSpPr>
          <p:cNvPr id="85" name="Straight Arrow Connector 84"/>
          <p:cNvCxnSpPr/>
          <p:nvPr/>
        </p:nvCxnSpPr>
        <p:spPr>
          <a:xfrm rot="10800000" flipV="1">
            <a:off x="3165956" y="1994093"/>
            <a:ext cx="832047" cy="6525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6" name="Straight Arrow Connector 85"/>
          <p:cNvCxnSpPr/>
          <p:nvPr/>
        </p:nvCxnSpPr>
        <p:spPr>
          <a:xfrm rot="10800000" flipV="1">
            <a:off x="3165955" y="2308924"/>
            <a:ext cx="832048" cy="33824"/>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7" name="Straight Arrow Connector 86"/>
          <p:cNvCxnSpPr/>
          <p:nvPr/>
        </p:nvCxnSpPr>
        <p:spPr>
          <a:xfrm rot="10800000">
            <a:off x="3165955" y="2541600"/>
            <a:ext cx="823968" cy="2405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1" name="Straight Arrow Connector 90"/>
          <p:cNvCxnSpPr/>
          <p:nvPr/>
        </p:nvCxnSpPr>
        <p:spPr>
          <a:xfrm rot="10800000" flipV="1">
            <a:off x="3165955" y="2868323"/>
            <a:ext cx="823968" cy="413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2" name="Straight Arrow Connector 101"/>
          <p:cNvCxnSpPr/>
          <p:nvPr/>
        </p:nvCxnSpPr>
        <p:spPr>
          <a:xfrm rot="10800000">
            <a:off x="3165975" y="3078744"/>
            <a:ext cx="823967" cy="689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110" name="Freeform 109"/>
          <p:cNvSpPr/>
          <p:nvPr/>
        </p:nvSpPr>
        <p:spPr>
          <a:xfrm>
            <a:off x="3165954" y="1883557"/>
            <a:ext cx="281860" cy="133500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black"/>
              </a:solidFill>
            </a:endParaRPr>
          </a:p>
        </p:txBody>
      </p:sp>
      <p:sp>
        <p:nvSpPr>
          <p:cNvPr id="113" name="Freeform 112"/>
          <p:cNvSpPr/>
          <p:nvPr/>
        </p:nvSpPr>
        <p:spPr>
          <a:xfrm>
            <a:off x="3234898" y="1861459"/>
            <a:ext cx="346502" cy="144507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black"/>
              </a:solidFill>
            </a:endParaRPr>
          </a:p>
        </p:txBody>
      </p:sp>
      <p:sp>
        <p:nvSpPr>
          <p:cNvPr id="121" name="Oval 120"/>
          <p:cNvSpPr/>
          <p:nvPr/>
        </p:nvSpPr>
        <p:spPr>
          <a:xfrm>
            <a:off x="7433823" y="2376190"/>
            <a:ext cx="126677" cy="9870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2" name="Oval 121"/>
          <p:cNvSpPr/>
          <p:nvPr/>
        </p:nvSpPr>
        <p:spPr>
          <a:xfrm>
            <a:off x="7433823" y="2685325"/>
            <a:ext cx="126677" cy="9870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3" name="Oval 122"/>
          <p:cNvSpPr/>
          <p:nvPr/>
        </p:nvSpPr>
        <p:spPr>
          <a:xfrm>
            <a:off x="7244471" y="4010591"/>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4" name="Oval 123"/>
          <p:cNvSpPr/>
          <p:nvPr/>
        </p:nvSpPr>
        <p:spPr>
          <a:xfrm>
            <a:off x="7244471" y="37891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5" name="Oval 124"/>
          <p:cNvSpPr/>
          <p:nvPr/>
        </p:nvSpPr>
        <p:spPr>
          <a:xfrm>
            <a:off x="7239020" y="39034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6" name="Oval 125"/>
          <p:cNvSpPr/>
          <p:nvPr/>
        </p:nvSpPr>
        <p:spPr>
          <a:xfrm>
            <a:off x="7408947" y="4010591"/>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7" name="Oval 126"/>
          <p:cNvSpPr/>
          <p:nvPr/>
        </p:nvSpPr>
        <p:spPr>
          <a:xfrm>
            <a:off x="7408947" y="37891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8" name="Oval 127"/>
          <p:cNvSpPr/>
          <p:nvPr/>
        </p:nvSpPr>
        <p:spPr>
          <a:xfrm>
            <a:off x="7055423" y="4010591"/>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9" name="Oval 128"/>
          <p:cNvSpPr/>
          <p:nvPr/>
        </p:nvSpPr>
        <p:spPr>
          <a:xfrm>
            <a:off x="7055423" y="37891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1" name="Oval 150"/>
          <p:cNvSpPr/>
          <p:nvPr/>
        </p:nvSpPr>
        <p:spPr>
          <a:xfrm>
            <a:off x="7416628" y="39034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2" name="Oval 151"/>
          <p:cNvSpPr/>
          <p:nvPr/>
        </p:nvSpPr>
        <p:spPr>
          <a:xfrm>
            <a:off x="7068857" y="39034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2242483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22" presetClass="entr" presetSubtype="8"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wipe(left)">
                                      <p:cBhvr>
                                        <p:cTn id="13" dur="500"/>
                                        <p:tgtEl>
                                          <p:spTgt spid="104"/>
                                        </p:tgtEl>
                                      </p:cBhvr>
                                    </p:animEffect>
                                  </p:childTnLst>
                                </p:cTn>
                              </p:par>
                              <p:par>
                                <p:cTn id="14" presetID="22" presetClass="entr" presetSubtype="8" fill="hold"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wipe(left)">
                                      <p:cBhvr>
                                        <p:cTn id="16" dur="500"/>
                                        <p:tgtEl>
                                          <p:spTgt spid="105"/>
                                        </p:tgtEl>
                                      </p:cBhvr>
                                    </p:animEffect>
                                  </p:childTnLst>
                                </p:cTn>
                              </p:par>
                              <p:par>
                                <p:cTn id="17" presetID="22" presetClass="entr" presetSubtype="8"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left)">
                                      <p:cBhvr>
                                        <p:cTn id="19" dur="500"/>
                                        <p:tgtEl>
                                          <p:spTgt spid="10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left)">
                                      <p:cBhvr>
                                        <p:cTn id="23" dur="500"/>
                                        <p:tgtEl>
                                          <p:spTgt spid="90"/>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wipe(left)">
                                      <p:cBhvr>
                                        <p:cTn id="27" dur="500"/>
                                        <p:tgtEl>
                                          <p:spTgt spid="121"/>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wipe(left)">
                                      <p:cBhvr>
                                        <p:cTn id="31"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21" grpId="0" animBg="1"/>
      <p:bldP spid="12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62"/>
          <p:cNvGrpSpPr/>
          <p:nvPr/>
        </p:nvGrpSpPr>
        <p:grpSpPr>
          <a:xfrm>
            <a:off x="3605282" y="1200151"/>
            <a:ext cx="3955212" cy="2712320"/>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4" name="Oval 83"/>
            <p:cNvSpPr/>
            <p:nvPr/>
          </p:nvSpPr>
          <p:spPr>
            <a:xfrm>
              <a:off x="5473702" y="1961980"/>
              <a:ext cx="510015"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grpSp>
      <p:sp>
        <p:nvSpPr>
          <p:cNvPr id="90" name="Oval 89"/>
          <p:cNvSpPr/>
          <p:nvPr/>
        </p:nvSpPr>
        <p:spPr>
          <a:xfrm>
            <a:off x="7474224" y="2492245"/>
            <a:ext cx="126677" cy="9870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3" name="Oval 92"/>
          <p:cNvSpPr/>
          <p:nvPr/>
        </p:nvSpPr>
        <p:spPr>
          <a:xfrm>
            <a:off x="2868682" y="185153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7" name="Oval 96"/>
          <p:cNvSpPr/>
          <p:nvPr/>
        </p:nvSpPr>
        <p:spPr>
          <a:xfrm>
            <a:off x="2868682" y="2145930"/>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8" name="Oval 97"/>
          <p:cNvSpPr/>
          <p:nvPr/>
        </p:nvSpPr>
        <p:spPr>
          <a:xfrm>
            <a:off x="2868682" y="2440302"/>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9" name="Oval 98"/>
          <p:cNvSpPr/>
          <p:nvPr/>
        </p:nvSpPr>
        <p:spPr>
          <a:xfrm>
            <a:off x="2868682" y="273469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100" name="Oval 99"/>
          <p:cNvSpPr/>
          <p:nvPr/>
        </p:nvSpPr>
        <p:spPr>
          <a:xfrm>
            <a:off x="2868682" y="3029113"/>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cxnSp>
        <p:nvCxnSpPr>
          <p:cNvPr id="101" name="Straight Arrow Connector 100"/>
          <p:cNvCxnSpPr>
            <a:stCxn id="90" idx="2"/>
          </p:cNvCxnSpPr>
          <p:nvPr/>
        </p:nvCxnSpPr>
        <p:spPr>
          <a:xfrm rot="10800000">
            <a:off x="4442321" y="2084042"/>
            <a:ext cx="3031909" cy="45759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2342788"/>
            <a:ext cx="3023831" cy="198851"/>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2541636"/>
            <a:ext cx="3015754" cy="3114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2541598"/>
            <a:ext cx="3015753" cy="278391"/>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2541597"/>
            <a:ext cx="3023831" cy="537136"/>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956" y="1994093"/>
            <a:ext cx="832047" cy="6525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955" y="2308924"/>
            <a:ext cx="832048" cy="33824"/>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955" y="2541600"/>
            <a:ext cx="823968" cy="2405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5" y="2868323"/>
            <a:ext cx="823968" cy="413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975" y="3078744"/>
            <a:ext cx="823967" cy="689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1215232" y="2615482"/>
            <a:ext cx="1572230"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013" y="1851497"/>
            <a:ext cx="984999" cy="232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013" y="2084041"/>
            <a:ext cx="984999" cy="47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2940" y="2145930"/>
            <a:ext cx="1012046" cy="226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58130" y="1898727"/>
            <a:ext cx="80441"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2440285"/>
            <a:ext cx="984998" cy="125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2565652"/>
            <a:ext cx="982304" cy="154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407389" y="2339019"/>
            <a:ext cx="181923"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39818" y="2469204"/>
            <a:ext cx="89646" cy="1000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54859" y="2586663"/>
            <a:ext cx="87731"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402722" y="2726502"/>
            <a:ext cx="191922"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1991362"/>
            <a:ext cx="868672" cy="277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2285719"/>
            <a:ext cx="868672" cy="11030"/>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2565654"/>
            <a:ext cx="868672" cy="1445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2874506"/>
            <a:ext cx="865978" cy="1103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3168900"/>
            <a:ext cx="865978" cy="7582"/>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291660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7" name="Oval 146"/>
          <p:cNvSpPr/>
          <p:nvPr/>
        </p:nvSpPr>
        <p:spPr>
          <a:xfrm>
            <a:off x="1973625" y="25382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8" name="Oval 147"/>
          <p:cNvSpPr/>
          <p:nvPr/>
        </p:nvSpPr>
        <p:spPr>
          <a:xfrm>
            <a:off x="1972946" y="234510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9" name="Oval 148"/>
          <p:cNvSpPr/>
          <p:nvPr/>
        </p:nvSpPr>
        <p:spPr>
          <a:xfrm>
            <a:off x="1973625" y="205935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0" name="Oval 149"/>
          <p:cNvSpPr/>
          <p:nvPr/>
        </p:nvSpPr>
        <p:spPr>
          <a:xfrm>
            <a:off x="1973625" y="3061608"/>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0" name="Slide Number Placeholder 49"/>
          <p:cNvSpPr>
            <a:spLocks noGrp="1"/>
          </p:cNvSpPr>
          <p:nvPr>
            <p:ph type="sldNum" sz="quarter" idx="12"/>
          </p:nvPr>
        </p:nvSpPr>
        <p:spPr/>
        <p:txBody>
          <a:bodyPr/>
          <a:lstStyle/>
          <a:p>
            <a:fld id="{7A45F873-F85B-41C7-8DD9-8511988D5EEA}" type="slidenum">
              <a:rPr lang="en-US" smtClean="0"/>
              <a:pPr/>
              <a:t>28</a:t>
            </a:fld>
            <a:endParaRPr lang="en-US"/>
          </a:p>
        </p:txBody>
      </p:sp>
      <p:sp>
        <p:nvSpPr>
          <p:cNvPr id="67" name="Freeform 66"/>
          <p:cNvSpPr/>
          <p:nvPr/>
        </p:nvSpPr>
        <p:spPr>
          <a:xfrm>
            <a:off x="3234898" y="1861459"/>
            <a:ext cx="346502" cy="144507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black"/>
              </a:solidFill>
            </a:endParaRPr>
          </a:p>
        </p:txBody>
      </p:sp>
      <p:sp>
        <p:nvSpPr>
          <p:cNvPr id="68" name="Freeform 67"/>
          <p:cNvSpPr/>
          <p:nvPr/>
        </p:nvSpPr>
        <p:spPr>
          <a:xfrm>
            <a:off x="3165954" y="1883557"/>
            <a:ext cx="281860" cy="133500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black"/>
              </a:solidFill>
            </a:endParaRPr>
          </a:p>
        </p:txBody>
      </p:sp>
      <p:sp>
        <p:nvSpPr>
          <p:cNvPr id="53" name="Rectangle 52"/>
          <p:cNvSpPr/>
          <p:nvPr/>
        </p:nvSpPr>
        <p:spPr>
          <a:xfrm>
            <a:off x="0" y="1906054"/>
            <a:ext cx="1676400" cy="133718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54" name="Oval 53"/>
          <p:cNvSpPr/>
          <p:nvPr/>
        </p:nvSpPr>
        <p:spPr>
          <a:xfrm>
            <a:off x="1931" y="1942085"/>
            <a:ext cx="1613890" cy="1257396"/>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grpSp>
        <p:nvGrpSpPr>
          <p:cNvPr id="3" name="Group 54"/>
          <p:cNvGrpSpPr/>
          <p:nvPr/>
        </p:nvGrpSpPr>
        <p:grpSpPr>
          <a:xfrm>
            <a:off x="151748" y="1943100"/>
            <a:ext cx="1297415" cy="1239208"/>
            <a:chOff x="151734" y="2590800"/>
            <a:chExt cx="1297415" cy="1652277"/>
          </a:xfrm>
        </p:grpSpPr>
        <p:sp>
          <p:nvSpPr>
            <p:cNvPr id="56" name="Oval 55"/>
            <p:cNvSpPr/>
            <p:nvPr/>
          </p:nvSpPr>
          <p:spPr>
            <a:xfrm>
              <a:off x="1517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7" name="Oval 56"/>
            <p:cNvSpPr/>
            <p:nvPr/>
          </p:nvSpPr>
          <p:spPr>
            <a:xfrm>
              <a:off x="1524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8" name="Oval 57"/>
            <p:cNvSpPr/>
            <p:nvPr/>
          </p:nvSpPr>
          <p:spPr>
            <a:xfrm>
              <a:off x="1517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9" name="Oval 58"/>
            <p:cNvSpPr/>
            <p:nvPr/>
          </p:nvSpPr>
          <p:spPr>
            <a:xfrm>
              <a:off x="4565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0" name="Oval 59"/>
            <p:cNvSpPr/>
            <p:nvPr/>
          </p:nvSpPr>
          <p:spPr>
            <a:xfrm>
              <a:off x="4572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1" name="Oval 60"/>
            <p:cNvSpPr/>
            <p:nvPr/>
          </p:nvSpPr>
          <p:spPr>
            <a:xfrm>
              <a:off x="4565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2" name="Oval 61"/>
            <p:cNvSpPr/>
            <p:nvPr/>
          </p:nvSpPr>
          <p:spPr>
            <a:xfrm>
              <a:off x="4572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3" name="Oval 62"/>
            <p:cNvSpPr/>
            <p:nvPr/>
          </p:nvSpPr>
          <p:spPr>
            <a:xfrm>
              <a:off x="4572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5" name="Oval 64"/>
            <p:cNvSpPr/>
            <p:nvPr/>
          </p:nvSpPr>
          <p:spPr>
            <a:xfrm>
              <a:off x="7613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6" name="Oval 65"/>
            <p:cNvSpPr/>
            <p:nvPr/>
          </p:nvSpPr>
          <p:spPr>
            <a:xfrm>
              <a:off x="7620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0" name="Oval 69"/>
            <p:cNvSpPr/>
            <p:nvPr/>
          </p:nvSpPr>
          <p:spPr>
            <a:xfrm>
              <a:off x="7613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1" name="Oval 70"/>
            <p:cNvSpPr/>
            <p:nvPr/>
          </p:nvSpPr>
          <p:spPr>
            <a:xfrm>
              <a:off x="7620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2" name="Oval 71"/>
            <p:cNvSpPr/>
            <p:nvPr/>
          </p:nvSpPr>
          <p:spPr>
            <a:xfrm>
              <a:off x="7620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3" name="Oval 72"/>
            <p:cNvSpPr/>
            <p:nvPr/>
          </p:nvSpPr>
          <p:spPr>
            <a:xfrm>
              <a:off x="10661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4" name="Oval 73"/>
            <p:cNvSpPr/>
            <p:nvPr/>
          </p:nvSpPr>
          <p:spPr>
            <a:xfrm>
              <a:off x="10668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6" name="Oval 75"/>
            <p:cNvSpPr/>
            <p:nvPr/>
          </p:nvSpPr>
          <p:spPr>
            <a:xfrm>
              <a:off x="10668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7" name="Oval 76"/>
            <p:cNvSpPr/>
            <p:nvPr/>
          </p:nvSpPr>
          <p:spPr>
            <a:xfrm>
              <a:off x="10661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9" name="Oval 78"/>
            <p:cNvSpPr/>
            <p:nvPr/>
          </p:nvSpPr>
          <p:spPr>
            <a:xfrm>
              <a:off x="10668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0" name="Oval 79"/>
            <p:cNvSpPr/>
            <p:nvPr/>
          </p:nvSpPr>
          <p:spPr>
            <a:xfrm>
              <a:off x="13709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2" name="Oval 81"/>
            <p:cNvSpPr/>
            <p:nvPr/>
          </p:nvSpPr>
          <p:spPr>
            <a:xfrm>
              <a:off x="13716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3" name="Oval 82"/>
            <p:cNvSpPr/>
            <p:nvPr/>
          </p:nvSpPr>
          <p:spPr>
            <a:xfrm>
              <a:off x="13709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grpSp>
      <p:sp>
        <p:nvSpPr>
          <p:cNvPr id="86" name="Oval 85"/>
          <p:cNvSpPr/>
          <p:nvPr/>
        </p:nvSpPr>
        <p:spPr>
          <a:xfrm>
            <a:off x="227330" y="280035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8" name="Oval 87"/>
          <p:cNvSpPr/>
          <p:nvPr/>
        </p:nvSpPr>
        <p:spPr>
          <a:xfrm>
            <a:off x="227330" y="25146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9" name="Oval 88"/>
          <p:cNvSpPr/>
          <p:nvPr/>
        </p:nvSpPr>
        <p:spPr>
          <a:xfrm>
            <a:off x="227330" y="228795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1" name="Oval 90"/>
          <p:cNvSpPr/>
          <p:nvPr/>
        </p:nvSpPr>
        <p:spPr>
          <a:xfrm>
            <a:off x="456542"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2" name="Oval 91"/>
          <p:cNvSpPr/>
          <p:nvPr/>
        </p:nvSpPr>
        <p:spPr>
          <a:xfrm>
            <a:off x="457207" y="25737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4" name="Oval 93"/>
          <p:cNvSpPr/>
          <p:nvPr/>
        </p:nvSpPr>
        <p:spPr>
          <a:xfrm>
            <a:off x="456542"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5" name="Oval 94"/>
          <p:cNvSpPr/>
          <p:nvPr/>
        </p:nvSpPr>
        <p:spPr>
          <a:xfrm>
            <a:off x="532130" y="20022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6" name="Oval 95"/>
          <p:cNvSpPr/>
          <p:nvPr/>
        </p:nvSpPr>
        <p:spPr>
          <a:xfrm>
            <a:off x="532130"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02" name="Oval 101"/>
          <p:cNvSpPr/>
          <p:nvPr/>
        </p:nvSpPr>
        <p:spPr>
          <a:xfrm>
            <a:off x="761335" y="29166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06" name="Oval 105"/>
          <p:cNvSpPr/>
          <p:nvPr/>
        </p:nvSpPr>
        <p:spPr>
          <a:xfrm>
            <a:off x="762009" y="2560194"/>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0" name="Oval 109"/>
          <p:cNvSpPr/>
          <p:nvPr/>
        </p:nvSpPr>
        <p:spPr>
          <a:xfrm>
            <a:off x="761335"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2" name="Oval 111"/>
          <p:cNvSpPr/>
          <p:nvPr/>
        </p:nvSpPr>
        <p:spPr>
          <a:xfrm>
            <a:off x="762009"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3" name="Oval 112"/>
          <p:cNvSpPr/>
          <p:nvPr/>
        </p:nvSpPr>
        <p:spPr>
          <a:xfrm>
            <a:off x="762009"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4" name="Oval 113"/>
          <p:cNvSpPr/>
          <p:nvPr/>
        </p:nvSpPr>
        <p:spPr>
          <a:xfrm>
            <a:off x="1066213" y="280035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7" name="Oval 116"/>
          <p:cNvSpPr/>
          <p:nvPr/>
        </p:nvSpPr>
        <p:spPr>
          <a:xfrm>
            <a:off x="1066879" y="25737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8" name="Oval 117"/>
          <p:cNvSpPr/>
          <p:nvPr/>
        </p:nvSpPr>
        <p:spPr>
          <a:xfrm>
            <a:off x="1066213"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9" name="Oval 118"/>
          <p:cNvSpPr/>
          <p:nvPr/>
        </p:nvSpPr>
        <p:spPr>
          <a:xfrm>
            <a:off x="990628" y="20022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0" name="Oval 119"/>
          <p:cNvSpPr/>
          <p:nvPr/>
        </p:nvSpPr>
        <p:spPr>
          <a:xfrm>
            <a:off x="990628"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1" name="Oval 120"/>
          <p:cNvSpPr/>
          <p:nvPr/>
        </p:nvSpPr>
        <p:spPr>
          <a:xfrm>
            <a:off x="1295400"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2" name="Oval 121"/>
          <p:cNvSpPr/>
          <p:nvPr/>
        </p:nvSpPr>
        <p:spPr>
          <a:xfrm>
            <a:off x="1295400" y="25146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3" name="Oval 122"/>
          <p:cNvSpPr/>
          <p:nvPr/>
        </p:nvSpPr>
        <p:spPr>
          <a:xfrm>
            <a:off x="1295400" y="228795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6" name="TextBox 7"/>
          <p:cNvSpPr txBox="1">
            <a:spLocks noChangeArrowheads="1"/>
          </p:cNvSpPr>
          <p:nvPr/>
        </p:nvSpPr>
        <p:spPr bwMode="auto">
          <a:xfrm>
            <a:off x="147111" y="1391335"/>
            <a:ext cx="2191754" cy="369332"/>
          </a:xfrm>
          <a:prstGeom prst="rect">
            <a:avLst/>
          </a:prstGeom>
          <a:noFill/>
          <a:ln w="9525">
            <a:noFill/>
            <a:miter lim="800000"/>
            <a:headEnd/>
            <a:tailEnd/>
          </a:ln>
        </p:spPr>
        <p:txBody>
          <a:bodyPr wrap="none" anchor="ctr">
            <a:spAutoFit/>
          </a:bodyPr>
          <a:lstStyle/>
          <a:p>
            <a:pPr algn="ctr" eaLnBrk="0" hangingPunct="0"/>
            <a:r>
              <a:rPr lang="en-US" b="1" dirty="0">
                <a:solidFill>
                  <a:srgbClr val="FF0000"/>
                </a:solidFill>
                <a:latin typeface="Calibri"/>
                <a:ea typeface="ＭＳ Ｐゴシック" charset="-128"/>
              </a:rPr>
              <a:t>Spot Diagram on LCD</a:t>
            </a:r>
          </a:p>
        </p:txBody>
      </p:sp>
      <p:sp>
        <p:nvSpPr>
          <p:cNvPr id="127" name="TextBox 46"/>
          <p:cNvSpPr txBox="1">
            <a:spLocks noChangeArrowheads="1"/>
          </p:cNvSpPr>
          <p:nvPr/>
        </p:nvSpPr>
        <p:spPr bwMode="auto">
          <a:xfrm>
            <a:off x="0" y="361951"/>
            <a:ext cx="9144000" cy="1077218"/>
          </a:xfrm>
          <a:prstGeom prst="rect">
            <a:avLst/>
          </a:prstGeom>
          <a:noFill/>
          <a:ln w="9525">
            <a:noFill/>
            <a:miter lim="800000"/>
            <a:headEnd/>
            <a:tailEnd/>
          </a:ln>
        </p:spPr>
        <p:txBody>
          <a:bodyPr>
            <a:spAutoFit/>
          </a:bodyPr>
          <a:lstStyle/>
          <a:p>
            <a:pPr algn="ctr" eaLnBrk="0" hangingPunct="0"/>
            <a:r>
              <a:rPr lang="en-US" sz="3200" b="1" dirty="0">
                <a:solidFill>
                  <a:prstClr val="black"/>
                </a:solidFill>
                <a:latin typeface="Calibri"/>
                <a:ea typeface="ＭＳ Ｐゴシック" charset="-128"/>
              </a:rPr>
              <a:t>Inverse </a:t>
            </a:r>
            <a:r>
              <a:rPr lang="en-US" sz="3200" dirty="0">
                <a:solidFill>
                  <a:prstClr val="black"/>
                </a:solidFill>
                <a:latin typeface="Calibri"/>
                <a:ea typeface="ＭＳ Ｐゴシック" charset="-128"/>
              </a:rPr>
              <a:t>of Shack-Hartmann</a:t>
            </a:r>
          </a:p>
          <a:p>
            <a:pPr algn="ctr" eaLnBrk="0" hangingPunct="0"/>
            <a:r>
              <a:rPr lang="en-US" sz="3200" i="1" dirty="0">
                <a:solidFill>
                  <a:prstClr val="black"/>
                </a:solidFill>
                <a:latin typeface="Calibri"/>
                <a:ea typeface="ＭＳ Ｐゴシック" charset="-128"/>
              </a:rPr>
              <a:t>User interactively creates the Spot Diagram</a:t>
            </a:r>
          </a:p>
        </p:txBody>
      </p:sp>
      <p:cxnSp>
        <p:nvCxnSpPr>
          <p:cNvPr id="128" name="Straight Arrow Connector 127"/>
          <p:cNvCxnSpPr/>
          <p:nvPr/>
        </p:nvCxnSpPr>
        <p:spPr>
          <a:xfrm rot="10800000">
            <a:off x="2051166" y="4286846"/>
            <a:ext cx="6101451" cy="119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p:nvPr/>
        </p:nvCxnSpPr>
        <p:spPr>
          <a:xfrm flipV="1">
            <a:off x="7600918" y="2538250"/>
            <a:ext cx="552511" cy="33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7279984" y="3414261"/>
            <a:ext cx="1745244"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780648" y="4016338"/>
            <a:ext cx="540350" cy="66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5" name="TextBox 154"/>
          <p:cNvSpPr txBox="1"/>
          <p:nvPr/>
        </p:nvSpPr>
        <p:spPr>
          <a:xfrm>
            <a:off x="74193" y="4144056"/>
            <a:ext cx="1987912" cy="830997"/>
          </a:xfrm>
          <a:prstGeom prst="rect">
            <a:avLst/>
          </a:prstGeom>
          <a:noFill/>
        </p:spPr>
        <p:txBody>
          <a:bodyPr wrap="square" rtlCol="0">
            <a:spAutoFit/>
          </a:bodyPr>
          <a:lstStyle/>
          <a:p>
            <a:pPr eaLnBrk="0" hangingPunct="0"/>
            <a:r>
              <a:rPr lang="en-US" sz="2400" dirty="0">
                <a:solidFill>
                  <a:prstClr val="black"/>
                </a:solidFill>
                <a:latin typeface="Calibri"/>
                <a:ea typeface="ＭＳ Ｐゴシック" charset="-128"/>
              </a:rPr>
              <a:t>Displace 25 points</a:t>
            </a:r>
          </a:p>
        </p:txBody>
      </p:sp>
      <p:grpSp>
        <p:nvGrpSpPr>
          <p:cNvPr id="124" name="Group 90"/>
          <p:cNvGrpSpPr/>
          <p:nvPr/>
        </p:nvGrpSpPr>
        <p:grpSpPr>
          <a:xfrm>
            <a:off x="6934200" y="3657640"/>
            <a:ext cx="2491740" cy="1879691"/>
            <a:chOff x="2057400" y="1219199"/>
            <a:chExt cx="4920729" cy="4800601"/>
          </a:xfrm>
        </p:grpSpPr>
        <p:sp>
          <p:nvSpPr>
            <p:cNvPr id="125" name="Rectangle 124"/>
            <p:cNvSpPr/>
            <p:nvPr/>
          </p:nvSpPr>
          <p:spPr>
            <a:xfrm>
              <a:off x="3429000" y="1524000"/>
              <a:ext cx="1371600" cy="762000"/>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pic>
          <p:nvPicPr>
            <p:cNvPr id="151" name="Picture 150"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156" name="Oval 155"/>
            <p:cNvSpPr/>
            <p:nvPr/>
          </p:nvSpPr>
          <p:spPr>
            <a:xfrm>
              <a:off x="5706503" y="1714499"/>
              <a:ext cx="139700" cy="152401"/>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eaLnBrk="0" hangingPunct="0"/>
              <a:endParaRPr lang="en-US">
                <a:solidFill>
                  <a:prstClr val="black"/>
                </a:solidFill>
              </a:endParaRPr>
            </a:p>
          </p:txBody>
        </p:sp>
      </p:grpSp>
      <p:sp>
        <p:nvSpPr>
          <p:cNvPr id="160" name="Oval 159"/>
          <p:cNvSpPr/>
          <p:nvPr/>
        </p:nvSpPr>
        <p:spPr>
          <a:xfrm>
            <a:off x="7224005" y="4000502"/>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1" name="Oval 160"/>
          <p:cNvSpPr/>
          <p:nvPr/>
        </p:nvSpPr>
        <p:spPr>
          <a:xfrm>
            <a:off x="7244471" y="37891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2" name="Oval 161"/>
          <p:cNvSpPr/>
          <p:nvPr/>
        </p:nvSpPr>
        <p:spPr>
          <a:xfrm>
            <a:off x="7239020" y="39034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3" name="Oval 162"/>
          <p:cNvSpPr/>
          <p:nvPr/>
        </p:nvSpPr>
        <p:spPr>
          <a:xfrm>
            <a:off x="7368015" y="3995237"/>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4" name="Oval 163"/>
          <p:cNvSpPr/>
          <p:nvPr/>
        </p:nvSpPr>
        <p:spPr>
          <a:xfrm>
            <a:off x="7381659" y="381476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5" name="Oval 164"/>
          <p:cNvSpPr/>
          <p:nvPr/>
        </p:nvSpPr>
        <p:spPr>
          <a:xfrm>
            <a:off x="7092065" y="4010591"/>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6" name="Oval 165"/>
          <p:cNvSpPr/>
          <p:nvPr/>
        </p:nvSpPr>
        <p:spPr>
          <a:xfrm>
            <a:off x="7092065" y="37891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7" name="Oval 166"/>
          <p:cNvSpPr/>
          <p:nvPr/>
        </p:nvSpPr>
        <p:spPr>
          <a:xfrm>
            <a:off x="7416628" y="39034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
        <p:nvSpPr>
          <p:cNvPr id="168" name="Oval 167"/>
          <p:cNvSpPr/>
          <p:nvPr/>
        </p:nvSpPr>
        <p:spPr>
          <a:xfrm>
            <a:off x="7068857" y="3903476"/>
            <a:ext cx="70741" cy="59673"/>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2250472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62"/>
          <p:cNvGrpSpPr/>
          <p:nvPr/>
        </p:nvGrpSpPr>
        <p:grpSpPr>
          <a:xfrm>
            <a:off x="3605282" y="1200151"/>
            <a:ext cx="3955212" cy="2712320"/>
            <a:chOff x="5105402" y="1204200"/>
            <a:chExt cx="2732107" cy="2682000"/>
          </a:xfrm>
        </p:grpSpPr>
        <p:sp>
          <p:nvSpPr>
            <p:cNvPr id="64" name="Oval 63"/>
            <p:cNvSpPr/>
            <p:nvPr/>
          </p:nvSpPr>
          <p:spPr>
            <a:xfrm>
              <a:off x="5105402" y="1879967"/>
              <a:ext cx="1371600" cy="13716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5" name="Freeform 74"/>
            <p:cNvSpPr/>
            <p:nvPr/>
          </p:nvSpPr>
          <p:spPr>
            <a:xfrm>
              <a:off x="5476698" y="1204200"/>
              <a:ext cx="2360811"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78" name="Freeform 77"/>
            <p:cNvSpPr/>
            <p:nvPr/>
          </p:nvSpPr>
          <p:spPr>
            <a:xfrm>
              <a:off x="5193586" y="1929335"/>
              <a:ext cx="1270716" cy="1270716"/>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1" name="Freeform 80"/>
            <p:cNvSpPr/>
            <p:nvPr/>
          </p:nvSpPr>
          <p:spPr>
            <a:xfrm>
              <a:off x="5513251" y="1268101"/>
              <a:ext cx="2273745" cy="2554429"/>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sp>
          <p:nvSpPr>
            <p:cNvPr id="84" name="Oval 83"/>
            <p:cNvSpPr/>
            <p:nvPr/>
          </p:nvSpPr>
          <p:spPr>
            <a:xfrm>
              <a:off x="5473702" y="1961980"/>
              <a:ext cx="510015" cy="1219200"/>
            </a:xfrm>
            <a:prstGeom prst="ellipse">
              <a:avLst/>
            </a:prstGeom>
            <a:ln w="3175"/>
          </p:spPr>
          <p:style>
            <a:lnRef idx="2">
              <a:schemeClr val="dk1"/>
            </a:lnRef>
            <a:fillRef idx="1">
              <a:schemeClr val="lt1"/>
            </a:fillRef>
            <a:effectRef idx="0">
              <a:schemeClr val="dk1"/>
            </a:effectRef>
            <a:fontRef idx="minor">
              <a:schemeClr val="dk1"/>
            </a:fontRef>
          </p:style>
          <p:txBody>
            <a:bodyPr rtlCol="0" anchor="ctr"/>
            <a:lstStyle/>
            <a:p>
              <a:pPr algn="ctr" eaLnBrk="0" hangingPunct="0"/>
              <a:endParaRPr lang="en-US">
                <a:solidFill>
                  <a:prstClr val="black"/>
                </a:solidFill>
              </a:endParaRPr>
            </a:p>
          </p:txBody>
        </p:sp>
      </p:grpSp>
      <p:sp>
        <p:nvSpPr>
          <p:cNvPr id="90" name="Oval 89"/>
          <p:cNvSpPr/>
          <p:nvPr/>
        </p:nvSpPr>
        <p:spPr>
          <a:xfrm>
            <a:off x="7474224" y="2492245"/>
            <a:ext cx="126677" cy="9870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3" name="Oval 92"/>
          <p:cNvSpPr/>
          <p:nvPr/>
        </p:nvSpPr>
        <p:spPr>
          <a:xfrm>
            <a:off x="2868682" y="185153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7" name="Oval 96"/>
          <p:cNvSpPr/>
          <p:nvPr/>
        </p:nvSpPr>
        <p:spPr>
          <a:xfrm>
            <a:off x="2868682" y="2145930"/>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8" name="Oval 97"/>
          <p:cNvSpPr/>
          <p:nvPr/>
        </p:nvSpPr>
        <p:spPr>
          <a:xfrm>
            <a:off x="2868682" y="2440302"/>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99" name="Oval 98"/>
          <p:cNvSpPr/>
          <p:nvPr/>
        </p:nvSpPr>
        <p:spPr>
          <a:xfrm>
            <a:off x="2868682" y="2734695"/>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sp>
        <p:nvSpPr>
          <p:cNvPr id="100" name="Oval 99"/>
          <p:cNvSpPr/>
          <p:nvPr/>
        </p:nvSpPr>
        <p:spPr>
          <a:xfrm>
            <a:off x="2868682" y="3029113"/>
            <a:ext cx="232653" cy="27965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eaLnBrk="0" hangingPunct="0"/>
            <a:endParaRPr lang="en-US">
              <a:solidFill>
                <a:prstClr val="black"/>
              </a:solidFill>
            </a:endParaRPr>
          </a:p>
        </p:txBody>
      </p:sp>
      <p:cxnSp>
        <p:nvCxnSpPr>
          <p:cNvPr id="101" name="Straight Arrow Connector 100"/>
          <p:cNvCxnSpPr>
            <a:stCxn id="90" idx="2"/>
          </p:cNvCxnSpPr>
          <p:nvPr/>
        </p:nvCxnSpPr>
        <p:spPr>
          <a:xfrm rot="10800000">
            <a:off x="4442321" y="2084042"/>
            <a:ext cx="3031909" cy="45759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50388" y="2342788"/>
            <a:ext cx="3023831" cy="198851"/>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8460" y="2541636"/>
            <a:ext cx="3015754" cy="3114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8474" y="2541598"/>
            <a:ext cx="3015753" cy="278391"/>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50388" y="2541597"/>
            <a:ext cx="3023831" cy="537136"/>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956" y="1994093"/>
            <a:ext cx="832047" cy="6525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955" y="2308924"/>
            <a:ext cx="832048" cy="33824"/>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955" y="2541600"/>
            <a:ext cx="823968" cy="2405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955" y="2868323"/>
            <a:ext cx="823968" cy="413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975" y="3078744"/>
            <a:ext cx="823967" cy="68999"/>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1215232" y="2615482"/>
            <a:ext cx="1572230" cy="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013" y="1851497"/>
            <a:ext cx="984999" cy="232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013" y="2084041"/>
            <a:ext cx="984999" cy="47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2940" y="2145930"/>
            <a:ext cx="1012046" cy="226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58130" y="1898727"/>
            <a:ext cx="80441"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1999987" y="2440285"/>
            <a:ext cx="984998" cy="125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2681" y="2565652"/>
            <a:ext cx="982304" cy="1542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407389" y="2339019"/>
            <a:ext cx="181923" cy="9732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39818" y="2469204"/>
            <a:ext cx="89646" cy="10006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54859" y="2586663"/>
            <a:ext cx="87731"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402722" y="2726502"/>
            <a:ext cx="191922" cy="972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1999987" y="1991362"/>
            <a:ext cx="868672" cy="277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1999987" y="2285719"/>
            <a:ext cx="868672" cy="11030"/>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1999987" y="2565654"/>
            <a:ext cx="868672" cy="1445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2681" y="2874506"/>
            <a:ext cx="865978" cy="1103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2681" y="3168900"/>
            <a:ext cx="865978" cy="7582"/>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2946" y="291660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7" name="Oval 146"/>
          <p:cNvSpPr/>
          <p:nvPr/>
        </p:nvSpPr>
        <p:spPr>
          <a:xfrm>
            <a:off x="1973625" y="2538249"/>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8" name="Oval 147"/>
          <p:cNvSpPr/>
          <p:nvPr/>
        </p:nvSpPr>
        <p:spPr>
          <a:xfrm>
            <a:off x="1972946" y="234510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49" name="Oval 148"/>
          <p:cNvSpPr/>
          <p:nvPr/>
        </p:nvSpPr>
        <p:spPr>
          <a:xfrm>
            <a:off x="1973625" y="2059353"/>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50" name="Oval 149"/>
          <p:cNvSpPr/>
          <p:nvPr/>
        </p:nvSpPr>
        <p:spPr>
          <a:xfrm>
            <a:off x="1973625" y="3061608"/>
            <a:ext cx="77549" cy="55198"/>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0" name="Slide Number Placeholder 49"/>
          <p:cNvSpPr>
            <a:spLocks noGrp="1"/>
          </p:cNvSpPr>
          <p:nvPr>
            <p:ph type="sldNum" sz="quarter" idx="12"/>
          </p:nvPr>
        </p:nvSpPr>
        <p:spPr/>
        <p:txBody>
          <a:bodyPr/>
          <a:lstStyle/>
          <a:p>
            <a:fld id="{7A45F873-F85B-41C7-8DD9-8511988D5EEA}" type="slidenum">
              <a:rPr lang="en-US" smtClean="0"/>
              <a:pPr/>
              <a:t>29</a:t>
            </a:fld>
            <a:endParaRPr lang="en-US"/>
          </a:p>
        </p:txBody>
      </p:sp>
      <p:sp>
        <p:nvSpPr>
          <p:cNvPr id="67" name="Freeform 66"/>
          <p:cNvSpPr/>
          <p:nvPr/>
        </p:nvSpPr>
        <p:spPr>
          <a:xfrm>
            <a:off x="3234898" y="1861459"/>
            <a:ext cx="346502" cy="144507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black"/>
              </a:solidFill>
            </a:endParaRPr>
          </a:p>
        </p:txBody>
      </p:sp>
      <p:sp>
        <p:nvSpPr>
          <p:cNvPr id="68" name="Freeform 67"/>
          <p:cNvSpPr/>
          <p:nvPr/>
        </p:nvSpPr>
        <p:spPr>
          <a:xfrm>
            <a:off x="3165954" y="1883557"/>
            <a:ext cx="281860" cy="1335008"/>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eaLnBrk="0" hangingPunct="0"/>
            <a:endParaRPr lang="en-US">
              <a:solidFill>
                <a:prstClr val="black"/>
              </a:solidFill>
            </a:endParaRPr>
          </a:p>
        </p:txBody>
      </p:sp>
      <p:sp>
        <p:nvSpPr>
          <p:cNvPr id="53" name="Rectangle 52"/>
          <p:cNvSpPr/>
          <p:nvPr/>
        </p:nvSpPr>
        <p:spPr>
          <a:xfrm>
            <a:off x="0" y="1906054"/>
            <a:ext cx="1676400" cy="1337180"/>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sp>
        <p:nvSpPr>
          <p:cNvPr id="54" name="Oval 53"/>
          <p:cNvSpPr/>
          <p:nvPr/>
        </p:nvSpPr>
        <p:spPr>
          <a:xfrm>
            <a:off x="1931" y="1942085"/>
            <a:ext cx="1613890" cy="1257396"/>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endParaRPr>
          </a:p>
        </p:txBody>
      </p:sp>
      <p:grpSp>
        <p:nvGrpSpPr>
          <p:cNvPr id="55" name="Group 54"/>
          <p:cNvGrpSpPr/>
          <p:nvPr/>
        </p:nvGrpSpPr>
        <p:grpSpPr>
          <a:xfrm>
            <a:off x="151748" y="1943100"/>
            <a:ext cx="1297415" cy="1239208"/>
            <a:chOff x="151734" y="2590800"/>
            <a:chExt cx="1297415" cy="1652277"/>
          </a:xfrm>
        </p:grpSpPr>
        <p:sp>
          <p:nvSpPr>
            <p:cNvPr id="56" name="Oval 55"/>
            <p:cNvSpPr/>
            <p:nvPr/>
          </p:nvSpPr>
          <p:spPr>
            <a:xfrm>
              <a:off x="1517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7" name="Oval 56"/>
            <p:cNvSpPr/>
            <p:nvPr/>
          </p:nvSpPr>
          <p:spPr>
            <a:xfrm>
              <a:off x="1524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8" name="Oval 57"/>
            <p:cNvSpPr/>
            <p:nvPr/>
          </p:nvSpPr>
          <p:spPr>
            <a:xfrm>
              <a:off x="1517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59" name="Oval 58"/>
            <p:cNvSpPr/>
            <p:nvPr/>
          </p:nvSpPr>
          <p:spPr>
            <a:xfrm>
              <a:off x="4565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0" name="Oval 59"/>
            <p:cNvSpPr/>
            <p:nvPr/>
          </p:nvSpPr>
          <p:spPr>
            <a:xfrm>
              <a:off x="4572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1" name="Oval 60"/>
            <p:cNvSpPr/>
            <p:nvPr/>
          </p:nvSpPr>
          <p:spPr>
            <a:xfrm>
              <a:off x="4565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2" name="Oval 61"/>
            <p:cNvSpPr/>
            <p:nvPr/>
          </p:nvSpPr>
          <p:spPr>
            <a:xfrm>
              <a:off x="4572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3" name="Oval 62"/>
            <p:cNvSpPr/>
            <p:nvPr/>
          </p:nvSpPr>
          <p:spPr>
            <a:xfrm>
              <a:off x="4572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5" name="Oval 64"/>
            <p:cNvSpPr/>
            <p:nvPr/>
          </p:nvSpPr>
          <p:spPr>
            <a:xfrm>
              <a:off x="7613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66" name="Oval 65"/>
            <p:cNvSpPr/>
            <p:nvPr/>
          </p:nvSpPr>
          <p:spPr>
            <a:xfrm>
              <a:off x="7620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0" name="Oval 69"/>
            <p:cNvSpPr/>
            <p:nvPr/>
          </p:nvSpPr>
          <p:spPr>
            <a:xfrm>
              <a:off x="7613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1" name="Oval 70"/>
            <p:cNvSpPr/>
            <p:nvPr/>
          </p:nvSpPr>
          <p:spPr>
            <a:xfrm>
              <a:off x="7620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2" name="Oval 71"/>
            <p:cNvSpPr/>
            <p:nvPr/>
          </p:nvSpPr>
          <p:spPr>
            <a:xfrm>
              <a:off x="7620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3" name="Oval 72"/>
            <p:cNvSpPr/>
            <p:nvPr/>
          </p:nvSpPr>
          <p:spPr>
            <a:xfrm>
              <a:off x="10661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4" name="Oval 73"/>
            <p:cNvSpPr/>
            <p:nvPr/>
          </p:nvSpPr>
          <p:spPr>
            <a:xfrm>
              <a:off x="10668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6" name="Oval 75"/>
            <p:cNvSpPr/>
            <p:nvPr/>
          </p:nvSpPr>
          <p:spPr>
            <a:xfrm>
              <a:off x="1066800" y="259080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7" name="Oval 76"/>
            <p:cNvSpPr/>
            <p:nvPr/>
          </p:nvSpPr>
          <p:spPr>
            <a:xfrm>
              <a:off x="10661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79" name="Oval 78"/>
            <p:cNvSpPr/>
            <p:nvPr/>
          </p:nvSpPr>
          <p:spPr>
            <a:xfrm>
              <a:off x="1066800" y="4169480"/>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0" name="Oval 79"/>
            <p:cNvSpPr/>
            <p:nvPr/>
          </p:nvSpPr>
          <p:spPr>
            <a:xfrm>
              <a:off x="1370934" y="3778485"/>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2" name="Oval 81"/>
            <p:cNvSpPr/>
            <p:nvPr/>
          </p:nvSpPr>
          <p:spPr>
            <a:xfrm>
              <a:off x="1371600" y="33568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3" name="Oval 82"/>
            <p:cNvSpPr/>
            <p:nvPr/>
          </p:nvSpPr>
          <p:spPr>
            <a:xfrm>
              <a:off x="1370934" y="2998034"/>
              <a:ext cx="77549" cy="73597"/>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grpSp>
      <p:sp>
        <p:nvSpPr>
          <p:cNvPr id="86" name="Oval 85"/>
          <p:cNvSpPr/>
          <p:nvPr/>
        </p:nvSpPr>
        <p:spPr>
          <a:xfrm>
            <a:off x="227330" y="280035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8" name="Oval 87"/>
          <p:cNvSpPr/>
          <p:nvPr/>
        </p:nvSpPr>
        <p:spPr>
          <a:xfrm>
            <a:off x="227330" y="25146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89" name="Oval 88"/>
          <p:cNvSpPr/>
          <p:nvPr/>
        </p:nvSpPr>
        <p:spPr>
          <a:xfrm>
            <a:off x="227330" y="228795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1" name="Oval 90"/>
          <p:cNvSpPr/>
          <p:nvPr/>
        </p:nvSpPr>
        <p:spPr>
          <a:xfrm>
            <a:off x="456542"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2" name="Oval 91"/>
          <p:cNvSpPr/>
          <p:nvPr/>
        </p:nvSpPr>
        <p:spPr>
          <a:xfrm>
            <a:off x="457207" y="25737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4" name="Oval 93"/>
          <p:cNvSpPr/>
          <p:nvPr/>
        </p:nvSpPr>
        <p:spPr>
          <a:xfrm>
            <a:off x="456542"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5" name="Oval 94"/>
          <p:cNvSpPr/>
          <p:nvPr/>
        </p:nvSpPr>
        <p:spPr>
          <a:xfrm>
            <a:off x="532130" y="20022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96" name="Oval 95"/>
          <p:cNvSpPr/>
          <p:nvPr/>
        </p:nvSpPr>
        <p:spPr>
          <a:xfrm>
            <a:off x="532130"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02" name="Oval 101"/>
          <p:cNvSpPr/>
          <p:nvPr/>
        </p:nvSpPr>
        <p:spPr>
          <a:xfrm>
            <a:off x="761335" y="29166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06" name="Oval 105"/>
          <p:cNvSpPr/>
          <p:nvPr/>
        </p:nvSpPr>
        <p:spPr>
          <a:xfrm>
            <a:off x="762009" y="2560194"/>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0" name="Oval 109"/>
          <p:cNvSpPr/>
          <p:nvPr/>
        </p:nvSpPr>
        <p:spPr>
          <a:xfrm>
            <a:off x="761335"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2" name="Oval 111"/>
          <p:cNvSpPr/>
          <p:nvPr/>
        </p:nvSpPr>
        <p:spPr>
          <a:xfrm>
            <a:off x="762009" y="1963722"/>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3" name="Oval 112"/>
          <p:cNvSpPr/>
          <p:nvPr/>
        </p:nvSpPr>
        <p:spPr>
          <a:xfrm>
            <a:off x="762009"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4" name="Oval 113"/>
          <p:cNvSpPr/>
          <p:nvPr/>
        </p:nvSpPr>
        <p:spPr>
          <a:xfrm>
            <a:off x="1066213" y="280035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7" name="Oval 116"/>
          <p:cNvSpPr/>
          <p:nvPr/>
        </p:nvSpPr>
        <p:spPr>
          <a:xfrm>
            <a:off x="1066879" y="25737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8" name="Oval 117"/>
          <p:cNvSpPr/>
          <p:nvPr/>
        </p:nvSpPr>
        <p:spPr>
          <a:xfrm>
            <a:off x="1066213" y="2269149"/>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19" name="Oval 118"/>
          <p:cNvSpPr/>
          <p:nvPr/>
        </p:nvSpPr>
        <p:spPr>
          <a:xfrm>
            <a:off x="990628" y="200220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0" name="Oval 119"/>
          <p:cNvSpPr/>
          <p:nvPr/>
        </p:nvSpPr>
        <p:spPr>
          <a:xfrm>
            <a:off x="990628" y="30861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1" name="Oval 120"/>
          <p:cNvSpPr/>
          <p:nvPr/>
        </p:nvSpPr>
        <p:spPr>
          <a:xfrm>
            <a:off x="1295400" y="2854487"/>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2" name="Oval 121"/>
          <p:cNvSpPr/>
          <p:nvPr/>
        </p:nvSpPr>
        <p:spPr>
          <a:xfrm>
            <a:off x="1295400" y="2514600"/>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3" name="Oval 122"/>
          <p:cNvSpPr/>
          <p:nvPr/>
        </p:nvSpPr>
        <p:spPr>
          <a:xfrm>
            <a:off x="1295400" y="2287953"/>
            <a:ext cx="77549" cy="55198"/>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a:solidFill>
                <a:prstClr val="white"/>
              </a:solidFill>
            </a:endParaRPr>
          </a:p>
        </p:txBody>
      </p:sp>
      <p:sp>
        <p:nvSpPr>
          <p:cNvPr id="126" name="TextBox 7"/>
          <p:cNvSpPr txBox="1">
            <a:spLocks noChangeArrowheads="1"/>
          </p:cNvSpPr>
          <p:nvPr/>
        </p:nvSpPr>
        <p:spPr bwMode="auto">
          <a:xfrm>
            <a:off x="147111" y="1391335"/>
            <a:ext cx="2191754" cy="369332"/>
          </a:xfrm>
          <a:prstGeom prst="rect">
            <a:avLst/>
          </a:prstGeom>
          <a:noFill/>
          <a:ln w="9525">
            <a:noFill/>
            <a:miter lim="800000"/>
            <a:headEnd/>
            <a:tailEnd/>
          </a:ln>
        </p:spPr>
        <p:txBody>
          <a:bodyPr wrap="none" anchor="ctr">
            <a:spAutoFit/>
          </a:bodyPr>
          <a:lstStyle/>
          <a:p>
            <a:pPr algn="ctr" eaLnBrk="0" hangingPunct="0"/>
            <a:r>
              <a:rPr lang="en-US" b="1" dirty="0">
                <a:solidFill>
                  <a:srgbClr val="FF0000"/>
                </a:solidFill>
                <a:latin typeface="Calibri"/>
                <a:ea typeface="ＭＳ Ｐゴシック" charset="-128"/>
              </a:rPr>
              <a:t>Spot Diagram on LCD</a:t>
            </a:r>
          </a:p>
        </p:txBody>
      </p:sp>
      <p:sp>
        <p:nvSpPr>
          <p:cNvPr id="127" name="TextBox 46"/>
          <p:cNvSpPr txBox="1">
            <a:spLocks noChangeArrowheads="1"/>
          </p:cNvSpPr>
          <p:nvPr/>
        </p:nvSpPr>
        <p:spPr bwMode="auto">
          <a:xfrm>
            <a:off x="0" y="361951"/>
            <a:ext cx="9144000" cy="1077218"/>
          </a:xfrm>
          <a:prstGeom prst="rect">
            <a:avLst/>
          </a:prstGeom>
          <a:noFill/>
          <a:ln w="9525">
            <a:noFill/>
            <a:miter lim="800000"/>
            <a:headEnd/>
            <a:tailEnd/>
          </a:ln>
        </p:spPr>
        <p:txBody>
          <a:bodyPr>
            <a:spAutoFit/>
          </a:bodyPr>
          <a:lstStyle/>
          <a:p>
            <a:pPr algn="ctr" eaLnBrk="0" hangingPunct="0"/>
            <a:r>
              <a:rPr lang="en-US" sz="3200" b="1" dirty="0">
                <a:solidFill>
                  <a:prstClr val="black"/>
                </a:solidFill>
                <a:latin typeface="Calibri"/>
                <a:ea typeface="ＭＳ Ｐゴシック" charset="-128"/>
              </a:rPr>
              <a:t>Inverse </a:t>
            </a:r>
            <a:r>
              <a:rPr lang="en-US" sz="3200" dirty="0">
                <a:solidFill>
                  <a:prstClr val="black"/>
                </a:solidFill>
                <a:latin typeface="Calibri"/>
                <a:ea typeface="ＭＳ Ｐゴシック" charset="-128"/>
              </a:rPr>
              <a:t>of Shack-Hartmann</a:t>
            </a:r>
          </a:p>
          <a:p>
            <a:pPr algn="ctr" eaLnBrk="0" hangingPunct="0"/>
            <a:r>
              <a:rPr lang="en-US" sz="3200" i="1" dirty="0">
                <a:solidFill>
                  <a:prstClr val="black"/>
                </a:solidFill>
                <a:latin typeface="Calibri"/>
                <a:ea typeface="ＭＳ Ｐゴシック" charset="-128"/>
              </a:rPr>
              <a:t>User interactively creates the Spot Diagram</a:t>
            </a:r>
          </a:p>
        </p:txBody>
      </p:sp>
      <p:cxnSp>
        <p:nvCxnSpPr>
          <p:cNvPr id="128" name="Straight Arrow Connector 127"/>
          <p:cNvCxnSpPr/>
          <p:nvPr/>
        </p:nvCxnSpPr>
        <p:spPr>
          <a:xfrm rot="10800000">
            <a:off x="2051166" y="4286846"/>
            <a:ext cx="6101451" cy="119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pic>
        <p:nvPicPr>
          <p:cNvPr id="129" name="Picture 4" descr="concept_1.jpg"/>
          <p:cNvPicPr>
            <a:picLocks noChangeAspect="1"/>
          </p:cNvPicPr>
          <p:nvPr/>
        </p:nvPicPr>
        <p:blipFill>
          <a:blip r:embed="rId3"/>
          <a:srcRect/>
          <a:stretch>
            <a:fillRect/>
          </a:stretch>
        </p:blipFill>
        <p:spPr bwMode="auto">
          <a:xfrm>
            <a:off x="2951245" y="3539728"/>
            <a:ext cx="1793162" cy="1603772"/>
          </a:xfrm>
          <a:prstGeom prst="rect">
            <a:avLst/>
          </a:prstGeom>
          <a:noFill/>
          <a:ln w="9525">
            <a:noFill/>
            <a:miter lim="800000"/>
            <a:headEnd/>
            <a:tailEnd/>
          </a:ln>
        </p:spPr>
      </p:pic>
      <p:cxnSp>
        <p:nvCxnSpPr>
          <p:cNvPr id="152" name="Straight Arrow Connector 151"/>
          <p:cNvCxnSpPr/>
          <p:nvPr/>
        </p:nvCxnSpPr>
        <p:spPr>
          <a:xfrm flipV="1">
            <a:off x="7600918" y="2538250"/>
            <a:ext cx="552511" cy="335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7279984" y="3414261"/>
            <a:ext cx="1745244"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780648" y="4016338"/>
            <a:ext cx="540350" cy="66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5" name="TextBox 154"/>
          <p:cNvSpPr txBox="1"/>
          <p:nvPr/>
        </p:nvSpPr>
        <p:spPr>
          <a:xfrm>
            <a:off x="74193" y="3790951"/>
            <a:ext cx="1987912" cy="1200329"/>
          </a:xfrm>
          <a:prstGeom prst="rect">
            <a:avLst/>
          </a:prstGeom>
          <a:noFill/>
        </p:spPr>
        <p:txBody>
          <a:bodyPr wrap="square" rtlCol="0">
            <a:spAutoFit/>
          </a:bodyPr>
          <a:lstStyle/>
          <a:p>
            <a:pPr eaLnBrk="0" hangingPunct="0"/>
            <a:r>
              <a:rPr lang="en-US" sz="2400" dirty="0">
                <a:solidFill>
                  <a:prstClr val="black"/>
                </a:solidFill>
                <a:latin typeface="Calibri"/>
                <a:ea typeface="ＭＳ Ｐゴシック" charset="-128"/>
              </a:rPr>
              <a:t>Displace 25 points but </a:t>
            </a:r>
            <a:br>
              <a:rPr lang="en-US" sz="2400" dirty="0">
                <a:solidFill>
                  <a:prstClr val="black"/>
                </a:solidFill>
                <a:latin typeface="Calibri"/>
                <a:ea typeface="ＭＳ Ｐゴシック" charset="-128"/>
              </a:rPr>
            </a:br>
            <a:r>
              <a:rPr lang="en-US" sz="2400" b="1" u="sng" dirty="0">
                <a:solidFill>
                  <a:prstClr val="black"/>
                </a:solidFill>
                <a:latin typeface="Calibri"/>
                <a:ea typeface="ＭＳ Ｐゴシック" charset="-128"/>
              </a:rPr>
              <a:t>3 parameters</a:t>
            </a:r>
          </a:p>
        </p:txBody>
      </p:sp>
    </p:spTree>
    <p:extLst>
      <p:ext uri="{BB962C8B-B14F-4D97-AF65-F5344CB8AC3E}">
        <p14:creationId xmlns:p14="http://schemas.microsoft.com/office/powerpoint/2010/main" val="4191209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4" descr="60889_469163173178_510118178_6653606_152284_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524" y="-704850"/>
            <a:ext cx="9107487" cy="6832600"/>
          </a:xfrm>
        </p:spPr>
      </p:pic>
      <p:sp>
        <p:nvSpPr>
          <p:cNvPr id="3" name="TextBox 9"/>
          <p:cNvSpPr txBox="1">
            <a:spLocks noChangeArrowheads="1"/>
          </p:cNvSpPr>
          <p:nvPr/>
        </p:nvSpPr>
        <p:spPr bwMode="auto">
          <a:xfrm>
            <a:off x="217509" y="203222"/>
            <a:ext cx="2297097" cy="954103"/>
          </a:xfrm>
          <a:prstGeom prst="rect">
            <a:avLst/>
          </a:prstGeom>
          <a:solidFill>
            <a:schemeClr val="tx1">
              <a:lumMod val="75000"/>
              <a:lumOff val="25000"/>
            </a:schemeClr>
          </a:solidFill>
          <a:ln w="9525">
            <a:noFill/>
            <a:miter lim="800000"/>
            <a:headEnd/>
            <a:tailEnd/>
          </a:ln>
        </p:spPr>
        <p:txBody>
          <a:bodyPr wrap="square" lIns="91435" tIns="45718" rIns="91435" bIns="45718">
            <a:spAutoFit/>
          </a:bodyPr>
          <a:lstStyle/>
          <a:p>
            <a:pPr algn="ctr" eaLnBrk="0" hangingPunct="0">
              <a:defRPr/>
            </a:pPr>
            <a:r>
              <a:rPr lang="en-US" sz="2800" dirty="0" smtClean="0">
                <a:solidFill>
                  <a:schemeClr val="bg1"/>
                </a:solidFill>
                <a:latin typeface="+mj-lt"/>
                <a:ea typeface="ＭＳ Ｐゴシック" charset="-128"/>
              </a:rPr>
              <a:t>Slit Lamp for Cataracts</a:t>
            </a:r>
            <a:endParaRPr lang="en-US" sz="2800" dirty="0">
              <a:solidFill>
                <a:schemeClr val="bg1"/>
              </a:solidFill>
              <a:latin typeface="+mj-lt"/>
              <a:ea typeface="ＭＳ Ｐゴシック"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Oval 157"/>
          <p:cNvSpPr/>
          <p:nvPr/>
        </p:nvSpPr>
        <p:spPr>
          <a:xfrm>
            <a:off x="7289800" y="1647825"/>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57" name="Oval 156"/>
          <p:cNvSpPr/>
          <p:nvPr/>
        </p:nvSpPr>
        <p:spPr>
          <a:xfrm>
            <a:off x="-25400" y="3429000"/>
            <a:ext cx="304800" cy="2286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26" name="Rectangle 125"/>
          <p:cNvSpPr/>
          <p:nvPr/>
        </p:nvSpPr>
        <p:spPr>
          <a:xfrm>
            <a:off x="2133600" y="1828820"/>
            <a:ext cx="871538" cy="1570435"/>
          </a:xfrm>
          <a:prstGeom prst="rect">
            <a:avLst/>
          </a:prstGeom>
          <a:solidFill>
            <a:schemeClr val="accent1">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grpSp>
        <p:nvGrpSpPr>
          <p:cNvPr id="196613" name="Group 62"/>
          <p:cNvGrpSpPr>
            <a:grpSpLocks/>
          </p:cNvGrpSpPr>
          <p:nvPr/>
        </p:nvGrpSpPr>
        <p:grpSpPr bwMode="auto">
          <a:xfrm>
            <a:off x="3605213" y="1200150"/>
            <a:ext cx="3956050" cy="2712244"/>
            <a:chOff x="5105402" y="1204200"/>
            <a:chExt cx="2732107" cy="2682000"/>
          </a:xfrm>
        </p:grpSpPr>
        <p:sp>
          <p:nvSpPr>
            <p:cNvPr id="64" name="Oval 63"/>
            <p:cNvSpPr/>
            <p:nvPr/>
          </p:nvSpPr>
          <p:spPr>
            <a:xfrm>
              <a:off x="5105402" y="1879998"/>
              <a:ext cx="1371535" cy="1371611"/>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75" name="Freeform 74"/>
            <p:cNvSpPr/>
            <p:nvPr/>
          </p:nvSpPr>
          <p:spPr>
            <a:xfrm>
              <a:off x="5477065" y="1204200"/>
              <a:ext cx="2360444"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78" name="Freeform 77"/>
            <p:cNvSpPr/>
            <p:nvPr/>
          </p:nvSpPr>
          <p:spPr>
            <a:xfrm>
              <a:off x="5193110" y="1929447"/>
              <a:ext cx="1270671" cy="1270359"/>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81" name="Freeform 80"/>
            <p:cNvSpPr/>
            <p:nvPr/>
          </p:nvSpPr>
          <p:spPr>
            <a:xfrm>
              <a:off x="5513245" y="1267777"/>
              <a:ext cx="2273832" cy="2554846"/>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84" name="Oval 83"/>
            <p:cNvSpPr/>
            <p:nvPr/>
          </p:nvSpPr>
          <p:spPr>
            <a:xfrm>
              <a:off x="5473776" y="1962412"/>
              <a:ext cx="509803" cy="1218556"/>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grpSp>
      <p:sp>
        <p:nvSpPr>
          <p:cNvPr id="90" name="Oval 89"/>
          <p:cNvSpPr/>
          <p:nvPr/>
        </p:nvSpPr>
        <p:spPr>
          <a:xfrm>
            <a:off x="7473950" y="2491978"/>
            <a:ext cx="127000" cy="98822"/>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3" name="Oval 92"/>
          <p:cNvSpPr/>
          <p:nvPr/>
        </p:nvSpPr>
        <p:spPr>
          <a:xfrm>
            <a:off x="2868613" y="1851461"/>
            <a:ext cx="233362" cy="27979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7" name="Oval 96"/>
          <p:cNvSpPr/>
          <p:nvPr/>
        </p:nvSpPr>
        <p:spPr>
          <a:xfrm>
            <a:off x="2868613" y="2145546"/>
            <a:ext cx="233362" cy="27979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8" name="Oval 97"/>
          <p:cNvSpPr/>
          <p:nvPr/>
        </p:nvSpPr>
        <p:spPr>
          <a:xfrm>
            <a:off x="2868613" y="2440783"/>
            <a:ext cx="233362" cy="278606"/>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99" name="Oval 98"/>
          <p:cNvSpPr/>
          <p:nvPr/>
        </p:nvSpPr>
        <p:spPr>
          <a:xfrm>
            <a:off x="2868613" y="2734896"/>
            <a:ext cx="233362" cy="27979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100" name="Oval 99"/>
          <p:cNvSpPr/>
          <p:nvPr/>
        </p:nvSpPr>
        <p:spPr>
          <a:xfrm>
            <a:off x="2868613" y="3028989"/>
            <a:ext cx="233362" cy="279797"/>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cxnSp>
        <p:nvCxnSpPr>
          <p:cNvPr id="101" name="Straight Arrow Connector 100"/>
          <p:cNvCxnSpPr>
            <a:stCxn id="90" idx="2"/>
          </p:cNvCxnSpPr>
          <p:nvPr/>
        </p:nvCxnSpPr>
        <p:spPr>
          <a:xfrm rot="10800000">
            <a:off x="4441826" y="2083595"/>
            <a:ext cx="3032125" cy="458391"/>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3" name="Straight Arrow Connector 102"/>
          <p:cNvCxnSpPr>
            <a:stCxn id="90" idx="2"/>
          </p:cNvCxnSpPr>
          <p:nvPr/>
        </p:nvCxnSpPr>
        <p:spPr>
          <a:xfrm rot="10800000">
            <a:off x="4449764" y="2343189"/>
            <a:ext cx="3024187" cy="19883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Straight Arrow Connector 103"/>
          <p:cNvCxnSpPr>
            <a:stCxn id="90" idx="2"/>
          </p:cNvCxnSpPr>
          <p:nvPr/>
        </p:nvCxnSpPr>
        <p:spPr>
          <a:xfrm rot="10800000" flipV="1">
            <a:off x="4457700" y="2541985"/>
            <a:ext cx="3016250" cy="30956"/>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5" name="Straight Arrow Connector 104"/>
          <p:cNvCxnSpPr>
            <a:stCxn id="90" idx="2"/>
          </p:cNvCxnSpPr>
          <p:nvPr/>
        </p:nvCxnSpPr>
        <p:spPr>
          <a:xfrm rot="10800000" flipV="1">
            <a:off x="4457700" y="2541990"/>
            <a:ext cx="3016250" cy="277415"/>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7" name="Straight Arrow Connector 106"/>
          <p:cNvCxnSpPr>
            <a:stCxn id="90" idx="2"/>
          </p:cNvCxnSpPr>
          <p:nvPr/>
        </p:nvCxnSpPr>
        <p:spPr>
          <a:xfrm rot="10800000" flipV="1">
            <a:off x="4449764" y="2541985"/>
            <a:ext cx="3024187" cy="53697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Straight Arrow Connector 107"/>
          <p:cNvCxnSpPr/>
          <p:nvPr/>
        </p:nvCxnSpPr>
        <p:spPr>
          <a:xfrm rot="10800000" flipV="1">
            <a:off x="3165475" y="1994297"/>
            <a:ext cx="831850" cy="65484"/>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9" name="Straight Arrow Connector 108"/>
          <p:cNvCxnSpPr/>
          <p:nvPr/>
        </p:nvCxnSpPr>
        <p:spPr>
          <a:xfrm rot="10800000" flipV="1">
            <a:off x="3165475" y="2308623"/>
            <a:ext cx="831850" cy="34528"/>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1" name="Straight Arrow Connector 110"/>
          <p:cNvCxnSpPr/>
          <p:nvPr/>
        </p:nvCxnSpPr>
        <p:spPr>
          <a:xfrm rot="10800000">
            <a:off x="3165510" y="2542024"/>
            <a:ext cx="823913" cy="23813"/>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p:nvPr/>
        </p:nvCxnSpPr>
        <p:spPr>
          <a:xfrm rot="10800000" flipV="1">
            <a:off x="3165510" y="2868216"/>
            <a:ext cx="823913" cy="41672"/>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p:nvPr/>
        </p:nvCxnSpPr>
        <p:spPr>
          <a:xfrm rot="10800000">
            <a:off x="3165510" y="3078958"/>
            <a:ext cx="823913" cy="69056"/>
          </a:xfrm>
          <a:prstGeom prst="straightConnector1">
            <a:avLst/>
          </a:prstGeom>
          <a:ln w="12700">
            <a:prstDash val="dash"/>
            <a:headEnd type="arrow"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0" name="Straight Connector 129"/>
          <p:cNvCxnSpPr/>
          <p:nvPr/>
        </p:nvCxnSpPr>
        <p:spPr>
          <a:xfrm rot="5400000">
            <a:off x="1216026" y="2615417"/>
            <a:ext cx="1571625"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a:endCxn id="93" idx="0"/>
          </p:cNvCxnSpPr>
          <p:nvPr/>
        </p:nvCxnSpPr>
        <p:spPr>
          <a:xfrm flipV="1">
            <a:off x="2000250" y="1851424"/>
            <a:ext cx="984250" cy="2321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93" idx="4"/>
          </p:cNvCxnSpPr>
          <p:nvPr/>
        </p:nvCxnSpPr>
        <p:spPr>
          <a:xfrm>
            <a:off x="2000250" y="2083595"/>
            <a:ext cx="984250" cy="47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48" idx="2"/>
            <a:endCxn id="97" idx="0"/>
          </p:cNvCxnSpPr>
          <p:nvPr/>
        </p:nvCxnSpPr>
        <p:spPr>
          <a:xfrm rot="10800000" flipH="1">
            <a:off x="1973263" y="2145507"/>
            <a:ext cx="1011237" cy="227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148" idx="0"/>
            <a:endCxn id="97" idx="4"/>
          </p:cNvCxnSpPr>
          <p:nvPr/>
        </p:nvCxnSpPr>
        <p:spPr>
          <a:xfrm rot="16200000" flipH="1">
            <a:off x="2458065" y="1898888"/>
            <a:ext cx="79772"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98" idx="0"/>
          </p:cNvCxnSpPr>
          <p:nvPr/>
        </p:nvCxnSpPr>
        <p:spPr>
          <a:xfrm flipV="1">
            <a:off x="2000250" y="2440781"/>
            <a:ext cx="984250" cy="125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98" idx="4"/>
          </p:cNvCxnSpPr>
          <p:nvPr/>
        </p:nvCxnSpPr>
        <p:spPr>
          <a:xfrm>
            <a:off x="2003451" y="2565799"/>
            <a:ext cx="981075" cy="1535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146" idx="0"/>
            <a:endCxn id="99" idx="0"/>
          </p:cNvCxnSpPr>
          <p:nvPr/>
        </p:nvCxnSpPr>
        <p:spPr>
          <a:xfrm rot="5400000" flipH="1" flipV="1">
            <a:off x="2406868" y="2339420"/>
            <a:ext cx="182165" cy="97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146" idx="1"/>
            <a:endCxn id="99" idx="4"/>
          </p:cNvCxnSpPr>
          <p:nvPr/>
        </p:nvCxnSpPr>
        <p:spPr>
          <a:xfrm rot="16200000" flipH="1">
            <a:off x="2439194" y="2469395"/>
            <a:ext cx="90488" cy="1000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50" idx="4"/>
            <a:endCxn id="100" idx="0"/>
          </p:cNvCxnSpPr>
          <p:nvPr/>
        </p:nvCxnSpPr>
        <p:spPr>
          <a:xfrm rot="5400000" flipH="1" flipV="1">
            <a:off x="2454672" y="2587229"/>
            <a:ext cx="88106"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150" idx="4"/>
            <a:endCxn id="100" idx="4"/>
          </p:cNvCxnSpPr>
          <p:nvPr/>
        </p:nvCxnSpPr>
        <p:spPr>
          <a:xfrm rot="16200000" flipH="1">
            <a:off x="2402879" y="2727127"/>
            <a:ext cx="191691" cy="971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endCxn id="93" idx="2"/>
          </p:cNvCxnSpPr>
          <p:nvPr/>
        </p:nvCxnSpPr>
        <p:spPr>
          <a:xfrm flipV="1">
            <a:off x="2000285" y="1991956"/>
            <a:ext cx="868363" cy="2381"/>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a:endCxn id="97" idx="2"/>
          </p:cNvCxnSpPr>
          <p:nvPr/>
        </p:nvCxnSpPr>
        <p:spPr>
          <a:xfrm flipV="1">
            <a:off x="2000285" y="2286000"/>
            <a:ext cx="868363" cy="10716"/>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a:endCxn id="98" idx="2"/>
          </p:cNvCxnSpPr>
          <p:nvPr/>
        </p:nvCxnSpPr>
        <p:spPr>
          <a:xfrm>
            <a:off x="2000285" y="2565797"/>
            <a:ext cx="868363" cy="14288"/>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a:endCxn id="99" idx="2"/>
          </p:cNvCxnSpPr>
          <p:nvPr/>
        </p:nvCxnSpPr>
        <p:spPr>
          <a:xfrm flipV="1">
            <a:off x="2003425" y="2874169"/>
            <a:ext cx="865188" cy="11906"/>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a:endCxn id="100" idx="2"/>
          </p:cNvCxnSpPr>
          <p:nvPr/>
        </p:nvCxnSpPr>
        <p:spPr>
          <a:xfrm flipV="1">
            <a:off x="2003425" y="3169446"/>
            <a:ext cx="865188" cy="7144"/>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46" name="Oval 145"/>
          <p:cNvSpPr/>
          <p:nvPr/>
        </p:nvSpPr>
        <p:spPr>
          <a:xfrm>
            <a:off x="1973283" y="2917071"/>
            <a:ext cx="77787" cy="54769"/>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7" name="Oval 146"/>
          <p:cNvSpPr/>
          <p:nvPr/>
        </p:nvSpPr>
        <p:spPr>
          <a:xfrm>
            <a:off x="1973283" y="2538452"/>
            <a:ext cx="77787" cy="54769"/>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8" name="Oval 147"/>
          <p:cNvSpPr/>
          <p:nvPr/>
        </p:nvSpPr>
        <p:spPr>
          <a:xfrm>
            <a:off x="1973283" y="2345571"/>
            <a:ext cx="77787" cy="54769"/>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49" name="Oval 148"/>
          <p:cNvSpPr/>
          <p:nvPr/>
        </p:nvSpPr>
        <p:spPr>
          <a:xfrm>
            <a:off x="1973283" y="2059821"/>
            <a:ext cx="77787" cy="54769"/>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50" name="Oval 149"/>
          <p:cNvSpPr/>
          <p:nvPr/>
        </p:nvSpPr>
        <p:spPr>
          <a:xfrm>
            <a:off x="1973283" y="3061097"/>
            <a:ext cx="77787" cy="55959"/>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96651" name="Slide Number Placeholder 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fld id="{5C4F23EE-E27C-494D-9FF6-0418BE697FBF}" type="slidenum">
              <a:rPr lang="en-US" sz="1200" smtClean="0">
                <a:solidFill>
                  <a:srgbClr val="898989"/>
                </a:solidFill>
                <a:latin typeface="Arial" pitchFamily="34" charset="0"/>
              </a:rPr>
              <a:pPr/>
              <a:t>30</a:t>
            </a:fld>
            <a:endParaRPr lang="en-US" sz="1200" smtClean="0">
              <a:solidFill>
                <a:srgbClr val="898989"/>
              </a:solidFill>
              <a:latin typeface="Arial" pitchFamily="34" charset="0"/>
            </a:endParaRPr>
          </a:p>
        </p:txBody>
      </p:sp>
      <p:sp>
        <p:nvSpPr>
          <p:cNvPr id="67" name="Freeform 66"/>
          <p:cNvSpPr/>
          <p:nvPr/>
        </p:nvSpPr>
        <p:spPr>
          <a:xfrm>
            <a:off x="3235368" y="1860987"/>
            <a:ext cx="346075" cy="1445419"/>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68" name="Freeform 67"/>
          <p:cNvSpPr/>
          <p:nvPr/>
        </p:nvSpPr>
        <p:spPr>
          <a:xfrm>
            <a:off x="3165503" y="1883570"/>
            <a:ext cx="282575" cy="1334691"/>
          </a:xfrm>
          <a:custGeom>
            <a:avLst/>
            <a:gdLst>
              <a:gd name="connsiteX0" fmla="*/ 43542 w 181428"/>
              <a:gd name="connsiteY0" fmla="*/ 0 h 1926771"/>
              <a:gd name="connsiteX1" fmla="*/ 174171 w 181428"/>
              <a:gd name="connsiteY1" fmla="*/ 446314 h 1926771"/>
              <a:gd name="connsiteX2" fmla="*/ 87085 w 181428"/>
              <a:gd name="connsiteY2" fmla="*/ 1132114 h 1926771"/>
              <a:gd name="connsiteX3" fmla="*/ 130628 w 181428"/>
              <a:gd name="connsiteY3" fmla="*/ 1426028 h 1926771"/>
              <a:gd name="connsiteX4" fmla="*/ 0 w 181428"/>
              <a:gd name="connsiteY4" fmla="*/ 1926771 h 1926771"/>
              <a:gd name="connsiteX5" fmla="*/ 0 w 181428"/>
              <a:gd name="connsiteY5" fmla="*/ 1926771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428" h="1926771">
                <a:moveTo>
                  <a:pt x="43542" y="0"/>
                </a:moveTo>
                <a:cubicBezTo>
                  <a:pt x="105228" y="128814"/>
                  <a:pt x="166914" y="257628"/>
                  <a:pt x="174171" y="446314"/>
                </a:cubicBezTo>
                <a:cubicBezTo>
                  <a:pt x="181428" y="635000"/>
                  <a:pt x="94342" y="968828"/>
                  <a:pt x="87085" y="1132114"/>
                </a:cubicBezTo>
                <a:cubicBezTo>
                  <a:pt x="79828" y="1295400"/>
                  <a:pt x="145142" y="1293585"/>
                  <a:pt x="130628" y="1426028"/>
                </a:cubicBezTo>
                <a:cubicBezTo>
                  <a:pt x="116114" y="1558471"/>
                  <a:pt x="0" y="1926771"/>
                  <a:pt x="0" y="1926771"/>
                </a:cubicBezTo>
                <a:lnTo>
                  <a:pt x="0" y="1926771"/>
                </a:lnTo>
              </a:path>
            </a:pathLst>
          </a:cu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solidFill>
                <a:prstClr val="black"/>
              </a:solidFill>
            </a:endParaRPr>
          </a:p>
        </p:txBody>
      </p:sp>
      <p:sp>
        <p:nvSpPr>
          <p:cNvPr id="53" name="Rectangle 52"/>
          <p:cNvSpPr/>
          <p:nvPr/>
        </p:nvSpPr>
        <p:spPr>
          <a:xfrm>
            <a:off x="0" y="1906191"/>
            <a:ext cx="1676400" cy="1337072"/>
          </a:xfrm>
          <a:prstGeom prst="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54" name="Oval 53"/>
          <p:cNvSpPr/>
          <p:nvPr/>
        </p:nvSpPr>
        <p:spPr>
          <a:xfrm>
            <a:off x="1605" y="1941910"/>
            <a:ext cx="1614487" cy="1257300"/>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grpSp>
        <p:nvGrpSpPr>
          <p:cNvPr id="196656" name="Group 54"/>
          <p:cNvGrpSpPr>
            <a:grpSpLocks/>
          </p:cNvGrpSpPr>
          <p:nvPr/>
        </p:nvGrpSpPr>
        <p:grpSpPr bwMode="auto">
          <a:xfrm>
            <a:off x="152400" y="1943102"/>
            <a:ext cx="1296988" cy="1239441"/>
            <a:chOff x="151734" y="2590800"/>
            <a:chExt cx="1297415" cy="1652277"/>
          </a:xfrm>
        </p:grpSpPr>
        <p:sp>
          <p:nvSpPr>
            <p:cNvPr id="56" name="Oval 55"/>
            <p:cNvSpPr/>
            <p:nvPr/>
          </p:nvSpPr>
          <p:spPr>
            <a:xfrm>
              <a:off x="151734"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7" name="Oval 56"/>
            <p:cNvSpPr/>
            <p:nvPr/>
          </p:nvSpPr>
          <p:spPr>
            <a:xfrm>
              <a:off x="151734"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8" name="Oval 57"/>
            <p:cNvSpPr/>
            <p:nvPr/>
          </p:nvSpPr>
          <p:spPr>
            <a:xfrm>
              <a:off x="151734"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59" name="Oval 58"/>
            <p:cNvSpPr/>
            <p:nvPr/>
          </p:nvSpPr>
          <p:spPr>
            <a:xfrm>
              <a:off x="456634"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0" name="Oval 59"/>
            <p:cNvSpPr/>
            <p:nvPr/>
          </p:nvSpPr>
          <p:spPr>
            <a:xfrm>
              <a:off x="456634"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1" name="Oval 60"/>
            <p:cNvSpPr/>
            <p:nvPr/>
          </p:nvSpPr>
          <p:spPr>
            <a:xfrm>
              <a:off x="456634"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2" name="Oval 61"/>
            <p:cNvSpPr/>
            <p:nvPr/>
          </p:nvSpPr>
          <p:spPr>
            <a:xfrm>
              <a:off x="456634" y="2590800"/>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3" name="Oval 62"/>
            <p:cNvSpPr/>
            <p:nvPr/>
          </p:nvSpPr>
          <p:spPr>
            <a:xfrm>
              <a:off x="456634" y="4170066"/>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5" name="Oval 64"/>
            <p:cNvSpPr/>
            <p:nvPr/>
          </p:nvSpPr>
          <p:spPr>
            <a:xfrm>
              <a:off x="761535"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66" name="Oval 65"/>
            <p:cNvSpPr/>
            <p:nvPr/>
          </p:nvSpPr>
          <p:spPr>
            <a:xfrm>
              <a:off x="761535"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0" name="Oval 69"/>
            <p:cNvSpPr/>
            <p:nvPr/>
          </p:nvSpPr>
          <p:spPr>
            <a:xfrm>
              <a:off x="761535"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1" name="Oval 70"/>
            <p:cNvSpPr/>
            <p:nvPr/>
          </p:nvSpPr>
          <p:spPr>
            <a:xfrm>
              <a:off x="761535" y="2590800"/>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2" name="Oval 71"/>
            <p:cNvSpPr/>
            <p:nvPr/>
          </p:nvSpPr>
          <p:spPr>
            <a:xfrm>
              <a:off x="761535" y="4170066"/>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3" name="Oval 72"/>
            <p:cNvSpPr/>
            <p:nvPr/>
          </p:nvSpPr>
          <p:spPr>
            <a:xfrm>
              <a:off x="1066435"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4" name="Oval 73"/>
            <p:cNvSpPr/>
            <p:nvPr/>
          </p:nvSpPr>
          <p:spPr>
            <a:xfrm>
              <a:off x="1066435"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6" name="Oval 75"/>
            <p:cNvSpPr/>
            <p:nvPr/>
          </p:nvSpPr>
          <p:spPr>
            <a:xfrm>
              <a:off x="1066435" y="2590800"/>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7" name="Oval 76"/>
            <p:cNvSpPr/>
            <p:nvPr/>
          </p:nvSpPr>
          <p:spPr>
            <a:xfrm>
              <a:off x="1066435"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9" name="Oval 78"/>
            <p:cNvSpPr/>
            <p:nvPr/>
          </p:nvSpPr>
          <p:spPr>
            <a:xfrm>
              <a:off x="1066435" y="4170066"/>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0" name="Oval 79"/>
            <p:cNvSpPr/>
            <p:nvPr/>
          </p:nvSpPr>
          <p:spPr>
            <a:xfrm>
              <a:off x="1371335" y="3778027"/>
              <a:ext cx="77814" cy="74599"/>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2" name="Oval 81"/>
            <p:cNvSpPr/>
            <p:nvPr/>
          </p:nvSpPr>
          <p:spPr>
            <a:xfrm>
              <a:off x="1371335" y="3357419"/>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3" name="Oval 82"/>
            <p:cNvSpPr/>
            <p:nvPr/>
          </p:nvSpPr>
          <p:spPr>
            <a:xfrm>
              <a:off x="1371335" y="2998711"/>
              <a:ext cx="77814" cy="73011"/>
            </a:xfrm>
            <a:prstGeom prst="ellipse">
              <a:avLst/>
            </a:prstGeom>
            <a:solidFill>
              <a:schemeClr val="bg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sp>
        <p:nvSpPr>
          <p:cNvPr id="86" name="Oval 85"/>
          <p:cNvSpPr/>
          <p:nvPr/>
        </p:nvSpPr>
        <p:spPr>
          <a:xfrm>
            <a:off x="227092" y="2800358"/>
            <a:ext cx="77787"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8" name="Oval 87"/>
          <p:cNvSpPr/>
          <p:nvPr/>
        </p:nvSpPr>
        <p:spPr>
          <a:xfrm>
            <a:off x="227092" y="2514639"/>
            <a:ext cx="77787"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89" name="Oval 88"/>
          <p:cNvSpPr/>
          <p:nvPr/>
        </p:nvSpPr>
        <p:spPr>
          <a:xfrm>
            <a:off x="227092" y="2288421"/>
            <a:ext cx="77787"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1" name="Oval 90"/>
          <p:cNvSpPr/>
          <p:nvPr/>
        </p:nvSpPr>
        <p:spPr>
          <a:xfrm>
            <a:off x="457200" y="2853929"/>
            <a:ext cx="76200" cy="5595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2" name="Oval 91"/>
          <p:cNvSpPr/>
          <p:nvPr/>
        </p:nvSpPr>
        <p:spPr>
          <a:xfrm>
            <a:off x="457200" y="2574152"/>
            <a:ext cx="77788"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4" name="Oval 93"/>
          <p:cNvSpPr/>
          <p:nvPr/>
        </p:nvSpPr>
        <p:spPr>
          <a:xfrm>
            <a:off x="457200" y="2269371"/>
            <a:ext cx="76200"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5" name="Oval 94"/>
          <p:cNvSpPr/>
          <p:nvPr/>
        </p:nvSpPr>
        <p:spPr>
          <a:xfrm>
            <a:off x="531892" y="2002671"/>
            <a:ext cx="77787"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96" name="Oval 95"/>
          <p:cNvSpPr/>
          <p:nvPr/>
        </p:nvSpPr>
        <p:spPr>
          <a:xfrm>
            <a:off x="531892" y="3086117"/>
            <a:ext cx="77787"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02" name="Oval 101"/>
          <p:cNvSpPr/>
          <p:nvPr/>
        </p:nvSpPr>
        <p:spPr>
          <a:xfrm>
            <a:off x="762000" y="2917071"/>
            <a:ext cx="76200"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06" name="Oval 105"/>
          <p:cNvSpPr/>
          <p:nvPr/>
        </p:nvSpPr>
        <p:spPr>
          <a:xfrm>
            <a:off x="762000" y="2559846"/>
            <a:ext cx="77788" cy="55960"/>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0" name="Oval 109"/>
          <p:cNvSpPr/>
          <p:nvPr/>
        </p:nvSpPr>
        <p:spPr>
          <a:xfrm>
            <a:off x="762000" y="2269371"/>
            <a:ext cx="76200"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2" name="Oval 111"/>
          <p:cNvSpPr/>
          <p:nvPr/>
        </p:nvSpPr>
        <p:spPr>
          <a:xfrm>
            <a:off x="762000" y="1963343"/>
            <a:ext cx="77788" cy="5595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3" name="Oval 112"/>
          <p:cNvSpPr/>
          <p:nvPr/>
        </p:nvSpPr>
        <p:spPr>
          <a:xfrm>
            <a:off x="762000" y="3086117"/>
            <a:ext cx="77788"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4" name="Oval 113"/>
          <p:cNvSpPr/>
          <p:nvPr/>
        </p:nvSpPr>
        <p:spPr>
          <a:xfrm>
            <a:off x="1066800" y="2800358"/>
            <a:ext cx="76200"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7" name="Oval 116"/>
          <p:cNvSpPr/>
          <p:nvPr/>
        </p:nvSpPr>
        <p:spPr>
          <a:xfrm>
            <a:off x="1066800" y="2574152"/>
            <a:ext cx="77788"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8" name="Oval 117"/>
          <p:cNvSpPr/>
          <p:nvPr/>
        </p:nvSpPr>
        <p:spPr>
          <a:xfrm>
            <a:off x="1066800" y="2269371"/>
            <a:ext cx="76200"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19" name="Oval 118"/>
          <p:cNvSpPr/>
          <p:nvPr/>
        </p:nvSpPr>
        <p:spPr>
          <a:xfrm>
            <a:off x="990600" y="2002671"/>
            <a:ext cx="77788"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0" name="Oval 119"/>
          <p:cNvSpPr/>
          <p:nvPr/>
        </p:nvSpPr>
        <p:spPr>
          <a:xfrm>
            <a:off x="990600" y="3086117"/>
            <a:ext cx="77788"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1" name="Oval 120"/>
          <p:cNvSpPr/>
          <p:nvPr/>
        </p:nvSpPr>
        <p:spPr>
          <a:xfrm>
            <a:off x="1295400" y="2853929"/>
            <a:ext cx="77788" cy="5595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2" name="Oval 121"/>
          <p:cNvSpPr/>
          <p:nvPr/>
        </p:nvSpPr>
        <p:spPr>
          <a:xfrm>
            <a:off x="1295400" y="2514639"/>
            <a:ext cx="77788"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3" name="Oval 122"/>
          <p:cNvSpPr/>
          <p:nvPr/>
        </p:nvSpPr>
        <p:spPr>
          <a:xfrm>
            <a:off x="1295400" y="2288421"/>
            <a:ext cx="77788" cy="54769"/>
          </a:xfrm>
          <a:prstGeom prst="ellipse">
            <a:avLst/>
          </a:prstGeom>
          <a:solidFill>
            <a:srgbClr val="FF99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96678" name="TextBox 7"/>
          <p:cNvSpPr txBox="1">
            <a:spLocks noChangeArrowheads="1"/>
          </p:cNvSpPr>
          <p:nvPr/>
        </p:nvSpPr>
        <p:spPr bwMode="auto">
          <a:xfrm>
            <a:off x="13447" y="1252686"/>
            <a:ext cx="1449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0" hangingPunct="0"/>
            <a:r>
              <a:rPr lang="en-US" sz="1800">
                <a:solidFill>
                  <a:srgbClr val="FF0000"/>
                </a:solidFill>
                <a:latin typeface="Calibri" pitchFamily="34" charset="0"/>
              </a:rPr>
              <a:t>Spot Diagram</a:t>
            </a:r>
            <a:br>
              <a:rPr lang="en-US" sz="1800">
                <a:solidFill>
                  <a:srgbClr val="FF0000"/>
                </a:solidFill>
                <a:latin typeface="Calibri" pitchFamily="34" charset="0"/>
              </a:rPr>
            </a:br>
            <a:r>
              <a:rPr lang="en-US" sz="1800">
                <a:solidFill>
                  <a:srgbClr val="FF0000"/>
                </a:solidFill>
                <a:latin typeface="Calibri" pitchFamily="34" charset="0"/>
              </a:rPr>
              <a:t> on LCD</a:t>
            </a:r>
          </a:p>
        </p:txBody>
      </p:sp>
      <p:sp>
        <p:nvSpPr>
          <p:cNvPr id="157764" name="TextBox 46"/>
          <p:cNvSpPr txBox="1">
            <a:spLocks noChangeArrowheads="1"/>
          </p:cNvSpPr>
          <p:nvPr/>
        </p:nvSpPr>
        <p:spPr bwMode="auto">
          <a:xfrm>
            <a:off x="0" y="171505"/>
            <a:ext cx="9144000" cy="1015663"/>
          </a:xfrm>
          <a:prstGeom prst="rect">
            <a:avLst/>
          </a:prstGeom>
          <a:noFill/>
          <a:ln w="9525">
            <a:noFill/>
            <a:miter lim="800000"/>
            <a:headEnd/>
            <a:tailEnd/>
          </a:ln>
        </p:spPr>
        <p:txBody>
          <a:bodyPr>
            <a:spAutoFit/>
          </a:bodyPr>
          <a:lstStyle/>
          <a:p>
            <a:pPr algn="ctr" eaLnBrk="0" hangingPunct="0">
              <a:defRPr/>
            </a:pPr>
            <a:r>
              <a:rPr lang="en-US" sz="3200" dirty="0">
                <a:solidFill>
                  <a:srgbClr val="000000"/>
                </a:solidFill>
                <a:latin typeface="Calibri" pitchFamily="34" charset="0"/>
              </a:rPr>
              <a:t>NETRA</a:t>
            </a:r>
            <a:r>
              <a:rPr lang="en-US" sz="3200" b="1" dirty="0">
                <a:solidFill>
                  <a:srgbClr val="000000"/>
                </a:solidFill>
                <a:latin typeface="Calibri" pitchFamily="34" charset="0"/>
              </a:rPr>
              <a:t> = Inverse </a:t>
            </a:r>
            <a:r>
              <a:rPr lang="en-US" sz="3200" dirty="0">
                <a:solidFill>
                  <a:srgbClr val="000000"/>
                </a:solidFill>
                <a:latin typeface="Calibri" pitchFamily="34" charset="0"/>
              </a:rPr>
              <a:t>of Shack-Hartmann </a:t>
            </a:r>
            <a:r>
              <a:rPr lang="en-US" sz="3200" dirty="0" err="1">
                <a:solidFill>
                  <a:srgbClr val="000000"/>
                </a:solidFill>
                <a:latin typeface="Calibri" pitchFamily="34" charset="0"/>
              </a:rPr>
              <a:t>wavefront</a:t>
            </a:r>
            <a:r>
              <a:rPr lang="en-US" sz="3200" dirty="0">
                <a:solidFill>
                  <a:srgbClr val="000000"/>
                </a:solidFill>
                <a:latin typeface="Calibri" pitchFamily="34" charset="0"/>
              </a:rPr>
              <a:t> sensor</a:t>
            </a:r>
          </a:p>
          <a:p>
            <a:pPr algn="ctr" eaLnBrk="0" hangingPunct="0">
              <a:defRPr/>
            </a:pPr>
            <a:r>
              <a:rPr lang="en-US" sz="2800" dirty="0">
                <a:solidFill>
                  <a:prstClr val="black">
                    <a:lumMod val="50000"/>
                    <a:lumOff val="50000"/>
                  </a:prstClr>
                </a:solidFill>
                <a:latin typeface="Calibri" pitchFamily="34" charset="0"/>
              </a:rPr>
              <a:t>User interactively creates the Spot Diagram</a:t>
            </a:r>
          </a:p>
        </p:txBody>
      </p:sp>
      <p:cxnSp>
        <p:nvCxnSpPr>
          <p:cNvPr id="128" name="Straight Arrow Connector 127"/>
          <p:cNvCxnSpPr/>
          <p:nvPr/>
        </p:nvCxnSpPr>
        <p:spPr>
          <a:xfrm rot="10800000">
            <a:off x="2051050" y="4287442"/>
            <a:ext cx="6102350" cy="119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2" name="Straight Arrow Connector 151"/>
          <p:cNvCxnSpPr/>
          <p:nvPr/>
        </p:nvCxnSpPr>
        <p:spPr>
          <a:xfrm flipV="1">
            <a:off x="7600950" y="2538415"/>
            <a:ext cx="552450" cy="357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3" name="Straight Arrow Connector 152"/>
          <p:cNvCxnSpPr/>
          <p:nvPr/>
        </p:nvCxnSpPr>
        <p:spPr>
          <a:xfrm rot="16200000" flipH="1">
            <a:off x="7279705" y="3414118"/>
            <a:ext cx="1744265"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4" name="Straight Arrow Connector 153"/>
          <p:cNvCxnSpPr/>
          <p:nvPr/>
        </p:nvCxnSpPr>
        <p:spPr>
          <a:xfrm rot="5400000" flipH="1" flipV="1">
            <a:off x="1806199" y="4017170"/>
            <a:ext cx="540544"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96684" name="TextBox 154"/>
          <p:cNvSpPr txBox="1">
            <a:spLocks noChangeArrowheads="1"/>
          </p:cNvSpPr>
          <p:nvPr/>
        </p:nvSpPr>
        <p:spPr bwMode="auto">
          <a:xfrm>
            <a:off x="-225425" y="3386194"/>
            <a:ext cx="1987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0" hangingPunct="0"/>
            <a:r>
              <a:rPr lang="en-US" sz="2000">
                <a:solidFill>
                  <a:srgbClr val="000000"/>
                </a:solidFill>
                <a:latin typeface="Calibri" pitchFamily="34" charset="0"/>
              </a:rPr>
              <a:t>1. Displace 25 spots with </a:t>
            </a:r>
            <a:br>
              <a:rPr lang="en-US" sz="2000">
                <a:solidFill>
                  <a:srgbClr val="000000"/>
                </a:solidFill>
                <a:latin typeface="Calibri" pitchFamily="34" charset="0"/>
              </a:rPr>
            </a:br>
            <a:r>
              <a:rPr lang="en-US" sz="2000">
                <a:solidFill>
                  <a:srgbClr val="000000"/>
                </a:solidFill>
                <a:latin typeface="Calibri" pitchFamily="34" charset="0"/>
              </a:rPr>
              <a:t>smart UI</a:t>
            </a:r>
          </a:p>
        </p:txBody>
      </p:sp>
      <p:grpSp>
        <p:nvGrpSpPr>
          <p:cNvPr id="196685" name="Group 90"/>
          <p:cNvGrpSpPr>
            <a:grpSpLocks/>
          </p:cNvGrpSpPr>
          <p:nvPr/>
        </p:nvGrpSpPr>
        <p:grpSpPr bwMode="auto">
          <a:xfrm>
            <a:off x="6934217" y="3657640"/>
            <a:ext cx="2492375" cy="1879997"/>
            <a:chOff x="2057400" y="1219199"/>
            <a:chExt cx="4920729" cy="4800601"/>
          </a:xfrm>
        </p:grpSpPr>
        <p:sp>
          <p:nvSpPr>
            <p:cNvPr id="125" name="Rectangle 124"/>
            <p:cNvSpPr/>
            <p:nvPr/>
          </p:nvSpPr>
          <p:spPr>
            <a:xfrm>
              <a:off x="3430189" y="1523227"/>
              <a:ext cx="1369656" cy="763111"/>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prstClr val="white"/>
                </a:solidFill>
              </a:endParaRPr>
            </a:p>
          </p:txBody>
        </p:sp>
        <p:pic>
          <p:nvPicPr>
            <p:cNvPr id="151" name="Picture 150" descr="illustration.jpg"/>
            <p:cNvPicPr>
              <a:picLocks noChangeAspect="1"/>
            </p:cNvPicPr>
            <p:nvPr/>
          </p:nvPicPr>
          <p:blipFill>
            <a:blip r:embed="rId3"/>
            <a:srcRect b="20395"/>
            <a:stretch>
              <a:fillRect/>
            </a:stretch>
          </p:blipFill>
          <p:spPr>
            <a:xfrm>
              <a:off x="2057400" y="1219199"/>
              <a:ext cx="4920729" cy="4800601"/>
            </a:xfrm>
            <a:prstGeom prst="rect">
              <a:avLst/>
            </a:prstGeom>
            <a:ln>
              <a:solidFill>
                <a:schemeClr val="bg1">
                  <a:lumMod val="85000"/>
                </a:schemeClr>
              </a:solidFill>
            </a:ln>
          </p:spPr>
        </p:pic>
        <p:sp>
          <p:nvSpPr>
            <p:cNvPr id="156" name="Oval 155"/>
            <p:cNvSpPr/>
            <p:nvPr/>
          </p:nvSpPr>
          <p:spPr>
            <a:xfrm>
              <a:off x="5705635" y="1714765"/>
              <a:ext cx="141041" cy="152014"/>
            </a:xfrm>
            <a:prstGeom prst="ellipse">
              <a:avLst/>
            </a:prstGeom>
            <a:solidFill>
              <a:srgbClr val="C00000"/>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endParaRPr lang="en-US">
                <a:solidFill>
                  <a:prstClr val="black"/>
                </a:solidFill>
              </a:endParaRPr>
            </a:p>
          </p:txBody>
        </p:sp>
      </p:grpSp>
      <p:sp>
        <p:nvSpPr>
          <p:cNvPr id="160" name="Oval 159"/>
          <p:cNvSpPr/>
          <p:nvPr/>
        </p:nvSpPr>
        <p:spPr>
          <a:xfrm>
            <a:off x="7224713" y="4000539"/>
            <a:ext cx="69850"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1" name="Oval 160"/>
          <p:cNvSpPr/>
          <p:nvPr/>
        </p:nvSpPr>
        <p:spPr>
          <a:xfrm>
            <a:off x="7243769" y="3789799"/>
            <a:ext cx="71437"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2" name="Oval 161"/>
          <p:cNvSpPr/>
          <p:nvPr/>
        </p:nvSpPr>
        <p:spPr>
          <a:xfrm>
            <a:off x="7239000" y="3904099"/>
            <a:ext cx="71438"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3" name="Oval 162"/>
          <p:cNvSpPr/>
          <p:nvPr/>
        </p:nvSpPr>
        <p:spPr>
          <a:xfrm>
            <a:off x="7367608" y="3995777"/>
            <a:ext cx="71437"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4" name="Oval 163"/>
          <p:cNvSpPr/>
          <p:nvPr/>
        </p:nvSpPr>
        <p:spPr>
          <a:xfrm>
            <a:off x="7381875" y="3814802"/>
            <a:ext cx="69850"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5" name="Oval 164"/>
          <p:cNvSpPr/>
          <p:nvPr/>
        </p:nvSpPr>
        <p:spPr>
          <a:xfrm>
            <a:off x="7091363" y="4010026"/>
            <a:ext cx="71437" cy="60722"/>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6" name="Oval 165"/>
          <p:cNvSpPr/>
          <p:nvPr/>
        </p:nvSpPr>
        <p:spPr>
          <a:xfrm>
            <a:off x="7091363" y="3789799"/>
            <a:ext cx="71437"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7" name="Oval 166"/>
          <p:cNvSpPr/>
          <p:nvPr/>
        </p:nvSpPr>
        <p:spPr>
          <a:xfrm>
            <a:off x="7416800" y="3904099"/>
            <a:ext cx="69850"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68" name="Oval 167"/>
          <p:cNvSpPr/>
          <p:nvPr/>
        </p:nvSpPr>
        <p:spPr>
          <a:xfrm>
            <a:off x="7069138" y="3904099"/>
            <a:ext cx="69850" cy="59531"/>
          </a:xfrm>
          <a:prstGeom prst="ellipse">
            <a:avLst/>
          </a:prstGeom>
          <a:ln>
            <a:solidFill>
              <a:schemeClr val="bg1">
                <a:lumMod val="8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124" name="TextBox 7"/>
          <p:cNvSpPr txBox="1">
            <a:spLocks noChangeArrowheads="1"/>
          </p:cNvSpPr>
          <p:nvPr/>
        </p:nvSpPr>
        <p:spPr bwMode="auto">
          <a:xfrm>
            <a:off x="1414940" y="1272927"/>
            <a:ext cx="1181734" cy="646331"/>
          </a:xfrm>
          <a:prstGeom prst="rect">
            <a:avLst/>
          </a:prstGeom>
          <a:noFill/>
          <a:ln w="9525">
            <a:noFill/>
            <a:miter lim="800000"/>
            <a:headEnd/>
            <a:tailEnd/>
          </a:ln>
        </p:spPr>
        <p:txBody>
          <a:bodyPr wrap="none" anchor="ctr">
            <a:spAutoFit/>
          </a:bodyPr>
          <a:lstStyle/>
          <a:p>
            <a:pPr algn="ctr" eaLnBrk="0" hangingPunct="0">
              <a:defRPr/>
            </a:pPr>
            <a:r>
              <a:rPr lang="en-US" dirty="0" err="1">
                <a:solidFill>
                  <a:srgbClr val="C0504D">
                    <a:lumMod val="75000"/>
                  </a:srgbClr>
                </a:solidFill>
                <a:latin typeface="Calibri" pitchFamily="34" charset="0"/>
              </a:rPr>
              <a:t>CellPhone</a:t>
            </a:r>
            <a:r>
              <a:rPr lang="en-US" dirty="0">
                <a:solidFill>
                  <a:srgbClr val="C0504D">
                    <a:lumMod val="75000"/>
                  </a:srgbClr>
                </a:solidFill>
                <a:latin typeface="Calibri" pitchFamily="34" charset="0"/>
              </a:rPr>
              <a:t> </a:t>
            </a:r>
            <a:br>
              <a:rPr lang="en-US" dirty="0">
                <a:solidFill>
                  <a:srgbClr val="C0504D">
                    <a:lumMod val="75000"/>
                  </a:srgbClr>
                </a:solidFill>
                <a:latin typeface="Calibri" pitchFamily="34" charset="0"/>
              </a:rPr>
            </a:br>
            <a:r>
              <a:rPr lang="en-US" dirty="0">
                <a:solidFill>
                  <a:srgbClr val="C0504D">
                    <a:lumMod val="75000"/>
                  </a:srgbClr>
                </a:solidFill>
                <a:latin typeface="Calibri" pitchFamily="34" charset="0"/>
              </a:rPr>
              <a:t>LCD</a:t>
            </a:r>
          </a:p>
        </p:txBody>
      </p:sp>
      <p:sp>
        <p:nvSpPr>
          <p:cNvPr id="127" name="TextBox 7"/>
          <p:cNvSpPr txBox="1">
            <a:spLocks noChangeArrowheads="1"/>
          </p:cNvSpPr>
          <p:nvPr/>
        </p:nvSpPr>
        <p:spPr bwMode="auto">
          <a:xfrm>
            <a:off x="2438224" y="3391377"/>
            <a:ext cx="1008418" cy="369332"/>
          </a:xfrm>
          <a:prstGeom prst="rect">
            <a:avLst/>
          </a:prstGeom>
          <a:noFill/>
          <a:ln w="9525">
            <a:noFill/>
            <a:miter lim="800000"/>
            <a:headEnd/>
            <a:tailEnd/>
          </a:ln>
        </p:spPr>
        <p:txBody>
          <a:bodyPr wrap="none" anchor="ctr">
            <a:spAutoFit/>
          </a:bodyPr>
          <a:lstStyle/>
          <a:p>
            <a:pPr algn="ctr" eaLnBrk="0" hangingPunct="0">
              <a:defRPr/>
            </a:pPr>
            <a:r>
              <a:rPr lang="en-US" dirty="0" err="1">
                <a:solidFill>
                  <a:srgbClr val="1F497D">
                    <a:lumMod val="60000"/>
                    <a:lumOff val="40000"/>
                  </a:srgbClr>
                </a:solidFill>
                <a:latin typeface="Calibri" pitchFamily="34" charset="0"/>
              </a:rPr>
              <a:t>EyePiece</a:t>
            </a:r>
            <a:endParaRPr lang="en-US" dirty="0">
              <a:solidFill>
                <a:srgbClr val="1F497D">
                  <a:lumMod val="60000"/>
                  <a:lumOff val="40000"/>
                </a:srgbClr>
              </a:solidFill>
              <a:latin typeface="Calibri" pitchFamily="34" charset="0"/>
            </a:endParaRPr>
          </a:p>
        </p:txBody>
      </p:sp>
      <p:sp>
        <p:nvSpPr>
          <p:cNvPr id="129" name="Rectangle 128"/>
          <p:cNvSpPr/>
          <p:nvPr/>
        </p:nvSpPr>
        <p:spPr>
          <a:xfrm>
            <a:off x="1828800" y="1828800"/>
            <a:ext cx="152400" cy="21145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a:solidFill>
                <a:prstClr val="white"/>
              </a:solidFill>
            </a:endParaRPr>
          </a:p>
        </p:txBody>
      </p:sp>
      <p:sp>
        <p:nvSpPr>
          <p:cNvPr id="196698" name="TextBox 154"/>
          <p:cNvSpPr txBox="1">
            <a:spLocks noChangeArrowheads="1"/>
          </p:cNvSpPr>
          <p:nvPr/>
        </p:nvSpPr>
        <p:spPr bwMode="auto">
          <a:xfrm>
            <a:off x="7232650" y="1600255"/>
            <a:ext cx="1987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Unicode MS" pitchFamily="34" charset="-128"/>
                <a:ea typeface="ＭＳ Ｐゴシック" pitchFamily="34" charset="-128"/>
              </a:defRPr>
            </a:lvl1pPr>
            <a:lvl2pPr marL="742950" indent="-285750">
              <a:defRPr sz="2400">
                <a:solidFill>
                  <a:schemeClr val="tx1"/>
                </a:solidFill>
                <a:latin typeface="Arial Unicode MS" pitchFamily="34" charset="-128"/>
                <a:ea typeface="ＭＳ Ｐゴシック" pitchFamily="34" charset="-128"/>
              </a:defRPr>
            </a:lvl2pPr>
            <a:lvl3pPr marL="1143000" indent="-228600">
              <a:defRPr sz="2400">
                <a:solidFill>
                  <a:schemeClr val="tx1"/>
                </a:solidFill>
                <a:latin typeface="Arial Unicode MS" pitchFamily="34" charset="-128"/>
                <a:ea typeface="ＭＳ Ｐゴシック" pitchFamily="34" charset="-128"/>
              </a:defRPr>
            </a:lvl3pPr>
            <a:lvl4pPr marL="1600200" indent="-228600">
              <a:defRPr sz="2400">
                <a:solidFill>
                  <a:schemeClr val="tx1"/>
                </a:solidFill>
                <a:latin typeface="Arial Unicode MS" pitchFamily="34" charset="-128"/>
                <a:ea typeface="ＭＳ Ｐゴシック" pitchFamily="34" charset="-128"/>
              </a:defRPr>
            </a:lvl4pPr>
            <a:lvl5pPr marL="2057400" indent="-228600">
              <a:defRPr sz="2400">
                <a:solidFill>
                  <a:schemeClr val="tx1"/>
                </a:solidFill>
                <a:latin typeface="Arial Unicode MS" pitchFamily="34" charset="-128"/>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ea typeface="ＭＳ Ｐゴシック" pitchFamily="34" charset="-128"/>
              </a:defRPr>
            </a:lvl9pPr>
          </a:lstStyle>
          <a:p>
            <a:pPr algn="ctr" eaLnBrk="0" hangingPunct="0"/>
            <a:r>
              <a:rPr lang="en-US" sz="2000">
                <a:solidFill>
                  <a:srgbClr val="000000"/>
                </a:solidFill>
                <a:latin typeface="Calibri" pitchFamily="34" charset="0"/>
              </a:rPr>
              <a:t>2. Displace spots till single dot perceived</a:t>
            </a:r>
          </a:p>
        </p:txBody>
      </p:sp>
    </p:spTree>
    <p:extLst>
      <p:ext uri="{BB962C8B-B14F-4D97-AF65-F5344CB8AC3E}">
        <p14:creationId xmlns:p14="http://schemas.microsoft.com/office/powerpoint/2010/main" val="13476175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smtClean="0">
              <a:ea typeface="ＭＳ Ｐゴシック" pitchFamily="-128" charset="-128"/>
            </a:endParaRPr>
          </a:p>
        </p:txBody>
      </p:sp>
      <p:sp>
        <p:nvSpPr>
          <p:cNvPr id="41987" name="Content Placeholder 2"/>
          <p:cNvSpPr>
            <a:spLocks noGrp="1"/>
          </p:cNvSpPr>
          <p:nvPr>
            <p:ph idx="1"/>
          </p:nvPr>
        </p:nvSpPr>
        <p:spPr/>
        <p:txBody>
          <a:bodyPr/>
          <a:lstStyle/>
          <a:p>
            <a:endParaRPr lang="en-US" smtClean="0">
              <a:ea typeface="ＭＳ Ｐゴシック" pitchFamily="-128" charset="-128"/>
            </a:endParaRPr>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81249"/>
            <a:ext cx="11310938" cy="847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6"/>
          <p:cNvSpPr txBox="1">
            <a:spLocks noChangeArrowheads="1"/>
          </p:cNvSpPr>
          <p:nvPr/>
        </p:nvSpPr>
        <p:spPr bwMode="auto">
          <a:xfrm>
            <a:off x="6172200" y="3602064"/>
            <a:ext cx="3048000" cy="646331"/>
          </a:xfrm>
          <a:prstGeom prst="rect">
            <a:avLst/>
          </a:prstGeom>
          <a:solidFill>
            <a:schemeClr val="tx2">
              <a:lumMod val="20000"/>
              <a:lumOff val="80000"/>
            </a:schemeClr>
          </a:solidFill>
          <a:ln>
            <a:solidFill>
              <a:schemeClr val="accent1">
                <a:lumMod val="60000"/>
                <a:lumOff val="40000"/>
              </a:schemeClr>
            </a:solidFill>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sz="3600" dirty="0" smtClean="0">
                <a:solidFill>
                  <a:schemeClr val="accent1">
                    <a:lumMod val="75000"/>
                  </a:schemeClr>
                </a:solidFill>
                <a:latin typeface="Calibri" pitchFamily="34" charset="0"/>
              </a:rPr>
              <a:t>300+  DPI  LCDs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95250"/>
            <a:ext cx="8229600" cy="857250"/>
          </a:xfrm>
        </p:spPr>
        <p:txBody>
          <a:bodyPr/>
          <a:lstStyle/>
          <a:p>
            <a:pPr eaLnBrk="1" hangingPunct="1"/>
            <a:r>
              <a:rPr lang="en-US" sz="4000" smtClean="0">
                <a:ea typeface="ＭＳ Ｐゴシック" pitchFamily="-128" charset="-128"/>
              </a:rPr>
              <a:t>NETRA Worldwide</a:t>
            </a:r>
          </a:p>
        </p:txBody>
      </p:sp>
      <p:sp>
        <p:nvSpPr>
          <p:cNvPr id="107522" name="Footer Placeholder 4"/>
          <p:cNvSpPr>
            <a:spLocks noGrp="1"/>
          </p:cNvSpPr>
          <p:nvPr>
            <p:ph type="ftr" sz="quarter" idx="11"/>
          </p:nvPr>
        </p:nvSpPr>
        <p:spPr bwMode="auto">
          <a:xfrm>
            <a:off x="3090917" y="4767290"/>
            <a:ext cx="2606675" cy="274637"/>
          </a:xfrm>
          <a:ln>
            <a:miter lim="800000"/>
            <a:headEnd/>
            <a:tailEnd/>
          </a:ln>
        </p:spPr>
        <p:txBody>
          <a:bodyPr/>
          <a:lstStyle/>
          <a:p>
            <a:pPr>
              <a:defRPr/>
            </a:pPr>
            <a:r>
              <a:rPr lang="en-US"/>
              <a:t>Confidential</a:t>
            </a:r>
          </a:p>
        </p:txBody>
      </p:sp>
      <p:sp>
        <p:nvSpPr>
          <p:cNvPr id="43012" name="Slide Number Placeholder 5"/>
          <p:cNvSpPr>
            <a:spLocks noGrp="1"/>
          </p:cNvSpPr>
          <p:nvPr>
            <p:ph type="sldNum" sz="quarter" idx="12"/>
          </p:nvPr>
        </p:nvSpPr>
        <p:spPr bwMode="auto">
          <a:xfrm>
            <a:off x="6443663" y="4767290"/>
            <a:ext cx="1920875" cy="27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682D590C-2285-4990-ABEA-37877202B150}" type="slidenum">
              <a:rPr lang="en-US" smtClean="0">
                <a:solidFill>
                  <a:srgbClr val="898989"/>
                </a:solidFill>
              </a:rPr>
              <a:pPr/>
              <a:t>32</a:t>
            </a:fld>
            <a:endParaRPr lang="en-US" smtClean="0">
              <a:solidFill>
                <a:srgbClr val="898989"/>
              </a:solidFill>
            </a:endParaRPr>
          </a:p>
        </p:txBody>
      </p:sp>
      <p:pic>
        <p:nvPicPr>
          <p:cNvPr id="43013" name="Picture 10" descr="worldwidereac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701702"/>
            <a:ext cx="7370762"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6046" y="701677"/>
            <a:ext cx="134937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14" y="4397376"/>
            <a:ext cx="7345363"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350" y="3325815"/>
            <a:ext cx="12255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endParaRPr lang="en-US" smtClean="0"/>
          </a:p>
        </p:txBody>
      </p:sp>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D08BB8C1-FE5C-4E61-A8E8-23AF07EE63F3}" type="slidenum">
              <a:rPr lang="en-US" smtClean="0">
                <a:solidFill>
                  <a:srgbClr val="898989"/>
                </a:solidFill>
              </a:rPr>
              <a:pPr eaLnBrk="1" hangingPunct="1"/>
              <a:t>33</a:t>
            </a:fld>
            <a:endParaRPr lang="en-US" smtClean="0">
              <a:solidFill>
                <a:srgbClr val="898989"/>
              </a:solidFill>
            </a:endParaRPr>
          </a:p>
        </p:txBody>
      </p:sp>
      <p:pic>
        <p:nvPicPr>
          <p:cNvPr id="44036" name="Picture 5" descr="netraKenyaIMG_25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 y="-476250"/>
            <a:ext cx="9458325"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6"/>
          <p:cNvSpPr txBox="1">
            <a:spLocks noChangeArrowheads="1"/>
          </p:cNvSpPr>
          <p:nvPr/>
        </p:nvSpPr>
        <p:spPr bwMode="auto">
          <a:xfrm>
            <a:off x="6934200" y="514373"/>
            <a:ext cx="990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Kenya</a:t>
            </a:r>
          </a:p>
        </p:txBody>
      </p:sp>
      <p:sp>
        <p:nvSpPr>
          <p:cNvPr id="44038" name="TextBox 6"/>
          <p:cNvSpPr txBox="1">
            <a:spLocks noChangeArrowheads="1"/>
          </p:cNvSpPr>
          <p:nvPr/>
        </p:nvSpPr>
        <p:spPr bwMode="auto">
          <a:xfrm>
            <a:off x="5715000" y="4324377"/>
            <a:ext cx="3276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Thermometer  for  Eye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smtClean="0"/>
          </a:p>
        </p:txBody>
      </p:sp>
      <p:pic>
        <p:nvPicPr>
          <p:cNvPr id="45059" name="Content Placeholder 4" descr="netraDSC_0522Flipped.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0"/>
            <a:ext cx="7848600" cy="5219700"/>
          </a:xfrm>
        </p:spPr>
      </p:pic>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69D8FBFE-F964-4FCF-85C5-652DB37DA595}" type="slidenum">
              <a:rPr lang="en-US" smtClean="0">
                <a:solidFill>
                  <a:srgbClr val="898989"/>
                </a:solidFill>
              </a:rPr>
              <a:pPr eaLnBrk="1" hangingPunct="1"/>
              <a:t>34</a:t>
            </a:fld>
            <a:endParaRPr lang="en-US" smtClean="0">
              <a:solidFill>
                <a:srgbClr val="898989"/>
              </a:solidFill>
            </a:endParaRPr>
          </a:p>
        </p:txBody>
      </p:sp>
      <p:sp>
        <p:nvSpPr>
          <p:cNvPr id="45061" name="TextBox 6"/>
          <p:cNvSpPr txBox="1">
            <a:spLocks noChangeArrowheads="1"/>
          </p:cNvSpPr>
          <p:nvPr/>
        </p:nvSpPr>
        <p:spPr bwMode="auto">
          <a:xfrm>
            <a:off x="6934200" y="514373"/>
            <a:ext cx="990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India</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smtClean="0"/>
          </a:p>
        </p:txBody>
      </p:sp>
      <p:pic>
        <p:nvPicPr>
          <p:cNvPr id="46083" name="Content Placeholder 3" descr="01 - Francisco.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87375" y="-171450"/>
            <a:ext cx="8059738" cy="5391150"/>
          </a:xfrm>
        </p:spPr>
      </p:pic>
      <p:sp>
        <p:nvSpPr>
          <p:cNvPr id="46084" name="TextBox 6"/>
          <p:cNvSpPr txBox="1">
            <a:spLocks noChangeArrowheads="1"/>
          </p:cNvSpPr>
          <p:nvPr/>
        </p:nvSpPr>
        <p:spPr bwMode="auto">
          <a:xfrm>
            <a:off x="6934200" y="514373"/>
            <a:ext cx="990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Brazil</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ctrTitle"/>
          </p:nvPr>
        </p:nvSpPr>
        <p:spPr>
          <a:xfrm>
            <a:off x="685800" y="1598640"/>
            <a:ext cx="7772400" cy="1101725"/>
          </a:xfrm>
        </p:spPr>
        <p:txBody>
          <a:bodyPr/>
          <a:lstStyle/>
          <a:p>
            <a:r>
              <a:rPr lang="en-US" smtClean="0">
                <a:ea typeface="ＭＳ Ｐゴシック" pitchFamily="-128" charset="-128"/>
              </a:rPr>
              <a:t>Hardware App Store</a:t>
            </a:r>
          </a:p>
        </p:txBody>
      </p:sp>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517CD179-A74B-4B06-BEA8-BFB5C08327A1}" type="slidenum">
              <a:rPr lang="en-US" smtClean="0">
                <a:solidFill>
                  <a:srgbClr val="898989"/>
                </a:solidFill>
              </a:rPr>
              <a:pPr/>
              <a:t>36</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ctrTitle"/>
          </p:nvPr>
        </p:nvSpPr>
        <p:spPr>
          <a:xfrm>
            <a:off x="685800" y="1598640"/>
            <a:ext cx="7772400" cy="1101725"/>
          </a:xfrm>
        </p:spPr>
        <p:txBody>
          <a:bodyPr/>
          <a:lstStyle/>
          <a:p>
            <a:r>
              <a:rPr lang="en-US" dirty="0" smtClean="0">
                <a:ea typeface="ＭＳ Ｐゴシック" pitchFamily="-128" charset="-128"/>
              </a:rPr>
              <a:t>Mobile Mates for Health</a:t>
            </a:r>
          </a:p>
        </p:txBody>
      </p:sp>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8DA1F7F2-C598-41E0-A7E8-C14BB081BB14}" type="slidenum">
              <a:rPr lang="en-US" smtClean="0">
                <a:solidFill>
                  <a:srgbClr val="898989"/>
                </a:solidFill>
              </a:rPr>
              <a:pPr/>
              <a:t>37</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smtClean="0">
              <a:ea typeface="ＭＳ Ｐゴシック" pitchFamily="-128" charset="-128"/>
            </a:endParaRPr>
          </a:p>
        </p:txBody>
      </p:sp>
      <p:sp>
        <p:nvSpPr>
          <p:cNvPr id="49155" name="Content Placeholder 2"/>
          <p:cNvSpPr>
            <a:spLocks noGrp="1"/>
          </p:cNvSpPr>
          <p:nvPr>
            <p:ph idx="1"/>
          </p:nvPr>
        </p:nvSpPr>
        <p:spPr/>
        <p:txBody>
          <a:bodyPr/>
          <a:lstStyle/>
          <a:p>
            <a:endParaRPr lang="en-US" smtClean="0">
              <a:ea typeface="ＭＳ Ｐゴシック" pitchFamily="-128" charset="-128"/>
            </a:endParaRP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54" y="-1222375"/>
            <a:ext cx="9007475"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Content Placeholder 13" descr="1-novoDesenho.jpg"/>
          <p:cNvPicPr>
            <a:picLocks noGrp="1" noChangeAspect="1"/>
          </p:cNvPicPr>
          <p:nvPr>
            <p:ph idx="1"/>
          </p:nvPr>
        </p:nvPicPr>
        <p:blipFill>
          <a:blip r:embed="rId4">
            <a:extLst>
              <a:ext uri="{28A0092B-C50C-407E-A947-70E740481C1C}">
                <a14:useLocalDpi xmlns:a14="http://schemas.microsoft.com/office/drawing/2010/main" val="0"/>
              </a:ext>
            </a:extLst>
          </a:blip>
          <a:srcRect l="3584" t="6354" b="21069"/>
          <a:stretch>
            <a:fillRect/>
          </a:stretch>
        </p:blipFill>
        <p:spPr>
          <a:xfrm>
            <a:off x="3848100" y="-323850"/>
            <a:ext cx="10629900" cy="5867400"/>
          </a:xfrm>
        </p:spPr>
      </p:pic>
      <p:sp>
        <p:nvSpPr>
          <p:cNvPr id="50179" name="TextBox 6"/>
          <p:cNvSpPr txBox="1">
            <a:spLocks noChangeArrowheads="1"/>
          </p:cNvSpPr>
          <p:nvPr/>
        </p:nvSpPr>
        <p:spPr bwMode="auto">
          <a:xfrm>
            <a:off x="5434013" y="204815"/>
            <a:ext cx="27432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sz="3200">
                <a:solidFill>
                  <a:srgbClr val="000000"/>
                </a:solidFill>
                <a:latin typeface="Calibri" pitchFamily="34" charset="0"/>
              </a:rPr>
              <a:t>Slit Lamp Exam</a:t>
            </a:r>
          </a:p>
        </p:txBody>
      </p:sp>
      <p:sp>
        <p:nvSpPr>
          <p:cNvPr id="11" name="Rectangle 10"/>
          <p:cNvSpPr/>
          <p:nvPr/>
        </p:nvSpPr>
        <p:spPr>
          <a:xfrm>
            <a:off x="9625040" y="0"/>
            <a:ext cx="4929187" cy="586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solidFill>
                <a:prstClr val="white"/>
              </a:solidFill>
            </a:endParaRPr>
          </a:p>
        </p:txBody>
      </p:sp>
      <p:pic>
        <p:nvPicPr>
          <p:cNvPr id="5018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8" y="1581150"/>
            <a:ext cx="35623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Box 6"/>
          <p:cNvSpPr txBox="1">
            <a:spLocks noChangeArrowheads="1"/>
          </p:cNvSpPr>
          <p:nvPr/>
        </p:nvSpPr>
        <p:spPr bwMode="auto">
          <a:xfrm>
            <a:off x="785813" y="204815"/>
            <a:ext cx="2743200" cy="5847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sz="3200">
                <a:solidFill>
                  <a:srgbClr val="000000"/>
                </a:solidFill>
                <a:latin typeface="Calibri" pitchFamily="34" charset="0"/>
              </a:rPr>
              <a:t>Cataract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smtClean="0">
              <a:ea typeface="ＭＳ Ｐゴシック" pitchFamily="-128" charset="-128"/>
            </a:endParaRPr>
          </a:p>
        </p:txBody>
      </p:sp>
      <p:sp>
        <p:nvSpPr>
          <p:cNvPr id="34819" name="Content Placeholder 7"/>
          <p:cNvSpPr>
            <a:spLocks noGrp="1"/>
          </p:cNvSpPr>
          <p:nvPr>
            <p:ph idx="1"/>
          </p:nvPr>
        </p:nvSpPr>
        <p:spPr/>
        <p:txBody>
          <a:bodyPr/>
          <a:lstStyle/>
          <a:p>
            <a:endParaRPr lang="en-US" smtClean="0">
              <a:ea typeface="ＭＳ Ｐゴシック" pitchFamily="-128" charset="-128"/>
            </a:endParaRPr>
          </a:p>
        </p:txBody>
      </p:sp>
      <p:sp>
        <p:nvSpPr>
          <p:cNvPr id="348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fld id="{5452EBCF-B541-4ED0-96ED-A7A4BF255BAE}" type="slidenum">
              <a:rPr lang="en-US" smtClean="0">
                <a:solidFill>
                  <a:srgbClr val="898989"/>
                </a:solidFill>
                <a:latin typeface="Arial Unicode MS" pitchFamily="34" charset="-128"/>
              </a:rPr>
              <a:pPr eaLnBrk="1" hangingPunct="1"/>
              <a:t>4</a:t>
            </a:fld>
            <a:endParaRPr lang="en-US" smtClean="0">
              <a:solidFill>
                <a:srgbClr val="898989"/>
              </a:solidFill>
              <a:latin typeface="Arial Unicode MS" pitchFamily="34" charset="-128"/>
            </a:endParaRPr>
          </a:p>
        </p:txBody>
      </p:sp>
      <p:sp>
        <p:nvSpPr>
          <p:cNvPr id="34821" name="TextBox 7"/>
          <p:cNvSpPr txBox="1">
            <a:spLocks noChangeArrowheads="1"/>
          </p:cNvSpPr>
          <p:nvPr/>
        </p:nvSpPr>
        <p:spPr bwMode="auto">
          <a:xfrm>
            <a:off x="1752600" y="2686055"/>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sz="2400">
                <a:solidFill>
                  <a:srgbClr val="000000"/>
                </a:solidFill>
                <a:latin typeface="Calibri" pitchFamily="34" charset="0"/>
              </a:rPr>
              <a:t>Slit Lamp Exam</a:t>
            </a:r>
          </a:p>
        </p:txBody>
      </p:sp>
      <p:sp>
        <p:nvSpPr>
          <p:cNvPr id="34822" name="TextBox 8"/>
          <p:cNvSpPr txBox="1">
            <a:spLocks noChangeArrowheads="1"/>
          </p:cNvSpPr>
          <p:nvPr/>
        </p:nvSpPr>
        <p:spPr bwMode="auto">
          <a:xfrm>
            <a:off x="5867400" y="2686055"/>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2400">
                <a:solidFill>
                  <a:srgbClr val="000000"/>
                </a:solidFill>
                <a:latin typeface="Calibri" pitchFamily="34" charset="0"/>
              </a:rPr>
              <a:t>Retinal Scan</a:t>
            </a:r>
          </a:p>
        </p:txBody>
      </p:sp>
      <p:pic>
        <p:nvPicPr>
          <p:cNvPr id="34823" name="Picture 5" descr="47544_469164638178_510118178_6653629_1989743_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192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217519" y="203222"/>
            <a:ext cx="1687497" cy="954103"/>
          </a:xfrm>
          <a:prstGeom prst="rect">
            <a:avLst/>
          </a:prstGeom>
          <a:solidFill>
            <a:schemeClr val="tx1">
              <a:lumMod val="75000"/>
              <a:lumOff val="25000"/>
            </a:schemeClr>
          </a:solidFill>
          <a:ln w="9525">
            <a:noFill/>
            <a:miter lim="800000"/>
            <a:headEnd/>
            <a:tailEnd/>
          </a:ln>
        </p:spPr>
        <p:txBody>
          <a:bodyPr wrap="square" lIns="91435" tIns="45718" rIns="91435" bIns="45718">
            <a:spAutoFit/>
          </a:bodyPr>
          <a:lstStyle/>
          <a:p>
            <a:pPr algn="ctr" eaLnBrk="0" hangingPunct="0">
              <a:defRPr/>
            </a:pPr>
            <a:r>
              <a:rPr lang="en-US" sz="2800" dirty="0" smtClean="0">
                <a:solidFill>
                  <a:schemeClr val="bg1"/>
                </a:solidFill>
                <a:latin typeface="+mj-lt"/>
                <a:ea typeface="ＭＳ Ｐゴシック" charset="-128"/>
              </a:rPr>
              <a:t>Retinal Scan</a:t>
            </a:r>
            <a:endParaRPr lang="en-US" sz="2800" dirty="0">
              <a:solidFill>
                <a:schemeClr val="bg1"/>
              </a:solidFill>
              <a:latin typeface="+mj-lt"/>
              <a:ea typeface="ＭＳ Ｐゴシック"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51202" name="Picture 7" descr="prototype+phone.png"/>
          <p:cNvPicPr>
            <a:picLocks noChangeAspect="1"/>
          </p:cNvPicPr>
          <p:nvPr/>
        </p:nvPicPr>
        <p:blipFill>
          <a:blip r:embed="rId4">
            <a:extLst>
              <a:ext uri="{28A0092B-C50C-407E-A947-70E740481C1C}">
                <a14:useLocalDpi xmlns:a14="http://schemas.microsoft.com/office/drawing/2010/main" val="0"/>
              </a:ext>
            </a:extLst>
          </a:blip>
          <a:srcRect l="14629" r="19540"/>
          <a:stretch>
            <a:fillRect/>
          </a:stretch>
        </p:blipFill>
        <p:spPr bwMode="auto">
          <a:xfrm>
            <a:off x="5943601" y="809652"/>
            <a:ext cx="2314575"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1"/>
          <p:cNvSpPr txBox="1">
            <a:spLocks/>
          </p:cNvSpPr>
          <p:nvPr/>
        </p:nvSpPr>
        <p:spPr bwMode="auto">
          <a:xfrm>
            <a:off x="381000" y="-19050"/>
            <a:ext cx="838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charset="0"/>
                <a:ea typeface="ＭＳ Ｐゴシック" pitchFamily="-128" charset="-128"/>
              </a:defRPr>
            </a:lvl1pPr>
            <a:lvl2pPr marL="742950" indent="-285750" defTabSz="457200" eaLnBrk="0" hangingPunct="0">
              <a:defRPr>
                <a:solidFill>
                  <a:schemeClr val="tx1"/>
                </a:solidFill>
                <a:latin typeface="Arial" charset="0"/>
                <a:ea typeface="ＭＳ Ｐゴシック" pitchFamily="-128" charset="-128"/>
              </a:defRPr>
            </a:lvl2pPr>
            <a:lvl3pPr marL="1143000" indent="-228600" defTabSz="457200" eaLnBrk="0" hangingPunct="0">
              <a:defRPr>
                <a:solidFill>
                  <a:schemeClr val="tx1"/>
                </a:solidFill>
                <a:latin typeface="Arial" charset="0"/>
                <a:ea typeface="ＭＳ Ｐゴシック" pitchFamily="-128" charset="-128"/>
              </a:defRPr>
            </a:lvl3pPr>
            <a:lvl4pPr marL="1600200" indent="-228600" defTabSz="457200" eaLnBrk="0" hangingPunct="0">
              <a:defRPr>
                <a:solidFill>
                  <a:schemeClr val="tx1"/>
                </a:solidFill>
                <a:latin typeface="Arial" charset="0"/>
                <a:ea typeface="ＭＳ Ｐゴシック" pitchFamily="-128" charset="-128"/>
              </a:defRPr>
            </a:lvl4pPr>
            <a:lvl5pPr marL="2057400" indent="-228600" defTabSz="457200" eaLnBrk="0" hangingPunct="0">
              <a:defRPr>
                <a:solidFill>
                  <a:schemeClr val="tx1"/>
                </a:solidFill>
                <a:latin typeface="Arial" charset="0"/>
                <a:ea typeface="ＭＳ Ｐゴシック" pitchFamily="-128"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4000">
                <a:solidFill>
                  <a:srgbClr val="000000"/>
                </a:solidFill>
                <a:latin typeface="Calibri" pitchFamily="34" charset="0"/>
              </a:rPr>
              <a:t>CATRA: </a:t>
            </a:r>
            <a:r>
              <a:rPr lang="en-US" sz="4000" u="sng">
                <a:solidFill>
                  <a:srgbClr val="000000"/>
                </a:solidFill>
                <a:latin typeface="Calibri" pitchFamily="34" charset="0"/>
              </a:rPr>
              <a:t>Cataract</a:t>
            </a:r>
            <a:r>
              <a:rPr lang="en-US" sz="4000">
                <a:solidFill>
                  <a:srgbClr val="000000"/>
                </a:solidFill>
                <a:latin typeface="Calibri" pitchFamily="34" charset="0"/>
              </a:rPr>
              <a:t> Screening Tool</a:t>
            </a:r>
            <a:endParaRPr lang="en-US" sz="2800">
              <a:solidFill>
                <a:srgbClr val="000000"/>
              </a:solidFill>
              <a:cs typeface="Arial" charset="0"/>
            </a:endParaRPr>
          </a:p>
        </p:txBody>
      </p:sp>
      <p:sp>
        <p:nvSpPr>
          <p:cNvPr id="49158" name="TextBox 5"/>
          <p:cNvSpPr txBox="1">
            <a:spLocks noChangeArrowheads="1"/>
          </p:cNvSpPr>
          <p:nvPr/>
        </p:nvSpPr>
        <p:spPr bwMode="auto">
          <a:xfrm>
            <a:off x="1829076" y="4476790"/>
            <a:ext cx="6214512"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dirty="0" err="1" smtClean="0">
                <a:solidFill>
                  <a:srgbClr val="000000"/>
                </a:solidFill>
                <a:latin typeface="+mj-lt"/>
              </a:rPr>
              <a:t>Vitor</a:t>
            </a:r>
            <a:r>
              <a:rPr lang="en-US" dirty="0" smtClean="0">
                <a:solidFill>
                  <a:srgbClr val="000000"/>
                </a:solidFill>
                <a:latin typeface="+mj-lt"/>
              </a:rPr>
              <a:t> Pamplona     Erick </a:t>
            </a:r>
            <a:r>
              <a:rPr lang="en-US" dirty="0" err="1" smtClean="0">
                <a:solidFill>
                  <a:srgbClr val="000000"/>
                </a:solidFill>
                <a:latin typeface="+mj-lt"/>
              </a:rPr>
              <a:t>Passos</a:t>
            </a:r>
            <a:r>
              <a:rPr lang="en-US" dirty="0" smtClean="0">
                <a:solidFill>
                  <a:srgbClr val="000000"/>
                </a:solidFill>
                <a:latin typeface="+mj-lt"/>
              </a:rPr>
              <a:t>     Jan </a:t>
            </a:r>
            <a:r>
              <a:rPr lang="en-US" dirty="0" err="1" smtClean="0">
                <a:solidFill>
                  <a:srgbClr val="000000"/>
                </a:solidFill>
                <a:latin typeface="+mj-lt"/>
              </a:rPr>
              <a:t>Zizka</a:t>
            </a:r>
            <a:r>
              <a:rPr lang="en-US" dirty="0" smtClean="0">
                <a:solidFill>
                  <a:srgbClr val="000000"/>
                </a:solidFill>
                <a:latin typeface="+mj-lt"/>
              </a:rPr>
              <a:t>    Manuel M. Oliveira  </a:t>
            </a:r>
          </a:p>
          <a:p>
            <a:pPr algn="ctr">
              <a:defRPr/>
            </a:pPr>
            <a:r>
              <a:rPr lang="en-US" dirty="0" smtClean="0">
                <a:solidFill>
                  <a:srgbClr val="000000"/>
                </a:solidFill>
                <a:latin typeface="+mj-lt"/>
              </a:rPr>
              <a:t>Everett Lawson     Esteban </a:t>
            </a:r>
            <a:r>
              <a:rPr lang="en-US" dirty="0" err="1" smtClean="0">
                <a:solidFill>
                  <a:srgbClr val="000000"/>
                </a:solidFill>
                <a:latin typeface="+mj-lt"/>
              </a:rPr>
              <a:t>Clua</a:t>
            </a:r>
            <a:r>
              <a:rPr lang="en-US" dirty="0" smtClean="0">
                <a:solidFill>
                  <a:srgbClr val="000000"/>
                </a:solidFill>
                <a:latin typeface="+mj-lt"/>
              </a:rPr>
              <a:t>     Ramesh </a:t>
            </a:r>
            <a:r>
              <a:rPr lang="en-US" dirty="0" err="1" smtClean="0">
                <a:solidFill>
                  <a:srgbClr val="000000"/>
                </a:solidFill>
                <a:latin typeface="+mj-lt"/>
              </a:rPr>
              <a:t>Raskar</a:t>
            </a:r>
            <a:endParaRPr lang="en-US" dirty="0" smtClean="0">
              <a:solidFill>
                <a:srgbClr val="000000"/>
              </a:solidFill>
              <a:latin typeface="+mj-lt"/>
            </a:endParaRPr>
          </a:p>
        </p:txBody>
      </p:sp>
      <p:pic>
        <p:nvPicPr>
          <p:cNvPr id="51205" name="Picture 8" descr="http://web.media.mit.edu/~pamplona/CATRA/IMG_1550.jpg"/>
          <p:cNvPicPr>
            <a:picLocks noChangeAspect="1" noChangeArrowheads="1"/>
          </p:cNvPicPr>
          <p:nvPr/>
        </p:nvPicPr>
        <p:blipFill>
          <a:blip r:embed="rId5">
            <a:extLst>
              <a:ext uri="{28A0092B-C50C-407E-A947-70E740481C1C}">
                <a14:useLocalDpi xmlns:a14="http://schemas.microsoft.com/office/drawing/2010/main" val="0"/>
              </a:ext>
            </a:extLst>
          </a:blip>
          <a:srcRect r="26875" b="27882"/>
          <a:stretch>
            <a:fillRect/>
          </a:stretch>
        </p:blipFill>
        <p:spPr bwMode="auto">
          <a:xfrm>
            <a:off x="1066800" y="960438"/>
            <a:ext cx="481330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2226" name="TextBox 46"/>
          <p:cNvSpPr txBox="1">
            <a:spLocks noChangeArrowheads="1"/>
          </p:cNvSpPr>
          <p:nvPr/>
        </p:nvSpPr>
        <p:spPr bwMode="auto">
          <a:xfrm>
            <a:off x="0" y="43815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600">
                <a:solidFill>
                  <a:srgbClr val="000000"/>
                </a:solidFill>
                <a:latin typeface="Calibri" pitchFamily="34" charset="0"/>
              </a:rPr>
              <a:t>CATRA:  Radar  for  Cloud  Cover</a:t>
            </a:r>
          </a:p>
        </p:txBody>
      </p:sp>
      <p:sp>
        <p:nvSpPr>
          <p:cNvPr id="50179" name="TextBox 7"/>
          <p:cNvSpPr txBox="1">
            <a:spLocks noChangeArrowheads="1"/>
          </p:cNvSpPr>
          <p:nvPr/>
        </p:nvSpPr>
        <p:spPr bwMode="auto">
          <a:xfrm>
            <a:off x="475106" y="2266453"/>
            <a:ext cx="11230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b="1" dirty="0" smtClean="0">
                <a:solidFill>
                  <a:schemeClr val="tx1">
                    <a:lumMod val="50000"/>
                    <a:lumOff val="50000"/>
                  </a:schemeClr>
                </a:solidFill>
                <a:latin typeface="Calibri" pitchFamily="34" charset="0"/>
              </a:rPr>
              <a:t>Moving</a:t>
            </a:r>
          </a:p>
          <a:p>
            <a:pPr algn="ctr">
              <a:defRPr/>
            </a:pPr>
            <a:r>
              <a:rPr lang="en-US" b="1" dirty="0" smtClean="0">
                <a:solidFill>
                  <a:schemeClr val="tx1">
                    <a:lumMod val="50000"/>
                    <a:lumOff val="50000"/>
                  </a:schemeClr>
                </a:solidFill>
                <a:latin typeface="Calibri" pitchFamily="34" charset="0"/>
              </a:rPr>
              <a:t>patterns </a:t>
            </a:r>
          </a:p>
          <a:p>
            <a:pPr algn="ctr">
              <a:defRPr/>
            </a:pPr>
            <a:r>
              <a:rPr lang="en-US" b="1" dirty="0" smtClean="0">
                <a:solidFill>
                  <a:schemeClr val="tx1">
                    <a:lumMod val="50000"/>
                    <a:lumOff val="50000"/>
                  </a:schemeClr>
                </a:solidFill>
                <a:latin typeface="Calibri" pitchFamily="34" charset="0"/>
              </a:rPr>
              <a:t>on Screen</a:t>
            </a:r>
          </a:p>
        </p:txBody>
      </p:sp>
      <p:sp>
        <p:nvSpPr>
          <p:cNvPr id="41" name="Rectangle 40"/>
          <p:cNvSpPr/>
          <p:nvPr/>
        </p:nvSpPr>
        <p:spPr>
          <a:xfrm>
            <a:off x="1981200" y="2003425"/>
            <a:ext cx="304800" cy="20574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p>
        </p:txBody>
      </p:sp>
      <p:sp>
        <p:nvSpPr>
          <p:cNvPr id="42" name="Rectangle 41"/>
          <p:cNvSpPr/>
          <p:nvPr/>
        </p:nvSpPr>
        <p:spPr>
          <a:xfrm>
            <a:off x="2295545" y="2346325"/>
            <a:ext cx="371475" cy="9144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grpSp>
        <p:nvGrpSpPr>
          <p:cNvPr id="52230" name="Group 62"/>
          <p:cNvGrpSpPr>
            <a:grpSpLocks/>
          </p:cNvGrpSpPr>
          <p:nvPr/>
        </p:nvGrpSpPr>
        <p:grpSpPr bwMode="auto">
          <a:xfrm>
            <a:off x="3910013" y="1165252"/>
            <a:ext cx="3956050" cy="3616325"/>
            <a:chOff x="5105402" y="1204200"/>
            <a:chExt cx="2732107" cy="2682000"/>
          </a:xfrm>
        </p:grpSpPr>
        <p:sp>
          <p:nvSpPr>
            <p:cNvPr id="47" name="Oval 46"/>
            <p:cNvSpPr/>
            <p:nvPr/>
          </p:nvSpPr>
          <p:spPr>
            <a:xfrm>
              <a:off x="5105402" y="1879998"/>
              <a:ext cx="1371535" cy="1371611"/>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49" name="Freeform 48"/>
            <p:cNvSpPr/>
            <p:nvPr/>
          </p:nvSpPr>
          <p:spPr>
            <a:xfrm>
              <a:off x="5477065" y="1204200"/>
              <a:ext cx="2360444" cy="2682000"/>
            </a:xfrm>
            <a:custGeom>
              <a:avLst/>
              <a:gdLst>
                <a:gd name="connsiteX0" fmla="*/ 155396 w 2514600"/>
                <a:gd name="connsiteY0" fmla="*/ 651815 h 2514600"/>
                <a:gd name="connsiteX1" fmla="*/ 1571562 w 2514600"/>
                <a:gd name="connsiteY1" fmla="*/ 39908 h 2514600"/>
                <a:gd name="connsiteX2" fmla="*/ 2514595 w 2514600"/>
                <a:gd name="connsiteY2" fmla="*/ 1260828 h 2514600"/>
                <a:gd name="connsiteX3" fmla="*/ 1564724 w 2514600"/>
                <a:gd name="connsiteY3" fmla="*/ 2476436 h 2514600"/>
                <a:gd name="connsiteX4" fmla="*/ 152015 w 2514600"/>
                <a:gd name="connsiteY4" fmla="*/ 1856590 h 2514600"/>
                <a:gd name="connsiteX5" fmla="*/ 155396 w 2514600"/>
                <a:gd name="connsiteY5" fmla="*/ 651815 h 2514600"/>
                <a:gd name="connsiteX0" fmla="*/ 0 w 2360811"/>
                <a:gd name="connsiteY0" fmla="*/ 755545 h 2720678"/>
                <a:gd name="connsiteX1" fmla="*/ 1416166 w 2360811"/>
                <a:gd name="connsiteY1" fmla="*/ 143638 h 2720678"/>
                <a:gd name="connsiteX2" fmla="*/ 2359199 w 2360811"/>
                <a:gd name="connsiteY2" fmla="*/ 1364558 h 2720678"/>
                <a:gd name="connsiteX3" fmla="*/ 1409328 w 2360811"/>
                <a:gd name="connsiteY3" fmla="*/ 2580166 h 2720678"/>
                <a:gd name="connsiteX4" fmla="*/ 88059 w 2360811"/>
                <a:gd name="connsiteY4" fmla="*/ 2051760 h 2720678"/>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 name="connsiteX0" fmla="*/ 0 w 2360811"/>
                <a:gd name="connsiteY0" fmla="*/ 755545 h 2682000"/>
                <a:gd name="connsiteX1" fmla="*/ 1416166 w 2360811"/>
                <a:gd name="connsiteY1" fmla="*/ 143638 h 2682000"/>
                <a:gd name="connsiteX2" fmla="*/ 2359199 w 2360811"/>
                <a:gd name="connsiteY2" fmla="*/ 1364558 h 2682000"/>
                <a:gd name="connsiteX3" fmla="*/ 1409328 w 2360811"/>
                <a:gd name="connsiteY3" fmla="*/ 2580166 h 2682000"/>
                <a:gd name="connsiteX4" fmla="*/ 11859 w 2360811"/>
                <a:gd name="connsiteY4" fmla="*/ 1975560 h 268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811" h="2682000">
                  <a:moveTo>
                    <a:pt x="0" y="755545"/>
                  </a:moveTo>
                  <a:cubicBezTo>
                    <a:pt x="276744" y="251906"/>
                    <a:pt x="859742" y="0"/>
                    <a:pt x="1416166" y="143638"/>
                  </a:cubicBezTo>
                  <a:cubicBezTo>
                    <a:pt x="1972590" y="287276"/>
                    <a:pt x="2360811" y="789896"/>
                    <a:pt x="2359199" y="1364558"/>
                  </a:cubicBezTo>
                  <a:cubicBezTo>
                    <a:pt x="2357586" y="1939221"/>
                    <a:pt x="1800551" y="2478332"/>
                    <a:pt x="1409328" y="2580166"/>
                  </a:cubicBezTo>
                  <a:cubicBezTo>
                    <a:pt x="1018105" y="2682000"/>
                    <a:pt x="334032" y="2541704"/>
                    <a:pt x="11859" y="1975560"/>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0" name="Freeform 49"/>
            <p:cNvSpPr/>
            <p:nvPr/>
          </p:nvSpPr>
          <p:spPr>
            <a:xfrm>
              <a:off x="5193110" y="1929447"/>
              <a:ext cx="1270671" cy="1270359"/>
            </a:xfrm>
            <a:custGeom>
              <a:avLst/>
              <a:gdLst>
                <a:gd name="connsiteX0" fmla="*/ 0 w 1270716"/>
                <a:gd name="connsiteY0" fmla="*/ 635358 h 1270716"/>
                <a:gd name="connsiteX1" fmla="*/ 186093 w 1270716"/>
                <a:gd name="connsiteY1" fmla="*/ 186092 h 1270716"/>
                <a:gd name="connsiteX2" fmla="*/ 635359 w 1270716"/>
                <a:gd name="connsiteY2" fmla="*/ 1 h 1270716"/>
                <a:gd name="connsiteX3" fmla="*/ 1084625 w 1270716"/>
                <a:gd name="connsiteY3" fmla="*/ 186094 h 1270716"/>
                <a:gd name="connsiteX4" fmla="*/ 1270716 w 1270716"/>
                <a:gd name="connsiteY4" fmla="*/ 635360 h 1270716"/>
                <a:gd name="connsiteX5" fmla="*/ 1084624 w 1270716"/>
                <a:gd name="connsiteY5" fmla="*/ 1084626 h 1270716"/>
                <a:gd name="connsiteX6" fmla="*/ 635358 w 1270716"/>
                <a:gd name="connsiteY6" fmla="*/ 1270718 h 1270716"/>
                <a:gd name="connsiteX7" fmla="*/ 186092 w 1270716"/>
                <a:gd name="connsiteY7" fmla="*/ 1084626 h 1270716"/>
                <a:gd name="connsiteX8" fmla="*/ 0 w 1270716"/>
                <a:gd name="connsiteY8" fmla="*/ 635360 h 1270716"/>
                <a:gd name="connsiteX9" fmla="*/ 0 w 1270716"/>
                <a:gd name="connsiteY9" fmla="*/ 635358 h 127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716" h="1270716">
                  <a:moveTo>
                    <a:pt x="0" y="635358"/>
                  </a:moveTo>
                  <a:cubicBezTo>
                    <a:pt x="0" y="466851"/>
                    <a:pt x="66940" y="305245"/>
                    <a:pt x="186093" y="186092"/>
                  </a:cubicBezTo>
                  <a:cubicBezTo>
                    <a:pt x="305246" y="66939"/>
                    <a:pt x="466852" y="0"/>
                    <a:pt x="635359" y="1"/>
                  </a:cubicBezTo>
                  <a:cubicBezTo>
                    <a:pt x="803866" y="1"/>
                    <a:pt x="965472" y="66941"/>
                    <a:pt x="1084625" y="186094"/>
                  </a:cubicBezTo>
                  <a:cubicBezTo>
                    <a:pt x="1203778" y="305247"/>
                    <a:pt x="1270717" y="466853"/>
                    <a:pt x="1270716" y="635360"/>
                  </a:cubicBezTo>
                  <a:cubicBezTo>
                    <a:pt x="1270716" y="803867"/>
                    <a:pt x="1203777" y="965473"/>
                    <a:pt x="1084624" y="1084626"/>
                  </a:cubicBezTo>
                  <a:cubicBezTo>
                    <a:pt x="965471" y="1203779"/>
                    <a:pt x="803865" y="1270718"/>
                    <a:pt x="635358" y="1270718"/>
                  </a:cubicBezTo>
                  <a:cubicBezTo>
                    <a:pt x="466851" y="1270718"/>
                    <a:pt x="305245" y="1203778"/>
                    <a:pt x="186092" y="1084626"/>
                  </a:cubicBezTo>
                  <a:cubicBezTo>
                    <a:pt x="66939" y="965473"/>
                    <a:pt x="0" y="803867"/>
                    <a:pt x="0" y="635360"/>
                  </a:cubicBezTo>
                  <a:lnTo>
                    <a:pt x="0" y="635358"/>
                  </a:lnTo>
                  <a:close/>
                </a:path>
              </a:pathLst>
            </a:cu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1" name="Freeform 50"/>
            <p:cNvSpPr/>
            <p:nvPr/>
          </p:nvSpPr>
          <p:spPr>
            <a:xfrm>
              <a:off x="5513245" y="1267777"/>
              <a:ext cx="2273832" cy="2554846"/>
            </a:xfrm>
            <a:custGeom>
              <a:avLst/>
              <a:gdLst>
                <a:gd name="connsiteX0" fmla="*/ 148366 w 2400837"/>
                <a:gd name="connsiteY0" fmla="*/ 622327 h 2400837"/>
                <a:gd name="connsiteX1" fmla="*/ 1500464 w 2400837"/>
                <a:gd name="connsiteY1" fmla="*/ 38103 h 2400837"/>
                <a:gd name="connsiteX2" fmla="*/ 2400833 w 2400837"/>
                <a:gd name="connsiteY2" fmla="*/ 1203788 h 2400837"/>
                <a:gd name="connsiteX3" fmla="*/ 1493935 w 2400837"/>
                <a:gd name="connsiteY3" fmla="*/ 2364401 h 2400837"/>
                <a:gd name="connsiteX4" fmla="*/ 145138 w 2400837"/>
                <a:gd name="connsiteY4" fmla="*/ 1772597 h 2400837"/>
                <a:gd name="connsiteX5" fmla="*/ 148366 w 2400837"/>
                <a:gd name="connsiteY5" fmla="*/ 622327 h 2400837"/>
                <a:gd name="connsiteX0" fmla="*/ 0 w 2254007"/>
                <a:gd name="connsiteY0" fmla="*/ 721363 h 2597592"/>
                <a:gd name="connsiteX1" fmla="*/ 1352098 w 2254007"/>
                <a:gd name="connsiteY1" fmla="*/ 137139 h 2597592"/>
                <a:gd name="connsiteX2" fmla="*/ 2252467 w 2254007"/>
                <a:gd name="connsiteY2" fmla="*/ 1302824 h 2597592"/>
                <a:gd name="connsiteX3" fmla="*/ 1345569 w 2254007"/>
                <a:gd name="connsiteY3" fmla="*/ 2463437 h 2597592"/>
                <a:gd name="connsiteX4" fmla="*/ 88212 w 2254007"/>
                <a:gd name="connsiteY4" fmla="*/ 1963073 h 2597592"/>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0 w 2254007"/>
                <a:gd name="connsiteY0" fmla="*/ 721363 h 2560779"/>
                <a:gd name="connsiteX1" fmla="*/ 1352098 w 2254007"/>
                <a:gd name="connsiteY1" fmla="*/ 137139 h 2560779"/>
                <a:gd name="connsiteX2" fmla="*/ 2252467 w 2254007"/>
                <a:gd name="connsiteY2" fmla="*/ 1302824 h 2560779"/>
                <a:gd name="connsiteX3" fmla="*/ 1345569 w 2254007"/>
                <a:gd name="connsiteY3" fmla="*/ 2463437 h 2560779"/>
                <a:gd name="connsiteX4" fmla="*/ 12012 w 2254007"/>
                <a:gd name="connsiteY4" fmla="*/ 1886873 h 256077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 name="connsiteX0" fmla="*/ 19738 w 2273745"/>
                <a:gd name="connsiteY0" fmla="*/ 721363 h 2554429"/>
                <a:gd name="connsiteX1" fmla="*/ 1371836 w 2273745"/>
                <a:gd name="connsiteY1" fmla="*/ 137139 h 2554429"/>
                <a:gd name="connsiteX2" fmla="*/ 2272205 w 2273745"/>
                <a:gd name="connsiteY2" fmla="*/ 1302824 h 2554429"/>
                <a:gd name="connsiteX3" fmla="*/ 1365307 w 2273745"/>
                <a:gd name="connsiteY3" fmla="*/ 2463437 h 2554429"/>
                <a:gd name="connsiteX4" fmla="*/ 0 w 2273745"/>
                <a:gd name="connsiteY4" fmla="*/ 1848773 h 255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745" h="2554429">
                  <a:moveTo>
                    <a:pt x="19738" y="721363"/>
                  </a:moveTo>
                  <a:cubicBezTo>
                    <a:pt x="283962" y="240509"/>
                    <a:pt x="840585" y="0"/>
                    <a:pt x="1371836" y="137139"/>
                  </a:cubicBezTo>
                  <a:cubicBezTo>
                    <a:pt x="1903087" y="274278"/>
                    <a:pt x="2273745" y="754160"/>
                    <a:pt x="2272205" y="1302824"/>
                  </a:cubicBezTo>
                  <a:cubicBezTo>
                    <a:pt x="2270665" y="1851488"/>
                    <a:pt x="1744008" y="2372446"/>
                    <a:pt x="1365307" y="2463437"/>
                  </a:cubicBezTo>
                  <a:cubicBezTo>
                    <a:pt x="986606" y="2554429"/>
                    <a:pt x="290731" y="2411112"/>
                    <a:pt x="0" y="1848773"/>
                  </a:cubicBezTo>
                </a:path>
              </a:pathLst>
            </a:custGeom>
            <a:solidFill>
              <a:schemeClr val="bg1"/>
            </a:solidFill>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sp>
          <p:nvSpPr>
            <p:cNvPr id="53" name="Oval 52"/>
            <p:cNvSpPr/>
            <p:nvPr/>
          </p:nvSpPr>
          <p:spPr>
            <a:xfrm>
              <a:off x="5473776" y="1962412"/>
              <a:ext cx="418806" cy="1218556"/>
            </a:xfrm>
            <a:prstGeom prst="ellipse">
              <a:avLst/>
            </a:prstGeom>
            <a:ln w="3175"/>
          </p:spPr>
          <p:style>
            <a:lnRef idx="2">
              <a:schemeClr val="dk1"/>
            </a:lnRef>
            <a:fillRef idx="1">
              <a:schemeClr val="lt1"/>
            </a:fillRef>
            <a:effectRef idx="0">
              <a:schemeClr val="dk1"/>
            </a:effectRef>
            <a:fontRef idx="minor">
              <a:schemeClr val="dk1"/>
            </a:fontRef>
          </p:style>
          <p:txBody>
            <a:bodyPr anchor="ctr"/>
            <a:lstStyle/>
            <a:p>
              <a:pPr algn="ctr" eaLnBrk="0" hangingPunct="0">
                <a:defRPr/>
              </a:pPr>
              <a:endParaRPr lang="en-US">
                <a:solidFill>
                  <a:prstClr val="black"/>
                </a:solidFill>
              </a:endParaRPr>
            </a:p>
          </p:txBody>
        </p:sp>
      </p:grpSp>
      <p:sp>
        <p:nvSpPr>
          <p:cNvPr id="54" name="Oval 53"/>
          <p:cNvSpPr/>
          <p:nvPr/>
        </p:nvSpPr>
        <p:spPr>
          <a:xfrm>
            <a:off x="3048000" y="2308225"/>
            <a:ext cx="304800" cy="990600"/>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0" hangingPunct="0">
              <a:defRPr/>
            </a:pPr>
            <a:endParaRPr lang="en-US">
              <a:solidFill>
                <a:prstClr val="black"/>
              </a:solidFill>
            </a:endParaRPr>
          </a:p>
        </p:txBody>
      </p:sp>
      <p:sp>
        <p:nvSpPr>
          <p:cNvPr id="52232" name="TextBox 87"/>
          <p:cNvSpPr txBox="1">
            <a:spLocks noChangeArrowheads="1"/>
          </p:cNvSpPr>
          <p:nvPr/>
        </p:nvSpPr>
        <p:spPr bwMode="auto">
          <a:xfrm>
            <a:off x="1687567" y="4124326"/>
            <a:ext cx="9032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b="1" dirty="0">
                <a:solidFill>
                  <a:srgbClr val="000000"/>
                </a:solidFill>
                <a:latin typeface="Calibri" pitchFamily="34" charset="0"/>
              </a:rPr>
              <a:t>Cell Phone Display</a:t>
            </a:r>
          </a:p>
        </p:txBody>
      </p:sp>
      <p:sp>
        <p:nvSpPr>
          <p:cNvPr id="52233" name="TextBox 88"/>
          <p:cNvSpPr txBox="1">
            <a:spLocks noChangeArrowheads="1"/>
          </p:cNvSpPr>
          <p:nvPr/>
        </p:nvSpPr>
        <p:spPr bwMode="auto">
          <a:xfrm>
            <a:off x="2295526" y="3268664"/>
            <a:ext cx="90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000000"/>
                </a:solidFill>
                <a:latin typeface="Calibri" pitchFamily="34" charset="0"/>
              </a:rPr>
              <a:t>Pinhole</a:t>
            </a:r>
          </a:p>
        </p:txBody>
      </p:sp>
      <p:sp>
        <p:nvSpPr>
          <p:cNvPr id="62" name="Oval 61"/>
          <p:cNvSpPr/>
          <p:nvPr/>
        </p:nvSpPr>
        <p:spPr>
          <a:xfrm>
            <a:off x="4572000" y="2658746"/>
            <a:ext cx="362856" cy="678543"/>
          </a:xfrm>
          <a:prstGeom prst="ellipse">
            <a:avLst/>
          </a:prstGeom>
          <a:gradFill flip="none" rotWithShape="1">
            <a:gsLst>
              <a:gs pos="0">
                <a:schemeClr val="tx1">
                  <a:lumMod val="50000"/>
                  <a:lumOff val="50000"/>
                </a:schemeClr>
              </a:gs>
              <a:gs pos="50000">
                <a:schemeClr val="bg1"/>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37" name="TextBox 88"/>
          <p:cNvSpPr txBox="1">
            <a:spLocks noChangeArrowheads="1"/>
          </p:cNvSpPr>
          <p:nvPr/>
        </p:nvSpPr>
        <p:spPr bwMode="auto">
          <a:xfrm>
            <a:off x="2760675" y="1938338"/>
            <a:ext cx="904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000000"/>
                </a:solidFill>
                <a:latin typeface="Calibri" pitchFamily="34" charset="0"/>
              </a:rPr>
              <a:t>Lens</a:t>
            </a:r>
          </a:p>
        </p:txBody>
      </p:sp>
      <p:sp>
        <p:nvSpPr>
          <p:cNvPr id="65" name="Oval 64"/>
          <p:cNvSpPr/>
          <p:nvPr/>
        </p:nvSpPr>
        <p:spPr>
          <a:xfrm>
            <a:off x="2590800" y="2714625"/>
            <a:ext cx="152400" cy="152400"/>
          </a:xfrm>
          <a:prstGeom prst="ellipse">
            <a:avLst/>
          </a:prstGeom>
          <a:solidFill>
            <a:schemeClr val="bg1"/>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grpSp>
        <p:nvGrpSpPr>
          <p:cNvPr id="3" name="Group 34"/>
          <p:cNvGrpSpPr>
            <a:grpSpLocks/>
          </p:cNvGrpSpPr>
          <p:nvPr/>
        </p:nvGrpSpPr>
        <p:grpSpPr bwMode="auto">
          <a:xfrm>
            <a:off x="2251101" y="2590808"/>
            <a:ext cx="6054725" cy="784225"/>
            <a:chOff x="1946272" y="3025778"/>
            <a:chExt cx="6054728" cy="784222"/>
          </a:xfrm>
        </p:grpSpPr>
        <p:cxnSp>
          <p:nvCxnSpPr>
            <p:cNvPr id="67" name="Straight Arrow Connector 66"/>
            <p:cNvCxnSpPr/>
            <p:nvPr/>
          </p:nvCxnSpPr>
          <p:spPr>
            <a:xfrm rot="10800000" flipV="1">
              <a:off x="4457698" y="3389315"/>
              <a:ext cx="3016251" cy="41275"/>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p:nvPr/>
          </p:nvCxnSpPr>
          <p:spPr>
            <a:xfrm rot="10800000" flipV="1">
              <a:off x="2930522" y="3479801"/>
              <a:ext cx="1292226" cy="7938"/>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69" name="Oval 68"/>
            <p:cNvSpPr/>
            <p:nvPr/>
          </p:nvSpPr>
          <p:spPr>
            <a:xfrm>
              <a:off x="1946272" y="3025778"/>
              <a:ext cx="77788" cy="74613"/>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sp>
          <p:nvSpPr>
            <p:cNvPr id="70" name="Oval 69"/>
            <p:cNvSpPr/>
            <p:nvPr/>
          </p:nvSpPr>
          <p:spPr>
            <a:xfrm>
              <a:off x="7543800" y="3055257"/>
              <a:ext cx="457200" cy="754743"/>
            </a:xfrm>
            <a:prstGeom prst="ellipse">
              <a:avLst/>
            </a:prstGeom>
            <a:gradFill flip="none" rotWithShape="1">
              <a:gsLst>
                <a:gs pos="0">
                  <a:srgbClr val="00D20A"/>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1" name="Straight Arrow Connector 70"/>
            <p:cNvCxnSpPr/>
            <p:nvPr/>
          </p:nvCxnSpPr>
          <p:spPr>
            <a:xfrm rot="10800000">
              <a:off x="4610098" y="3506789"/>
              <a:ext cx="647700" cy="74612"/>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72" name="Straight Arrow Connector 71"/>
            <p:cNvCxnSpPr/>
            <p:nvPr/>
          </p:nvCxnSpPr>
          <p:spPr>
            <a:xfrm rot="10800000" flipV="1">
              <a:off x="4571998" y="3276602"/>
              <a:ext cx="685800" cy="76200"/>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73" name="Straight Connector 72"/>
            <p:cNvCxnSpPr/>
            <p:nvPr/>
          </p:nvCxnSpPr>
          <p:spPr>
            <a:xfrm>
              <a:off x="2000247" y="3062291"/>
              <a:ext cx="876300" cy="411160"/>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grpSp>
        <p:nvGrpSpPr>
          <p:cNvPr id="4" name="Group 73"/>
          <p:cNvGrpSpPr>
            <a:grpSpLocks/>
          </p:cNvGrpSpPr>
          <p:nvPr/>
        </p:nvGrpSpPr>
        <p:grpSpPr bwMode="auto">
          <a:xfrm>
            <a:off x="2251075" y="2765425"/>
            <a:ext cx="5861050" cy="255588"/>
            <a:chOff x="1946272" y="3200400"/>
            <a:chExt cx="5861053" cy="255587"/>
          </a:xfrm>
        </p:grpSpPr>
        <p:grpSp>
          <p:nvGrpSpPr>
            <p:cNvPr id="52248" name="Group 34"/>
            <p:cNvGrpSpPr>
              <a:grpSpLocks/>
            </p:cNvGrpSpPr>
            <p:nvPr/>
          </p:nvGrpSpPr>
          <p:grpSpPr bwMode="auto">
            <a:xfrm>
              <a:off x="1946272" y="3200400"/>
              <a:ext cx="5528949" cy="198120"/>
              <a:chOff x="1946272" y="3201038"/>
              <a:chExt cx="5528949" cy="198120"/>
            </a:xfrm>
          </p:grpSpPr>
          <p:cxnSp>
            <p:nvCxnSpPr>
              <p:cNvPr id="79" name="Straight Arrow Connector 78"/>
              <p:cNvCxnSpPr/>
              <p:nvPr/>
            </p:nvCxnSpPr>
            <p:spPr>
              <a:xfrm rot="10800000">
                <a:off x="4457698" y="3232788"/>
                <a:ext cx="3017840" cy="166687"/>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p:nvPr/>
            </p:nvCxnSpPr>
            <p:spPr>
              <a:xfrm rot="10800000" flipV="1">
                <a:off x="2930523" y="3239138"/>
                <a:ext cx="1292226" cy="7938"/>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82" name="Oval 81"/>
              <p:cNvSpPr/>
              <p:nvPr/>
            </p:nvSpPr>
            <p:spPr>
              <a:xfrm>
                <a:off x="1946272" y="3201038"/>
                <a:ext cx="77788" cy="74613"/>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cxnSp>
            <p:nvCxnSpPr>
              <p:cNvPr id="83" name="Straight Connector 82"/>
              <p:cNvCxnSpPr/>
              <p:nvPr/>
            </p:nvCxnSpPr>
            <p:spPr>
              <a:xfrm rot="10800000" flipH="1" flipV="1">
                <a:off x="2027235" y="3231201"/>
                <a:ext cx="904875" cy="7937"/>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sp>
          <p:nvSpPr>
            <p:cNvPr id="77" name="Oval 76"/>
            <p:cNvSpPr/>
            <p:nvPr/>
          </p:nvSpPr>
          <p:spPr>
            <a:xfrm>
              <a:off x="7729538" y="3381374"/>
              <a:ext cx="77787" cy="74613"/>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grpSp>
        <p:nvGrpSpPr>
          <p:cNvPr id="6" name="Group 84"/>
          <p:cNvGrpSpPr>
            <a:grpSpLocks/>
          </p:cNvGrpSpPr>
          <p:nvPr/>
        </p:nvGrpSpPr>
        <p:grpSpPr bwMode="auto">
          <a:xfrm>
            <a:off x="2254250" y="2568585"/>
            <a:ext cx="5861050" cy="454025"/>
            <a:chOff x="1936747" y="3231830"/>
            <a:chExt cx="5861053" cy="454345"/>
          </a:xfrm>
        </p:grpSpPr>
        <p:grpSp>
          <p:nvGrpSpPr>
            <p:cNvPr id="52242" name="Group 34"/>
            <p:cNvGrpSpPr>
              <a:grpSpLocks/>
            </p:cNvGrpSpPr>
            <p:nvPr/>
          </p:nvGrpSpPr>
          <p:grpSpPr bwMode="auto">
            <a:xfrm>
              <a:off x="1936747" y="3231830"/>
              <a:ext cx="5518154" cy="444820"/>
              <a:chOff x="1936747" y="3232468"/>
              <a:chExt cx="5518154" cy="444820"/>
            </a:xfrm>
          </p:grpSpPr>
          <p:cxnSp>
            <p:nvCxnSpPr>
              <p:cNvPr id="90" name="Straight Arrow Connector 89"/>
              <p:cNvCxnSpPr/>
              <p:nvPr/>
            </p:nvCxnSpPr>
            <p:spPr>
              <a:xfrm rot="10800000">
                <a:off x="4457698" y="3232468"/>
                <a:ext cx="2997202" cy="387623"/>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cxnSp>
            <p:nvCxnSpPr>
              <p:cNvPr id="91" name="Straight Arrow Connector 90"/>
              <p:cNvCxnSpPr/>
              <p:nvPr/>
            </p:nvCxnSpPr>
            <p:spPr>
              <a:xfrm rot="10800000" flipV="1">
                <a:off x="2930523" y="3238822"/>
                <a:ext cx="1292226" cy="7944"/>
              </a:xfrm>
              <a:prstGeom prst="straightConnector1">
                <a:avLst/>
              </a:prstGeom>
              <a:ln w="12700">
                <a:solidFill>
                  <a:srgbClr val="00D20A"/>
                </a:solidFill>
                <a:prstDash val="dash"/>
                <a:headEnd type="arrow"/>
                <a:tailEnd type="none"/>
              </a:ln>
            </p:spPr>
            <p:style>
              <a:lnRef idx="1">
                <a:schemeClr val="accent2"/>
              </a:lnRef>
              <a:fillRef idx="0">
                <a:schemeClr val="accent2"/>
              </a:fillRef>
              <a:effectRef idx="0">
                <a:schemeClr val="accent2"/>
              </a:effectRef>
              <a:fontRef idx="minor">
                <a:schemeClr val="tx1"/>
              </a:fontRef>
            </p:style>
          </p:cxnSp>
          <p:sp>
            <p:nvSpPr>
              <p:cNvPr id="92" name="Oval 91"/>
              <p:cNvSpPr/>
              <p:nvPr/>
            </p:nvSpPr>
            <p:spPr>
              <a:xfrm>
                <a:off x="1936747" y="3602616"/>
                <a:ext cx="77788" cy="74665"/>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cxnSp>
            <p:nvCxnSpPr>
              <p:cNvPr id="94" name="Straight Connector 93"/>
              <p:cNvCxnSpPr/>
              <p:nvPr/>
            </p:nvCxnSpPr>
            <p:spPr>
              <a:xfrm flipV="1">
                <a:off x="1968497" y="3246766"/>
                <a:ext cx="927101" cy="382856"/>
              </a:xfrm>
              <a:prstGeom prst="line">
                <a:avLst/>
              </a:prstGeom>
              <a:ln w="12700">
                <a:solidFill>
                  <a:srgbClr val="00D20A"/>
                </a:solidFill>
                <a:prstDash val="dash"/>
                <a:tailEnd type="arrow"/>
              </a:ln>
            </p:spPr>
            <p:style>
              <a:lnRef idx="1">
                <a:schemeClr val="accent2"/>
              </a:lnRef>
              <a:fillRef idx="0">
                <a:schemeClr val="accent2"/>
              </a:fillRef>
              <a:effectRef idx="0">
                <a:schemeClr val="accent2"/>
              </a:effectRef>
              <a:fontRef idx="minor">
                <a:schemeClr val="tx1"/>
              </a:fontRef>
            </p:style>
          </p:cxnSp>
        </p:grpSp>
        <p:sp>
          <p:nvSpPr>
            <p:cNvPr id="87" name="Oval 86"/>
            <p:cNvSpPr/>
            <p:nvPr/>
          </p:nvSpPr>
          <p:spPr>
            <a:xfrm>
              <a:off x="7720013" y="3611510"/>
              <a:ext cx="77787" cy="74665"/>
            </a:xfrm>
            <a:prstGeom prst="ellipse">
              <a:avLst/>
            </a:prstGeom>
            <a:solidFill>
              <a:srgbClr val="00D20A"/>
            </a:solidFill>
            <a:ln>
              <a:solidFill>
                <a:srgbClr val="00D20A"/>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lang="en-US">
                <a:solidFill>
                  <a:prstClr val="white"/>
                </a:solidFill>
              </a:endParaRPr>
            </a:p>
          </p:txBody>
        </p:sp>
      </p:gr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nodeType="afterEffect">
                                  <p:stCondLst>
                                    <p:cond delay="1000"/>
                                  </p:stCondLst>
                                  <p:childTnLst>
                                    <p:set>
                                      <p:cBhvr>
                                        <p:cTn id="9" dur="1" fill="hold">
                                          <p:stCondLst>
                                            <p:cond delay="0"/>
                                          </p:stCondLst>
                                        </p:cTn>
                                        <p:tgtEl>
                                          <p:spTgt spid="6"/>
                                        </p:tgtEl>
                                        <p:attrNameLst>
                                          <p:attrName>style.visibility</p:attrName>
                                        </p:attrNameLst>
                                      </p:cBhvr>
                                      <p:to>
                                        <p:strVal val="hidden"/>
                                      </p:to>
                                    </p:set>
                                  </p:childTnLst>
                                </p:cTn>
                              </p:par>
                              <p:par>
                                <p:cTn id="10" presetID="1" presetClass="entr" presetSubtype="0"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xit"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100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xit" presetSubtype="0" fill="hold" nodeType="afterEffect">
                                  <p:stCondLst>
                                    <p:cond delay="1000"/>
                                  </p:stCondLst>
                                  <p:childTnLst>
                                    <p:set>
                                      <p:cBhvr>
                                        <p:cTn id="19" dur="1" fill="hold">
                                          <p:stCondLst>
                                            <p:cond delay="0"/>
                                          </p:stCondLst>
                                        </p:cTn>
                                        <p:tgtEl>
                                          <p:spTgt spid="3"/>
                                        </p:tgtEl>
                                        <p:attrNameLst>
                                          <p:attrName>style.visibility</p:attrName>
                                        </p:attrNameLst>
                                      </p:cBhvr>
                                      <p:to>
                                        <p:strVal val="hidden"/>
                                      </p:to>
                                    </p:set>
                                  </p:childTnLst>
                                </p:cTn>
                              </p:par>
                              <p:par>
                                <p:cTn id="20" presetID="1" presetClass="entr" presetSubtype="0"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xit" presetSubtype="0" fill="hold" nodeType="afterEffect">
                                  <p:stCondLst>
                                    <p:cond delay="100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100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nodeType="afterGroup">
                            <p:stCondLst>
                              <p:cond delay="4000"/>
                            </p:stCondLst>
                            <p:childTnLst>
                              <p:par>
                                <p:cTn id="28" presetID="1" presetClass="exit" presetSubtype="0" fill="hold" nodeType="afterEffect">
                                  <p:stCondLst>
                                    <p:cond delay="100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ntr" presetSubtype="0" fill="hold" nodeType="withEffect">
                                  <p:stCondLst>
                                    <p:cond delay="1000"/>
                                  </p:stCondLst>
                                  <p:childTnLst>
                                    <p:set>
                                      <p:cBhvr>
                                        <p:cTn id="31" dur="1" fill="hold">
                                          <p:stCondLst>
                                            <p:cond delay="0"/>
                                          </p:stCondLst>
                                        </p:cTn>
                                        <p:tgtEl>
                                          <p:spTgt spid="3"/>
                                        </p:tgtEl>
                                        <p:attrNameLst>
                                          <p:attrName>style.visibility</p:attrName>
                                        </p:attrNameLst>
                                      </p:cBhvr>
                                      <p:to>
                                        <p:strVal val="visible"/>
                                      </p:to>
                                    </p:set>
                                  </p:childTnLst>
                                </p:cTn>
                              </p:par>
                            </p:childTnLst>
                          </p:cTn>
                        </p:par>
                        <p:par>
                          <p:cTn id="32" fill="hold" nodeType="afterGroup">
                            <p:stCondLst>
                              <p:cond delay="5000"/>
                            </p:stCondLst>
                            <p:childTnLst>
                              <p:par>
                                <p:cTn id="33" presetID="1" presetClass="exit" presetSubtype="0" fill="hold" nodeType="afterEffect">
                                  <p:stCondLst>
                                    <p:cond delay="100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7042"/>
            <a:ext cx="7829550" cy="498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799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descr="Cataract_NETRA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62000" y="514351"/>
            <a:ext cx="7899400" cy="4445000"/>
          </a:xfrm>
        </p:spPr>
      </p:pic>
      <p:pic>
        <p:nvPicPr>
          <p:cNvPr id="53251" name="Picture 4" descr="LVPEI Logo_Black (1).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4298951"/>
            <a:ext cx="104298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79" y="390538"/>
            <a:ext cx="8381972" cy="397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142" y="454011"/>
            <a:ext cx="2192208" cy="4044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87"/>
          <p:cNvSpPr txBox="1">
            <a:spLocks noChangeArrowheads="1"/>
          </p:cNvSpPr>
          <p:nvPr/>
        </p:nvSpPr>
        <p:spPr bwMode="auto">
          <a:xfrm>
            <a:off x="1687559" y="4488418"/>
            <a:ext cx="2198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b="1" dirty="0" smtClean="0">
                <a:solidFill>
                  <a:srgbClr val="000000"/>
                </a:solidFill>
                <a:latin typeface="Calibri" pitchFamily="34" charset="0"/>
              </a:rPr>
              <a:t>Glare at Night Time</a:t>
            </a:r>
            <a:endParaRPr lang="en-US" b="1" dirty="0">
              <a:solidFill>
                <a:srgbClr val="000000"/>
              </a:solidFill>
              <a:latin typeface="Calibri" pitchFamily="34" charset="0"/>
            </a:endParaRPr>
          </a:p>
        </p:txBody>
      </p:sp>
      <p:sp>
        <p:nvSpPr>
          <p:cNvPr id="7" name="TextBox 87"/>
          <p:cNvSpPr txBox="1">
            <a:spLocks noChangeArrowheads="1"/>
          </p:cNvSpPr>
          <p:nvPr/>
        </p:nvSpPr>
        <p:spPr bwMode="auto">
          <a:xfrm>
            <a:off x="7191908" y="4476763"/>
            <a:ext cx="17234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b="1" dirty="0" smtClean="0">
                <a:solidFill>
                  <a:srgbClr val="000000"/>
                </a:solidFill>
                <a:latin typeface="Calibri" pitchFamily="34" charset="0"/>
              </a:rPr>
              <a:t>Map of </a:t>
            </a:r>
            <a:br>
              <a:rPr lang="en-US" b="1" dirty="0" smtClean="0">
                <a:solidFill>
                  <a:srgbClr val="000000"/>
                </a:solidFill>
                <a:latin typeface="Calibri" pitchFamily="34" charset="0"/>
              </a:rPr>
            </a:br>
            <a:r>
              <a:rPr lang="en-US" b="1" dirty="0" smtClean="0">
                <a:solidFill>
                  <a:srgbClr val="000000"/>
                </a:solidFill>
                <a:latin typeface="Calibri" pitchFamily="34" charset="0"/>
              </a:rPr>
              <a:t>Lens Opacities</a:t>
            </a:r>
            <a:endParaRPr lang="en-US" b="1" dirty="0">
              <a:solidFill>
                <a:srgbClr val="000000"/>
              </a:solidFill>
              <a:latin typeface="Calibri" pitchFamily="34" charset="0"/>
            </a:endParaRPr>
          </a:p>
        </p:txBody>
      </p:sp>
    </p:spTree>
    <p:extLst>
      <p:ext uri="{BB962C8B-B14F-4D97-AF65-F5344CB8AC3E}">
        <p14:creationId xmlns:p14="http://schemas.microsoft.com/office/powerpoint/2010/main" val="40609412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ctrTitle"/>
          </p:nvPr>
        </p:nvSpPr>
        <p:spPr>
          <a:xfrm>
            <a:off x="685800" y="1598640"/>
            <a:ext cx="7772400" cy="1101725"/>
          </a:xfrm>
        </p:spPr>
        <p:txBody>
          <a:bodyPr/>
          <a:lstStyle/>
          <a:p>
            <a:r>
              <a:rPr lang="en-US" smtClean="0">
                <a:ea typeface="ＭＳ Ｐゴシック" pitchFamily="-128" charset="-128"/>
              </a:rPr>
              <a:t>Eye is a Mirror of Health</a:t>
            </a: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CFD1630C-52BC-4B98-90E2-29BEA0AF7933}" type="slidenum">
              <a:rPr lang="en-US" smtClean="0">
                <a:solidFill>
                  <a:srgbClr val="898989"/>
                </a:solidFill>
              </a:rPr>
              <a:pPr/>
              <a:t>45</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4" descr="60889_469163173178_510118178_6653606_152284_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6524" y="-704850"/>
            <a:ext cx="9107487" cy="6832600"/>
          </a:xfrm>
        </p:spPr>
      </p:pic>
      <p:sp>
        <p:nvSpPr>
          <p:cNvPr id="3" name="TextBox 9"/>
          <p:cNvSpPr txBox="1">
            <a:spLocks noChangeArrowheads="1"/>
          </p:cNvSpPr>
          <p:nvPr/>
        </p:nvSpPr>
        <p:spPr bwMode="auto">
          <a:xfrm>
            <a:off x="2209800" y="4334534"/>
            <a:ext cx="5105400" cy="523216"/>
          </a:xfrm>
          <a:prstGeom prst="rect">
            <a:avLst/>
          </a:prstGeom>
          <a:solidFill>
            <a:schemeClr val="tx1">
              <a:lumMod val="75000"/>
              <a:lumOff val="25000"/>
            </a:schemeClr>
          </a:solidFill>
          <a:ln w="9525">
            <a:noFill/>
            <a:miter lim="800000"/>
            <a:headEnd/>
            <a:tailEnd/>
          </a:ln>
        </p:spPr>
        <p:txBody>
          <a:bodyPr wrap="square" lIns="91435" tIns="45718" rIns="91435" bIns="45718">
            <a:spAutoFit/>
          </a:bodyPr>
          <a:lstStyle/>
          <a:p>
            <a:pPr algn="ctr" eaLnBrk="0" hangingPunct="0">
              <a:defRPr/>
            </a:pPr>
            <a:r>
              <a:rPr lang="en-US" sz="2800" dirty="0" smtClean="0">
                <a:solidFill>
                  <a:prstClr val="white"/>
                </a:solidFill>
                <a:latin typeface="Calibri"/>
                <a:ea typeface="ＭＳ Ｐゴシック" charset="-128"/>
              </a:rPr>
              <a:t>Patient = Underused Resource</a:t>
            </a:r>
            <a:endParaRPr lang="en-US" sz="2800" dirty="0">
              <a:solidFill>
                <a:prstClr val="white"/>
              </a:solidFill>
              <a:latin typeface="Calibri"/>
              <a:ea typeface="ＭＳ Ｐゴシック" charset="-128"/>
            </a:endParaRPr>
          </a:p>
        </p:txBody>
      </p:sp>
      <p:sp>
        <p:nvSpPr>
          <p:cNvPr id="4" name="TextBox 9"/>
          <p:cNvSpPr txBox="1">
            <a:spLocks noChangeArrowheads="1"/>
          </p:cNvSpPr>
          <p:nvPr/>
        </p:nvSpPr>
        <p:spPr bwMode="auto">
          <a:xfrm>
            <a:off x="457200" y="143534"/>
            <a:ext cx="2057400" cy="523216"/>
          </a:xfrm>
          <a:prstGeom prst="rect">
            <a:avLst/>
          </a:prstGeom>
          <a:solidFill>
            <a:schemeClr val="tx1">
              <a:lumMod val="75000"/>
              <a:lumOff val="25000"/>
            </a:schemeClr>
          </a:solidFill>
          <a:ln w="9525">
            <a:noFill/>
            <a:miter lim="800000"/>
            <a:headEnd/>
            <a:tailEnd/>
          </a:ln>
        </p:spPr>
        <p:txBody>
          <a:bodyPr wrap="square" lIns="91435" tIns="45718" rIns="91435" bIns="45718">
            <a:spAutoFit/>
          </a:bodyPr>
          <a:lstStyle/>
          <a:p>
            <a:pPr algn="ctr" eaLnBrk="0" hangingPunct="0">
              <a:defRPr/>
            </a:pPr>
            <a:r>
              <a:rPr lang="en-US" sz="2800" dirty="0" smtClean="0">
                <a:solidFill>
                  <a:prstClr val="white"/>
                </a:solidFill>
                <a:latin typeface="Calibri"/>
                <a:ea typeface="ＭＳ Ｐゴシック" charset="-128"/>
              </a:rPr>
              <a:t>Experts </a:t>
            </a:r>
            <a:endParaRPr lang="en-US" sz="2800" dirty="0">
              <a:solidFill>
                <a:prstClr val="white"/>
              </a:solidFill>
              <a:latin typeface="Calibri"/>
              <a:ea typeface="ＭＳ Ｐゴシック" charset="-128"/>
            </a:endParaRPr>
          </a:p>
        </p:txBody>
      </p:sp>
      <p:sp>
        <p:nvSpPr>
          <p:cNvPr id="5" name="TextBox 9"/>
          <p:cNvSpPr txBox="1">
            <a:spLocks noChangeArrowheads="1"/>
          </p:cNvSpPr>
          <p:nvPr/>
        </p:nvSpPr>
        <p:spPr bwMode="auto">
          <a:xfrm>
            <a:off x="3581400" y="143534"/>
            <a:ext cx="2057400" cy="523216"/>
          </a:xfrm>
          <a:prstGeom prst="rect">
            <a:avLst/>
          </a:prstGeom>
          <a:solidFill>
            <a:schemeClr val="tx1">
              <a:lumMod val="75000"/>
              <a:lumOff val="25000"/>
            </a:schemeClr>
          </a:solidFill>
          <a:ln w="9525">
            <a:noFill/>
            <a:miter lim="800000"/>
            <a:headEnd/>
            <a:tailEnd/>
          </a:ln>
        </p:spPr>
        <p:txBody>
          <a:bodyPr wrap="square" lIns="91435" tIns="45718" rIns="91435" bIns="45718">
            <a:spAutoFit/>
          </a:bodyPr>
          <a:lstStyle/>
          <a:p>
            <a:pPr algn="ctr" eaLnBrk="0" hangingPunct="0">
              <a:defRPr/>
            </a:pPr>
            <a:r>
              <a:rPr lang="en-US" sz="2800" dirty="0" smtClean="0">
                <a:solidFill>
                  <a:prstClr val="white"/>
                </a:solidFill>
                <a:latin typeface="Calibri"/>
                <a:ea typeface="ＭＳ Ｐゴシック" charset="-128"/>
              </a:rPr>
              <a:t>Devices</a:t>
            </a:r>
            <a:endParaRPr lang="en-US" sz="2800" dirty="0">
              <a:solidFill>
                <a:prstClr val="white"/>
              </a:solidFill>
              <a:latin typeface="Calibri"/>
              <a:ea typeface="ＭＳ Ｐゴシック" charset="-128"/>
            </a:endParaRPr>
          </a:p>
        </p:txBody>
      </p:sp>
      <p:sp>
        <p:nvSpPr>
          <p:cNvPr id="6" name="TextBox 9"/>
          <p:cNvSpPr txBox="1">
            <a:spLocks noChangeArrowheads="1"/>
          </p:cNvSpPr>
          <p:nvPr/>
        </p:nvSpPr>
        <p:spPr bwMode="auto">
          <a:xfrm>
            <a:off x="6629400" y="143534"/>
            <a:ext cx="2057400" cy="523216"/>
          </a:xfrm>
          <a:prstGeom prst="rect">
            <a:avLst/>
          </a:prstGeom>
          <a:solidFill>
            <a:schemeClr val="tx1">
              <a:lumMod val="75000"/>
              <a:lumOff val="25000"/>
            </a:schemeClr>
          </a:solidFill>
          <a:ln w="9525">
            <a:noFill/>
            <a:miter lim="800000"/>
            <a:headEnd/>
            <a:tailEnd/>
          </a:ln>
        </p:spPr>
        <p:txBody>
          <a:bodyPr wrap="square" lIns="91435" tIns="45718" rIns="91435" bIns="45718">
            <a:spAutoFit/>
          </a:bodyPr>
          <a:lstStyle/>
          <a:p>
            <a:pPr algn="ctr" eaLnBrk="0" hangingPunct="0">
              <a:defRPr/>
            </a:pPr>
            <a:r>
              <a:rPr lang="en-US" sz="2800" dirty="0" smtClean="0">
                <a:solidFill>
                  <a:prstClr val="white"/>
                </a:solidFill>
                <a:latin typeface="Calibri"/>
                <a:ea typeface="ＭＳ Ｐゴシック" charset="-128"/>
              </a:rPr>
              <a:t>Patients</a:t>
            </a:r>
            <a:endParaRPr lang="en-US" sz="2800" dirty="0">
              <a:solidFill>
                <a:prstClr val="white"/>
              </a:solidFill>
              <a:latin typeface="Calibri"/>
              <a:ea typeface="ＭＳ Ｐゴシック" charset="-128"/>
            </a:endParaRPr>
          </a:p>
        </p:txBody>
      </p:sp>
      <p:sp>
        <p:nvSpPr>
          <p:cNvPr id="2" name="Right Arrow 1"/>
          <p:cNvSpPr/>
          <p:nvPr/>
        </p:nvSpPr>
        <p:spPr>
          <a:xfrm>
            <a:off x="2819400" y="280658"/>
            <a:ext cx="457200" cy="2616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867400" y="280658"/>
            <a:ext cx="457200" cy="261608"/>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7715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79375"/>
            <a:ext cx="21336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9375"/>
            <a:ext cx="73914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itle 4"/>
          <p:cNvSpPr>
            <a:spLocks noGrp="1"/>
          </p:cNvSpPr>
          <p:nvPr>
            <p:ph type="ctrTitle"/>
          </p:nvPr>
        </p:nvSpPr>
        <p:spPr>
          <a:xfrm>
            <a:off x="-533400" y="1851026"/>
            <a:ext cx="5916613" cy="1101725"/>
          </a:xfrm>
        </p:spPr>
        <p:txBody>
          <a:bodyPr/>
          <a:lstStyle/>
          <a:p>
            <a:r>
              <a:rPr lang="en-US" sz="3600" dirty="0" smtClean="0">
                <a:solidFill>
                  <a:schemeClr val="bg1"/>
                </a:solidFill>
                <a:ea typeface="ＭＳ Ｐゴシック" pitchFamily="-128" charset="-128"/>
              </a:rPr>
              <a:t>Mobile Mates for Health</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79375"/>
            <a:ext cx="21336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9375"/>
            <a:ext cx="73914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p:cNvSpPr>
            <a:spLocks noGrp="1"/>
          </p:cNvSpPr>
          <p:nvPr>
            <p:ph type="ctrTitle"/>
          </p:nvPr>
        </p:nvSpPr>
        <p:spPr>
          <a:xfrm>
            <a:off x="152406" y="590551"/>
            <a:ext cx="4648871" cy="1347788"/>
          </a:xfrm>
        </p:spPr>
        <p:txBody>
          <a:bodyPr/>
          <a:lstStyle/>
          <a:p>
            <a:pPr>
              <a:defRPr/>
            </a:pPr>
            <a:r>
              <a:rPr lang="en-US" sz="4000" b="1" dirty="0" smtClean="0">
                <a:solidFill>
                  <a:schemeClr val="bg1"/>
                </a:solidFill>
                <a:ea typeface="ＭＳ Ｐゴシック" charset="-128"/>
                <a:cs typeface="Arial" pitchFamily="34" charset="0"/>
              </a:rPr>
              <a:t>Democratizing Access to </a:t>
            </a:r>
            <a:br>
              <a:rPr lang="en-US" sz="4000" b="1" dirty="0" smtClean="0">
                <a:solidFill>
                  <a:schemeClr val="bg1"/>
                </a:solidFill>
                <a:ea typeface="ＭＳ Ｐゴシック" charset="-128"/>
                <a:cs typeface="Arial" pitchFamily="34" charset="0"/>
              </a:rPr>
            </a:br>
            <a:r>
              <a:rPr lang="en-US" sz="4000" b="1" dirty="0" smtClean="0">
                <a:solidFill>
                  <a:schemeClr val="bg1"/>
                </a:solidFill>
                <a:ea typeface="ＭＳ Ｐゴシック" charset="-128"/>
                <a:cs typeface="Arial" pitchFamily="34" charset="0"/>
              </a:rPr>
              <a:t>Medical  Diagnostics</a:t>
            </a:r>
            <a:endParaRPr lang="en-US" sz="3000" dirty="0"/>
          </a:p>
        </p:txBody>
      </p:sp>
      <p:sp>
        <p:nvSpPr>
          <p:cNvPr id="31749" name="TextBox 11"/>
          <p:cNvSpPr txBox="1">
            <a:spLocks noChangeArrowheads="1"/>
          </p:cNvSpPr>
          <p:nvPr/>
        </p:nvSpPr>
        <p:spPr bwMode="auto">
          <a:xfrm>
            <a:off x="190512" y="2724150"/>
            <a:ext cx="304730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eaLnBrk="1" hangingPunct="1"/>
            <a:r>
              <a:rPr lang="en-US" sz="2400" dirty="0">
                <a:solidFill>
                  <a:prstClr val="white"/>
                </a:solidFill>
                <a:latin typeface="Calibri"/>
                <a:cs typeface="Arial" charset="0"/>
              </a:rPr>
              <a:t>Ramesh </a:t>
            </a:r>
            <a:r>
              <a:rPr lang="en-US" sz="2400" dirty="0" err="1">
                <a:solidFill>
                  <a:prstClr val="white"/>
                </a:solidFill>
                <a:latin typeface="Calibri"/>
                <a:cs typeface="Arial" charset="0"/>
              </a:rPr>
              <a:t>Raskar</a:t>
            </a:r>
            <a:endParaRPr lang="en-US" sz="2400" dirty="0">
              <a:solidFill>
                <a:prstClr val="white"/>
              </a:solidFill>
              <a:latin typeface="Calibri"/>
              <a:cs typeface="Arial" charset="0"/>
            </a:endParaRPr>
          </a:p>
          <a:p>
            <a:pPr eaLnBrk="1" hangingPunct="1"/>
            <a:r>
              <a:rPr lang="en-US" sz="2400" dirty="0">
                <a:solidFill>
                  <a:prstClr val="white"/>
                </a:solidFill>
                <a:latin typeface="Calibri"/>
                <a:cs typeface="Arial" charset="0"/>
              </a:rPr>
              <a:t>Associate Professor</a:t>
            </a:r>
          </a:p>
          <a:p>
            <a:pPr eaLnBrk="1" hangingPunct="1"/>
            <a:r>
              <a:rPr lang="en-US" sz="2400" dirty="0">
                <a:solidFill>
                  <a:prstClr val="white"/>
                </a:solidFill>
                <a:latin typeface="Calibri"/>
                <a:cs typeface="Arial" charset="0"/>
              </a:rPr>
              <a:t>MIT Media Lab</a:t>
            </a:r>
          </a:p>
          <a:p>
            <a:pPr eaLnBrk="1" hangingPunct="1"/>
            <a:endParaRPr lang="en-US" sz="2400" dirty="0">
              <a:solidFill>
                <a:prstClr val="white"/>
              </a:solidFill>
              <a:latin typeface="Calibri"/>
              <a:cs typeface="Arial" charset="0"/>
            </a:endParaRPr>
          </a:p>
          <a:p>
            <a:pPr eaLnBrk="1" hangingPunct="1"/>
            <a:r>
              <a:rPr lang="en-US" sz="2400" dirty="0">
                <a:solidFill>
                  <a:prstClr val="white"/>
                </a:solidFill>
                <a:latin typeface="Calibri"/>
                <a:cs typeface="Arial" charset="0"/>
              </a:rPr>
              <a:t>http://raskar.info</a:t>
            </a:r>
          </a:p>
          <a:p>
            <a:pPr eaLnBrk="1" hangingPunct="1"/>
            <a:r>
              <a:rPr lang="en-US" sz="2400" dirty="0">
                <a:solidFill>
                  <a:prstClr val="white"/>
                </a:solidFill>
                <a:latin typeface="Calibri"/>
                <a:cs typeface="Arial" charset="0"/>
              </a:rPr>
              <a:t>raskar@media.mit.edu</a:t>
            </a:r>
            <a:endParaRPr lang="en-US" sz="2400" dirty="0">
              <a:solidFill>
                <a:prstClr val="black"/>
              </a:solidFill>
              <a:latin typeface="Calibri"/>
            </a:endParaRPr>
          </a:p>
        </p:txBody>
      </p:sp>
      <p:sp>
        <p:nvSpPr>
          <p:cNvPr id="6" name="TextBox 5"/>
          <p:cNvSpPr txBox="1"/>
          <p:nvPr/>
        </p:nvSpPr>
        <p:spPr>
          <a:xfrm>
            <a:off x="4191020" y="4545077"/>
            <a:ext cx="4742517" cy="707886"/>
          </a:xfrm>
          <a:prstGeom prst="rect">
            <a:avLst/>
          </a:prstGeom>
          <a:solidFill>
            <a:schemeClr val="accent1">
              <a:lumMod val="50000"/>
            </a:schemeClr>
          </a:solidFill>
        </p:spPr>
        <p:txBody>
          <a:bodyPr wrap="none">
            <a:spAutoFit/>
          </a:bodyPr>
          <a:lstStyle/>
          <a:p>
            <a:pPr eaLnBrk="0" hangingPunct="0">
              <a:defRPr/>
            </a:pPr>
            <a:r>
              <a:rPr lang="en-US" sz="4000" dirty="0">
                <a:solidFill>
                  <a:prstClr val="white">
                    <a:lumMod val="65000"/>
                  </a:prstClr>
                </a:solidFill>
                <a:effectLst>
                  <a:outerShdw blurRad="38100" dist="38100" dir="2700000" algn="tl">
                    <a:srgbClr val="000000">
                      <a:alpha val="43137"/>
                    </a:srgbClr>
                  </a:outerShdw>
                </a:effectLst>
                <a:latin typeface="Calibri"/>
                <a:ea typeface="ＭＳ Ｐゴシック" charset="-128"/>
              </a:rPr>
              <a:t>http://</a:t>
            </a:r>
            <a:r>
              <a:rPr lang="en-US" sz="4000" dirty="0">
                <a:solidFill>
                  <a:prstClr val="white"/>
                </a:solidFill>
                <a:effectLst>
                  <a:outerShdw blurRad="38100" dist="38100" dir="2700000" algn="tl">
                    <a:srgbClr val="000000">
                      <a:alpha val="43137"/>
                    </a:srgbClr>
                  </a:outerShdw>
                </a:effectLst>
                <a:latin typeface="Calibri"/>
                <a:ea typeface="ＭＳ Ｐゴシック" charset="-128"/>
              </a:rPr>
              <a:t>EyeNETRA.com</a:t>
            </a:r>
          </a:p>
        </p:txBody>
      </p:sp>
    </p:spTree>
    <p:extLst>
      <p:ext uri="{BB962C8B-B14F-4D97-AF65-F5344CB8AC3E}">
        <p14:creationId xmlns:p14="http://schemas.microsoft.com/office/powerpoint/2010/main" val="11430238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79375"/>
            <a:ext cx="21336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9375"/>
            <a:ext cx="73914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1794" y="819151"/>
            <a:ext cx="4742517" cy="707886"/>
          </a:xfrm>
          <a:prstGeom prst="rect">
            <a:avLst/>
          </a:prstGeom>
          <a:noFill/>
        </p:spPr>
        <p:txBody>
          <a:bodyPr wrap="none">
            <a:spAutoFit/>
          </a:bodyPr>
          <a:lstStyle/>
          <a:p>
            <a:pPr eaLnBrk="0" hangingPunct="0">
              <a:defRPr/>
            </a:pPr>
            <a:r>
              <a:rPr lang="en-US" sz="4000" dirty="0">
                <a:solidFill>
                  <a:schemeClr val="bg1">
                    <a:lumMod val="65000"/>
                  </a:schemeClr>
                </a:solidFill>
                <a:effectLst>
                  <a:outerShdw blurRad="38100" dist="38100" dir="2700000" algn="tl">
                    <a:srgbClr val="000000">
                      <a:alpha val="43137"/>
                    </a:srgbClr>
                  </a:outerShdw>
                </a:effectLst>
                <a:latin typeface="+mj-lt"/>
                <a:ea typeface="ＭＳ Ｐゴシック" charset="-128"/>
              </a:rPr>
              <a:t>http://</a:t>
            </a:r>
            <a:r>
              <a:rPr lang="en-US" sz="4000" dirty="0">
                <a:solidFill>
                  <a:schemeClr val="bg1"/>
                </a:solidFill>
                <a:effectLst>
                  <a:outerShdw blurRad="38100" dist="38100" dir="2700000" algn="tl">
                    <a:srgbClr val="000000">
                      <a:alpha val="43137"/>
                    </a:srgbClr>
                  </a:outerShdw>
                </a:effectLst>
                <a:latin typeface="+mj-lt"/>
                <a:ea typeface="ＭＳ Ｐゴシック" charset="-128"/>
              </a:rPr>
              <a:t>EyeNETRA.com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DSC019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7216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9"/>
          <p:cNvSpPr txBox="1">
            <a:spLocks noChangeArrowheads="1"/>
          </p:cNvSpPr>
          <p:nvPr/>
        </p:nvSpPr>
        <p:spPr bwMode="auto">
          <a:xfrm>
            <a:off x="217519" y="203210"/>
            <a:ext cx="1687497" cy="523216"/>
          </a:xfrm>
          <a:prstGeom prst="rect">
            <a:avLst/>
          </a:prstGeom>
          <a:solidFill>
            <a:schemeClr val="tx1">
              <a:lumMod val="75000"/>
              <a:lumOff val="25000"/>
            </a:schemeClr>
          </a:solidFill>
          <a:ln w="9525">
            <a:noFill/>
            <a:miter lim="800000"/>
            <a:headEnd/>
            <a:tailEnd/>
          </a:ln>
        </p:spPr>
        <p:txBody>
          <a:bodyPr wrap="square" lIns="91435" tIns="45718" rIns="91435" bIns="45718">
            <a:spAutoFit/>
          </a:bodyPr>
          <a:lstStyle/>
          <a:p>
            <a:pPr eaLnBrk="0" hangingPunct="0">
              <a:defRPr/>
            </a:pPr>
            <a:r>
              <a:rPr lang="en-US" sz="2800" dirty="0" err="1">
                <a:solidFill>
                  <a:schemeClr val="bg1"/>
                </a:solidFill>
                <a:latin typeface="+mj-lt"/>
                <a:ea typeface="ＭＳ Ｐゴシック" charset="-128"/>
              </a:rPr>
              <a:t>Phoropter</a:t>
            </a:r>
            <a:endParaRPr lang="en-US" sz="2800" dirty="0">
              <a:solidFill>
                <a:schemeClr val="bg1"/>
              </a:solidFill>
              <a:latin typeface="+mj-lt"/>
              <a:ea typeface="ＭＳ Ｐゴシック" charset="-128"/>
            </a:endParaRPr>
          </a:p>
        </p:txBody>
      </p:sp>
      <p:pic>
        <p:nvPicPr>
          <p:cNvPr id="54279" name="Picture 13" descr="snellen-chart.jpg"/>
          <p:cNvPicPr>
            <a:picLocks noChangeAspect="1"/>
          </p:cNvPicPr>
          <p:nvPr/>
        </p:nvPicPr>
        <p:blipFill>
          <a:blip r:embed="rId4"/>
          <a:srcRect b="599"/>
          <a:stretch>
            <a:fillRect/>
          </a:stretch>
        </p:blipFill>
        <p:spPr bwMode="auto">
          <a:xfrm>
            <a:off x="6515856" y="2190750"/>
            <a:ext cx="2411488" cy="2392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845" name="Title 16"/>
          <p:cNvSpPr>
            <a:spLocks noGrp="1"/>
          </p:cNvSpPr>
          <p:nvPr>
            <p:ph type="title"/>
          </p:nvPr>
        </p:nvSpPr>
        <p:spPr>
          <a:xfrm>
            <a:off x="6248400" y="4610100"/>
            <a:ext cx="2514600" cy="533400"/>
          </a:xfrm>
        </p:spPr>
        <p:txBody>
          <a:bodyPr/>
          <a:lstStyle/>
          <a:p>
            <a:r>
              <a:rPr lang="en-US" sz="2800" smtClean="0">
                <a:ea typeface="ＭＳ Ｐゴシック" pitchFamily="-128" charset="-128"/>
              </a:rPr>
              <a:t>Reading Charts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p:cNvSpPr>
            <a:spLocks noGrp="1"/>
          </p:cNvSpPr>
          <p:nvPr>
            <p:ph type="ctrTitle"/>
          </p:nvPr>
        </p:nvSpPr>
        <p:spPr>
          <a:xfrm>
            <a:off x="685800" y="1598640"/>
            <a:ext cx="7772400" cy="1101725"/>
          </a:xfrm>
        </p:spPr>
        <p:txBody>
          <a:bodyPr/>
          <a:lstStyle/>
          <a:p>
            <a:r>
              <a:rPr lang="en-US" dirty="0" smtClean="0">
                <a:ea typeface="ＭＳ Ｐゴシック" pitchFamily="-128" charset="-128"/>
              </a:rPr>
              <a:t>Health ..</a:t>
            </a:r>
            <a:br>
              <a:rPr lang="en-US" dirty="0" smtClean="0">
                <a:ea typeface="ＭＳ Ｐゴシック" pitchFamily="-128" charset="-128"/>
              </a:rPr>
            </a:br>
            <a:r>
              <a:rPr lang="en-US" dirty="0" smtClean="0">
                <a:ea typeface="ＭＳ Ｐゴシック" pitchFamily="-128" charset="-128"/>
              </a:rPr>
              <a:t/>
            </a:r>
            <a:br>
              <a:rPr lang="en-US" dirty="0" smtClean="0">
                <a:ea typeface="ＭＳ Ｐゴシック" pitchFamily="-128" charset="-128"/>
              </a:rPr>
            </a:br>
            <a:r>
              <a:rPr lang="en-US" dirty="0" smtClean="0">
                <a:ea typeface="ＭＳ Ｐゴシック" pitchFamily="-128" charset="-128"/>
              </a:rPr>
              <a:t>Not Healthcare</a:t>
            </a: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fld id="{CFD1630C-52BC-4B98-90E2-29BEA0AF7933}" type="slidenum">
              <a:rPr lang="en-US" smtClean="0">
                <a:solidFill>
                  <a:srgbClr val="898989"/>
                </a:solidFill>
              </a:rPr>
              <a:pPr/>
              <a:t>50</a:t>
            </a:fld>
            <a:endParaRPr lang="en-US" smtClean="0">
              <a:solidFill>
                <a:srgbClr val="898989"/>
              </a:solidFill>
            </a:endParaRPr>
          </a:p>
        </p:txBody>
      </p:sp>
    </p:spTree>
    <p:extLst>
      <p:ext uri="{BB962C8B-B14F-4D97-AF65-F5344CB8AC3E}">
        <p14:creationId xmlns:p14="http://schemas.microsoft.com/office/powerpoint/2010/main" val="322000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netra_sign2.jpg"/>
          <p:cNvPicPr>
            <a:picLocks noChangeAspect="1"/>
          </p:cNvPicPr>
          <p:nvPr/>
        </p:nvPicPr>
        <p:blipFill>
          <a:blip r:embed="rId3">
            <a:extLst>
              <a:ext uri="{28A0092B-C50C-407E-A947-70E740481C1C}">
                <a14:useLocalDpi xmlns:a14="http://schemas.microsoft.com/office/drawing/2010/main" val="0"/>
              </a:ext>
            </a:extLst>
          </a:blip>
          <a:srcRect r="71133"/>
          <a:stretch>
            <a:fillRect/>
          </a:stretch>
        </p:blipFill>
        <p:spPr bwMode="auto">
          <a:xfrm>
            <a:off x="0" y="-79375"/>
            <a:ext cx="21336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descr="netra_sig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9375"/>
            <a:ext cx="73914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2"/>
          <p:cNvSpPr txBox="1">
            <a:spLocks noChangeArrowheads="1"/>
          </p:cNvSpPr>
          <p:nvPr/>
        </p:nvSpPr>
        <p:spPr bwMode="auto">
          <a:xfrm>
            <a:off x="876300" y="4367213"/>
            <a:ext cx="8267700"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defRPr/>
            </a:pPr>
            <a:r>
              <a:rPr lang="en-US" dirty="0" err="1" smtClean="0">
                <a:solidFill>
                  <a:srgbClr val="000000"/>
                </a:solidFill>
                <a:latin typeface="+mj-lt"/>
              </a:rPr>
              <a:t>Vitor</a:t>
            </a:r>
            <a:r>
              <a:rPr lang="en-US" dirty="0" smtClean="0">
                <a:solidFill>
                  <a:srgbClr val="000000"/>
                </a:solidFill>
                <a:latin typeface="+mj-lt"/>
              </a:rPr>
              <a:t> Pamplona, </a:t>
            </a:r>
            <a:r>
              <a:rPr lang="en-US" dirty="0" err="1" smtClean="0">
                <a:solidFill>
                  <a:srgbClr val="000000"/>
                </a:solidFill>
                <a:latin typeface="+mj-lt"/>
              </a:rPr>
              <a:t>Ankit</a:t>
            </a:r>
            <a:r>
              <a:rPr lang="en-US" dirty="0" smtClean="0">
                <a:solidFill>
                  <a:srgbClr val="000000"/>
                </a:solidFill>
                <a:latin typeface="+mj-lt"/>
              </a:rPr>
              <a:t> Mohan, Manuel Oliveira, Ramesh </a:t>
            </a:r>
            <a:r>
              <a:rPr lang="en-US" dirty="0" err="1" smtClean="0">
                <a:solidFill>
                  <a:srgbClr val="000000"/>
                </a:solidFill>
                <a:latin typeface="+mj-lt"/>
              </a:rPr>
              <a:t>Raskar</a:t>
            </a:r>
            <a:r>
              <a:rPr lang="en-US" dirty="0" smtClean="0">
                <a:solidFill>
                  <a:srgbClr val="000000"/>
                </a:solidFill>
                <a:latin typeface="+mj-lt"/>
              </a:rPr>
              <a:t>    SIGGRAPH 2010</a:t>
            </a:r>
          </a:p>
        </p:txBody>
      </p:sp>
      <p:sp>
        <p:nvSpPr>
          <p:cNvPr id="36867" name="Title 1"/>
          <p:cNvSpPr txBox="1">
            <a:spLocks/>
          </p:cNvSpPr>
          <p:nvPr/>
        </p:nvSpPr>
        <p:spPr bwMode="auto">
          <a:xfrm>
            <a:off x="381000" y="241300"/>
            <a:ext cx="838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600">
                <a:solidFill>
                  <a:srgbClr val="000000"/>
                </a:solidFill>
                <a:latin typeface="Calibri" pitchFamily="34" charset="0"/>
              </a:rPr>
              <a:t>NETRA </a:t>
            </a:r>
            <a:br>
              <a:rPr lang="en-US" sz="3600">
                <a:solidFill>
                  <a:srgbClr val="000000"/>
                </a:solidFill>
                <a:latin typeface="Calibri" pitchFamily="34" charset="0"/>
              </a:rPr>
            </a:br>
            <a:r>
              <a:rPr lang="en-US" sz="3600" b="1">
                <a:solidFill>
                  <a:srgbClr val="000000"/>
                </a:solidFill>
                <a:latin typeface="Calibri" pitchFamily="34" charset="0"/>
              </a:rPr>
              <a:t>N</a:t>
            </a:r>
            <a:r>
              <a:rPr lang="en-US" sz="3600">
                <a:solidFill>
                  <a:srgbClr val="000000"/>
                </a:solidFill>
                <a:latin typeface="Calibri" pitchFamily="34" charset="0"/>
              </a:rPr>
              <a:t>ear </a:t>
            </a:r>
            <a:r>
              <a:rPr lang="en-US" sz="3600" b="1">
                <a:solidFill>
                  <a:srgbClr val="000000"/>
                </a:solidFill>
                <a:latin typeface="Calibri" pitchFamily="34" charset="0"/>
              </a:rPr>
              <a:t>E</a:t>
            </a:r>
            <a:r>
              <a:rPr lang="en-US" sz="3600">
                <a:solidFill>
                  <a:srgbClr val="000000"/>
                </a:solidFill>
                <a:latin typeface="Calibri" pitchFamily="34" charset="0"/>
              </a:rPr>
              <a:t>ye </a:t>
            </a:r>
            <a:r>
              <a:rPr lang="en-US" sz="3600" b="1">
                <a:solidFill>
                  <a:srgbClr val="000000"/>
                </a:solidFill>
                <a:latin typeface="Calibri" pitchFamily="34" charset="0"/>
              </a:rPr>
              <a:t>T</a:t>
            </a:r>
            <a:r>
              <a:rPr lang="en-US" sz="3600">
                <a:solidFill>
                  <a:srgbClr val="000000"/>
                </a:solidFill>
                <a:latin typeface="Calibri" pitchFamily="34" charset="0"/>
              </a:rPr>
              <a:t>ool for </a:t>
            </a:r>
            <a:r>
              <a:rPr lang="en-US" sz="3600" b="1">
                <a:solidFill>
                  <a:srgbClr val="000000"/>
                </a:solidFill>
                <a:latin typeface="Calibri" pitchFamily="34" charset="0"/>
              </a:rPr>
              <a:t>R</a:t>
            </a:r>
            <a:r>
              <a:rPr lang="en-US" sz="3600">
                <a:solidFill>
                  <a:srgbClr val="000000"/>
                </a:solidFill>
                <a:latin typeface="Calibri" pitchFamily="34" charset="0"/>
              </a:rPr>
              <a:t>efractive </a:t>
            </a:r>
            <a:r>
              <a:rPr lang="en-US" sz="3600" b="1">
                <a:solidFill>
                  <a:srgbClr val="000000"/>
                </a:solidFill>
                <a:latin typeface="Calibri" pitchFamily="34" charset="0"/>
              </a:rPr>
              <a:t>A</a:t>
            </a:r>
            <a:r>
              <a:rPr lang="en-US" sz="3600">
                <a:solidFill>
                  <a:srgbClr val="000000"/>
                </a:solidFill>
                <a:latin typeface="Calibri" pitchFamily="34" charset="0"/>
              </a:rPr>
              <a:t>ssessment</a:t>
            </a:r>
          </a:p>
        </p:txBody>
      </p:sp>
      <p:pic>
        <p:nvPicPr>
          <p:cNvPr id="36868" name="Picture 5" descr="netra using.jpg"/>
          <p:cNvPicPr>
            <a:picLocks noChangeAspect="1"/>
          </p:cNvPicPr>
          <p:nvPr/>
        </p:nvPicPr>
        <p:blipFill>
          <a:blip r:embed="rId4">
            <a:extLst>
              <a:ext uri="{28A0092B-C50C-407E-A947-70E740481C1C}">
                <a14:useLocalDpi xmlns:a14="http://schemas.microsoft.com/office/drawing/2010/main" val="0"/>
              </a:ext>
            </a:extLst>
          </a:blip>
          <a:srcRect l="2876" r="6776"/>
          <a:stretch>
            <a:fillRect/>
          </a:stretch>
        </p:blipFill>
        <p:spPr bwMode="auto">
          <a:xfrm>
            <a:off x="3260779" y="1327177"/>
            <a:ext cx="26066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netra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4882" y="1327177"/>
            <a:ext cx="221932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results.JPG"/>
          <p:cNvPicPr>
            <a:picLocks noChangeAspect="1"/>
          </p:cNvPicPr>
          <p:nvPr/>
        </p:nvPicPr>
        <p:blipFill>
          <a:blip r:embed="rId6">
            <a:extLst>
              <a:ext uri="{28A0092B-C50C-407E-A947-70E740481C1C}">
                <a14:useLocalDpi xmlns:a14="http://schemas.microsoft.com/office/drawing/2010/main" val="0"/>
              </a:ext>
            </a:extLst>
          </a:blip>
          <a:srcRect l="39493" t="18750" r="26549" b="18750"/>
          <a:stretch>
            <a:fillRect/>
          </a:stretch>
        </p:blipFill>
        <p:spPr bwMode="auto">
          <a:xfrm>
            <a:off x="6019802" y="1327177"/>
            <a:ext cx="2411413"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rot="5400000">
            <a:off x="39688" y="361950"/>
            <a:ext cx="4191000" cy="4191000"/>
          </a:xfrm>
          <a:prstGeom prst="ellipse">
            <a:avLst/>
          </a:prstGeom>
          <a:solidFill>
            <a:schemeClr val="tx2">
              <a:lumMod val="75000"/>
            </a:schemeClr>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mj-lt"/>
            </a:endParaRPr>
          </a:p>
        </p:txBody>
      </p:sp>
      <p:sp>
        <p:nvSpPr>
          <p:cNvPr id="15" name="Pie 14"/>
          <p:cNvSpPr/>
          <p:nvPr/>
        </p:nvSpPr>
        <p:spPr>
          <a:xfrm rot="5400000">
            <a:off x="200052" y="522315"/>
            <a:ext cx="3870325" cy="3870325"/>
          </a:xfrm>
          <a:prstGeom prst="pie">
            <a:avLst>
              <a:gd name="adj1" fmla="val 1396751"/>
              <a:gd name="adj2" fmla="val 1617479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black"/>
              </a:solidFill>
              <a:latin typeface="+mj-lt"/>
            </a:endParaRPr>
          </a:p>
        </p:txBody>
      </p:sp>
      <p:sp>
        <p:nvSpPr>
          <p:cNvPr id="16" name="Pie 15"/>
          <p:cNvSpPr/>
          <p:nvPr/>
        </p:nvSpPr>
        <p:spPr>
          <a:xfrm rot="5400000">
            <a:off x="346075" y="661988"/>
            <a:ext cx="3581400" cy="3581400"/>
          </a:xfrm>
          <a:prstGeom prst="pie">
            <a:avLst>
              <a:gd name="adj1" fmla="val 9513760"/>
              <a:gd name="adj2" fmla="val 16186976"/>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black"/>
              </a:solidFill>
              <a:latin typeface="+mj-lt"/>
            </a:endParaRPr>
          </a:p>
        </p:txBody>
      </p:sp>
      <p:sp>
        <p:nvSpPr>
          <p:cNvPr id="17" name="Pie 16"/>
          <p:cNvSpPr/>
          <p:nvPr/>
        </p:nvSpPr>
        <p:spPr>
          <a:xfrm rot="5400000">
            <a:off x="496888" y="814388"/>
            <a:ext cx="3276600" cy="3276600"/>
          </a:xfrm>
          <a:prstGeom prst="pie">
            <a:avLst>
              <a:gd name="adj1" fmla="val 13661743"/>
              <a:gd name="adj2" fmla="val 16187623"/>
            </a:avLst>
          </a:prstGeom>
          <a:solidFill>
            <a:srgbClr val="FF0000"/>
          </a:solidFill>
          <a:ln/>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solidFill>
                <a:prstClr val="black"/>
              </a:solidFill>
              <a:latin typeface="+mj-lt"/>
            </a:endParaRPr>
          </a:p>
        </p:txBody>
      </p:sp>
      <p:sp>
        <p:nvSpPr>
          <p:cNvPr id="27654" name="TextBox 17"/>
          <p:cNvSpPr txBox="1">
            <a:spLocks noChangeArrowheads="1"/>
          </p:cNvSpPr>
          <p:nvPr/>
        </p:nvSpPr>
        <p:spPr bwMode="auto">
          <a:xfrm>
            <a:off x="3236967" y="3978302"/>
            <a:ext cx="2401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dirty="0" smtClean="0">
                <a:latin typeface="+mj-lt"/>
              </a:rPr>
              <a:t>6.5 Billion </a:t>
            </a:r>
          </a:p>
          <a:p>
            <a:pPr algn="ctr" eaLnBrk="1" hangingPunct="1">
              <a:defRPr/>
            </a:pPr>
            <a:r>
              <a:rPr lang="en-US" dirty="0" smtClean="0">
                <a:latin typeface="+mj-lt"/>
              </a:rPr>
              <a:t>people</a:t>
            </a:r>
          </a:p>
        </p:txBody>
      </p:sp>
      <p:sp>
        <p:nvSpPr>
          <p:cNvPr id="27655" name="TextBox 18"/>
          <p:cNvSpPr txBox="1">
            <a:spLocks noChangeArrowheads="1"/>
          </p:cNvSpPr>
          <p:nvPr/>
        </p:nvSpPr>
        <p:spPr bwMode="auto">
          <a:xfrm>
            <a:off x="-152400" y="2084415"/>
            <a:ext cx="2401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dirty="0" smtClean="0">
                <a:solidFill>
                  <a:srgbClr val="000000"/>
                </a:solidFill>
                <a:latin typeface="+mj-lt"/>
              </a:rPr>
              <a:t>4.5B</a:t>
            </a:r>
          </a:p>
          <a:p>
            <a:pPr algn="ctr" eaLnBrk="1" hangingPunct="1">
              <a:defRPr/>
            </a:pPr>
            <a:r>
              <a:rPr lang="en-US" dirty="0" smtClean="0">
                <a:solidFill>
                  <a:srgbClr val="000000"/>
                </a:solidFill>
                <a:latin typeface="+mj-lt"/>
              </a:rPr>
              <a:t>cell phones</a:t>
            </a:r>
          </a:p>
        </p:txBody>
      </p:sp>
      <p:sp>
        <p:nvSpPr>
          <p:cNvPr id="27656" name="TextBox 19"/>
          <p:cNvSpPr txBox="1">
            <a:spLocks noChangeArrowheads="1"/>
          </p:cNvSpPr>
          <p:nvPr/>
        </p:nvSpPr>
        <p:spPr bwMode="auto">
          <a:xfrm>
            <a:off x="1755775" y="819151"/>
            <a:ext cx="14811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dirty="0" smtClean="0">
                <a:solidFill>
                  <a:srgbClr val="000000"/>
                </a:solidFill>
                <a:latin typeface="+mj-lt"/>
              </a:rPr>
              <a:t>2B</a:t>
            </a:r>
          </a:p>
          <a:p>
            <a:pPr algn="ctr" eaLnBrk="1" hangingPunct="1">
              <a:defRPr/>
            </a:pPr>
            <a:r>
              <a:rPr lang="en-US" dirty="0" smtClean="0">
                <a:solidFill>
                  <a:srgbClr val="000000"/>
                </a:solidFill>
                <a:latin typeface="+mj-lt"/>
              </a:rPr>
              <a:t>refractive </a:t>
            </a:r>
            <a:br>
              <a:rPr lang="en-US" dirty="0" smtClean="0">
                <a:solidFill>
                  <a:srgbClr val="000000"/>
                </a:solidFill>
                <a:latin typeface="+mj-lt"/>
              </a:rPr>
            </a:br>
            <a:r>
              <a:rPr lang="en-US" dirty="0" smtClean="0">
                <a:solidFill>
                  <a:srgbClr val="000000"/>
                </a:solidFill>
                <a:latin typeface="+mj-lt"/>
              </a:rPr>
              <a:t>errors</a:t>
            </a:r>
          </a:p>
        </p:txBody>
      </p:sp>
      <p:sp>
        <p:nvSpPr>
          <p:cNvPr id="27657" name="TextBox 20"/>
          <p:cNvSpPr txBox="1">
            <a:spLocks noChangeArrowheads="1"/>
          </p:cNvSpPr>
          <p:nvPr/>
        </p:nvSpPr>
        <p:spPr bwMode="auto">
          <a:xfrm>
            <a:off x="3922726" y="1581177"/>
            <a:ext cx="2401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2800" dirty="0" smtClean="0">
                <a:solidFill>
                  <a:srgbClr val="FF0000"/>
                </a:solidFill>
                <a:latin typeface="+mj-lt"/>
              </a:rPr>
              <a:t>0.6B without </a:t>
            </a:r>
            <a:br>
              <a:rPr lang="en-US" sz="2800" dirty="0" smtClean="0">
                <a:solidFill>
                  <a:srgbClr val="FF0000"/>
                </a:solidFill>
                <a:latin typeface="+mj-lt"/>
              </a:rPr>
            </a:br>
            <a:r>
              <a:rPr lang="en-US" sz="2800" dirty="0" smtClean="0">
                <a:solidFill>
                  <a:srgbClr val="FF0000"/>
                </a:solidFill>
                <a:latin typeface="+mj-lt"/>
              </a:rPr>
              <a:t>glasses</a:t>
            </a:r>
          </a:p>
        </p:txBody>
      </p:sp>
      <p:pic>
        <p:nvPicPr>
          <p:cNvPr id="10" name="Picture 28" descr="IMGP1025 (1).JPG"/>
          <p:cNvPicPr>
            <a:picLocks noChangeAspect="1"/>
          </p:cNvPicPr>
          <p:nvPr/>
        </p:nvPicPr>
        <p:blipFill>
          <a:blip r:embed="rId4" cstate="print"/>
          <a:srcRect/>
          <a:stretch>
            <a:fillRect/>
          </a:stretch>
        </p:blipFill>
        <p:spPr bwMode="auto">
          <a:xfrm>
            <a:off x="6344617" y="819151"/>
            <a:ext cx="2583519" cy="3444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899" name="TextBox 12"/>
          <p:cNvSpPr txBox="1">
            <a:spLocks noChangeArrowheads="1"/>
          </p:cNvSpPr>
          <p:nvPr/>
        </p:nvSpPr>
        <p:spPr bwMode="auto">
          <a:xfrm>
            <a:off x="7315200" y="4411664"/>
            <a:ext cx="167640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r"/>
            <a:r>
              <a:rPr lang="en-US" sz="1400">
                <a:solidFill>
                  <a:srgbClr val="000000"/>
                </a:solidFill>
              </a:rPr>
              <a:t>NETRA at </a:t>
            </a:r>
            <a:br>
              <a:rPr lang="en-US" sz="1400">
                <a:solidFill>
                  <a:srgbClr val="000000"/>
                </a:solidFill>
              </a:rPr>
            </a:br>
            <a:r>
              <a:rPr lang="en-US" sz="1400">
                <a:solidFill>
                  <a:srgbClr val="000000"/>
                </a:solidFill>
              </a:rPr>
              <a:t>LVP Eye Institute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DSC0197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2500" y="1733556"/>
            <a:ext cx="27019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20" descr="doctor_allegr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8376"/>
            <a:ext cx="26670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557" y="609600"/>
            <a:ext cx="21431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44" y="685814"/>
            <a:ext cx="22383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itle 1"/>
          <p:cNvSpPr txBox="1">
            <a:spLocks/>
          </p:cNvSpPr>
          <p:nvPr/>
        </p:nvSpPr>
        <p:spPr bwMode="auto">
          <a:xfrm>
            <a:off x="381000" y="-171450"/>
            <a:ext cx="4114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600">
                <a:solidFill>
                  <a:srgbClr val="000000"/>
                </a:solidFill>
                <a:latin typeface="Calibri" pitchFamily="34" charset="0"/>
              </a:rPr>
              <a:t>Diagnostics</a:t>
            </a:r>
          </a:p>
        </p:txBody>
      </p:sp>
      <p:sp>
        <p:nvSpPr>
          <p:cNvPr id="38919" name="Title 1"/>
          <p:cNvSpPr txBox="1">
            <a:spLocks/>
          </p:cNvSpPr>
          <p:nvPr/>
        </p:nvSpPr>
        <p:spPr bwMode="auto">
          <a:xfrm>
            <a:off x="4876800" y="-171450"/>
            <a:ext cx="4114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600">
                <a:solidFill>
                  <a:srgbClr val="000000"/>
                </a:solidFill>
                <a:latin typeface="Calibri" pitchFamily="34" charset="0"/>
              </a:rPr>
              <a:t>Dispensing Glasses</a:t>
            </a:r>
          </a:p>
        </p:txBody>
      </p:sp>
      <p:sp>
        <p:nvSpPr>
          <p:cNvPr id="38920" name="TextBox 24"/>
          <p:cNvSpPr txBox="1">
            <a:spLocks noChangeArrowheads="1"/>
          </p:cNvSpPr>
          <p:nvPr/>
        </p:nvSpPr>
        <p:spPr bwMode="auto">
          <a:xfrm>
            <a:off x="381000" y="4764089"/>
            <a:ext cx="449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a:solidFill>
                  <a:srgbClr val="000000"/>
                </a:solidFill>
              </a:rPr>
              <a:t>Bulky Equipment , Trained Professionals</a:t>
            </a:r>
          </a:p>
        </p:txBody>
      </p:sp>
      <p:sp>
        <p:nvSpPr>
          <p:cNvPr id="38921" name="TextBox 24"/>
          <p:cNvSpPr txBox="1">
            <a:spLocks noChangeArrowheads="1"/>
          </p:cNvSpPr>
          <p:nvPr/>
        </p:nvSpPr>
        <p:spPr bwMode="auto">
          <a:xfrm>
            <a:off x="5257800" y="4692650"/>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a:solidFill>
                  <a:srgbClr val="000000"/>
                </a:solidFill>
              </a:rPr>
              <a:t>Increasingly cheap and easy</a:t>
            </a:r>
          </a:p>
        </p:txBody>
      </p:sp>
      <p:cxnSp>
        <p:nvCxnSpPr>
          <p:cNvPr id="23" name="Straight Connector 22"/>
          <p:cNvCxnSpPr/>
          <p:nvPr/>
        </p:nvCxnSpPr>
        <p:spPr>
          <a:xfrm rot="5400000">
            <a:off x="2517777" y="2606675"/>
            <a:ext cx="4870450"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pic>
        <p:nvPicPr>
          <p:cNvPr id="38923" name="Picture 1"/>
          <p:cNvPicPr>
            <a:picLocks noChangeAspect="1"/>
          </p:cNvPicPr>
          <p:nvPr/>
        </p:nvPicPr>
        <p:blipFill>
          <a:blip r:embed="rId8">
            <a:extLst>
              <a:ext uri="{28A0092B-C50C-407E-A947-70E740481C1C}">
                <a14:useLocalDpi xmlns:a14="http://schemas.microsoft.com/office/drawing/2010/main" val="0"/>
              </a:ext>
            </a:extLst>
          </a:blip>
          <a:srcRect t="9479" b="4799"/>
          <a:stretch>
            <a:fillRect/>
          </a:stretch>
        </p:blipFill>
        <p:spPr bwMode="auto">
          <a:xfrm>
            <a:off x="6705600" y="1873251"/>
            <a:ext cx="240188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9" y="1123951"/>
            <a:ext cx="422433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a:xfrm>
            <a:off x="4572005" y="3771900"/>
            <a:ext cx="3749675" cy="857250"/>
          </a:xfrm>
        </p:spPr>
        <p:txBody>
          <a:bodyPr/>
          <a:lstStyle/>
          <a:p>
            <a:r>
              <a:rPr lang="en-US" sz="3200" smtClean="0">
                <a:ea typeface="ＭＳ Ｐゴシック" pitchFamily="-128" charset="-128"/>
              </a:rPr>
              <a:t>Shack-Hartmann WS</a:t>
            </a:r>
          </a:p>
        </p:txBody>
      </p:sp>
      <p:pic>
        <p:nvPicPr>
          <p:cNvPr id="39940" name="Picture 20" descr="doctor_allegr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047777"/>
            <a:ext cx="3246438"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2" descr="doctor_las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922588"/>
            <a:ext cx="32464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Box 7"/>
          <p:cNvSpPr txBox="1">
            <a:spLocks noChangeArrowheads="1"/>
          </p:cNvSpPr>
          <p:nvPr/>
        </p:nvSpPr>
        <p:spPr bwMode="auto">
          <a:xfrm>
            <a:off x="1108076" y="2552980"/>
            <a:ext cx="2417062"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eaLnBrk="0" hangingPunct="0">
              <a:defRPr>
                <a:solidFill>
                  <a:schemeClr val="tx1"/>
                </a:solidFill>
                <a:latin typeface="Arial" charset="0"/>
                <a:ea typeface="ＭＳ Ｐゴシック" pitchFamily="-128" charset="-128"/>
              </a:defRPr>
            </a:lvl1pPr>
            <a:lvl2pPr marL="742950" indent="-285750" eaLnBrk="0" hangingPunct="0">
              <a:defRPr>
                <a:solidFill>
                  <a:schemeClr val="tx1"/>
                </a:solidFill>
                <a:latin typeface="Arial" charset="0"/>
                <a:ea typeface="ＭＳ Ｐゴシック" pitchFamily="-128" charset="-128"/>
              </a:defRPr>
            </a:lvl2pPr>
            <a:lvl3pPr marL="1143000" indent="-228600" eaLnBrk="0" hangingPunct="0">
              <a:defRPr>
                <a:solidFill>
                  <a:schemeClr val="tx1"/>
                </a:solidFill>
                <a:latin typeface="Arial" charset="0"/>
                <a:ea typeface="ＭＳ Ｐゴシック" pitchFamily="-128" charset="-128"/>
              </a:defRPr>
            </a:lvl3pPr>
            <a:lvl4pPr marL="1600200" indent="-228600" eaLnBrk="0" hangingPunct="0">
              <a:defRPr>
                <a:solidFill>
                  <a:schemeClr val="tx1"/>
                </a:solidFill>
                <a:latin typeface="Arial" charset="0"/>
                <a:ea typeface="ＭＳ Ｐゴシック" pitchFamily="-128" charset="-128"/>
              </a:defRPr>
            </a:lvl4pPr>
            <a:lvl5pPr marL="2057400" indent="-228600" eaLnBrk="0" hangingPunct="0">
              <a:defRPr>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28" charset="-128"/>
              </a:defRPr>
            </a:lvl9pPr>
          </a:lstStyle>
          <a:p>
            <a:r>
              <a:rPr lang="en-US">
                <a:solidFill>
                  <a:srgbClr val="000000"/>
                </a:solidFill>
                <a:latin typeface="Calibri" pitchFamily="34" charset="0"/>
              </a:rPr>
              <a:t>Wavefront aberrometer</a:t>
            </a:r>
          </a:p>
        </p:txBody>
      </p:sp>
      <p:sp>
        <p:nvSpPr>
          <p:cNvPr id="39943" name="Title 1"/>
          <p:cNvSpPr txBox="1">
            <a:spLocks/>
          </p:cNvSpPr>
          <p:nvPr/>
        </p:nvSpPr>
        <p:spPr bwMode="auto">
          <a:xfrm>
            <a:off x="914400" y="190500"/>
            <a:ext cx="7620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defTabSz="455613" eaLnBrk="0" hangingPunct="0">
              <a:defRPr>
                <a:solidFill>
                  <a:schemeClr val="tx1"/>
                </a:solidFill>
                <a:latin typeface="Arial" charset="0"/>
                <a:ea typeface="ＭＳ Ｐゴシック" pitchFamily="-128" charset="-128"/>
              </a:defRPr>
            </a:lvl1pPr>
            <a:lvl2pPr marL="742950" indent="-285750" defTabSz="455613" eaLnBrk="0" hangingPunct="0">
              <a:defRPr>
                <a:solidFill>
                  <a:schemeClr val="tx1"/>
                </a:solidFill>
                <a:latin typeface="Arial" charset="0"/>
                <a:ea typeface="ＭＳ Ｐゴシック" pitchFamily="-128" charset="-128"/>
              </a:defRPr>
            </a:lvl2pPr>
            <a:lvl3pPr marL="1143000" indent="-228600" defTabSz="455613" eaLnBrk="0" hangingPunct="0">
              <a:defRPr>
                <a:solidFill>
                  <a:schemeClr val="tx1"/>
                </a:solidFill>
                <a:latin typeface="Arial" charset="0"/>
                <a:ea typeface="ＭＳ Ｐゴシック" pitchFamily="-128" charset="-128"/>
              </a:defRPr>
            </a:lvl3pPr>
            <a:lvl4pPr marL="1600200" indent="-228600" defTabSz="455613" eaLnBrk="0" hangingPunct="0">
              <a:defRPr>
                <a:solidFill>
                  <a:schemeClr val="tx1"/>
                </a:solidFill>
                <a:latin typeface="Arial" charset="0"/>
                <a:ea typeface="ＭＳ Ｐゴシック" pitchFamily="-128" charset="-128"/>
              </a:defRPr>
            </a:lvl4pPr>
            <a:lvl5pPr marL="2057400" indent="-228600" defTabSz="455613" eaLnBrk="0" hangingPunct="0">
              <a:defRPr>
                <a:solidFill>
                  <a:schemeClr val="tx1"/>
                </a:solidFill>
                <a:latin typeface="Arial" charset="0"/>
                <a:ea typeface="ＭＳ Ｐゴシック" pitchFamily="-128" charset="-128"/>
              </a:defRPr>
            </a:lvl5pPr>
            <a:lvl6pPr marL="2514600" indent="-228600" defTabSz="455613" eaLnBrk="0" fontAlgn="base" hangingPunct="0">
              <a:spcBef>
                <a:spcPct val="0"/>
              </a:spcBef>
              <a:spcAft>
                <a:spcPct val="0"/>
              </a:spcAft>
              <a:defRPr>
                <a:solidFill>
                  <a:schemeClr val="tx1"/>
                </a:solidFill>
                <a:latin typeface="Arial" charset="0"/>
                <a:ea typeface="ＭＳ Ｐゴシック" pitchFamily="-128" charset="-128"/>
              </a:defRPr>
            </a:lvl6pPr>
            <a:lvl7pPr marL="2971800" indent="-228600" defTabSz="455613" eaLnBrk="0" fontAlgn="base" hangingPunct="0">
              <a:spcBef>
                <a:spcPct val="0"/>
              </a:spcBef>
              <a:spcAft>
                <a:spcPct val="0"/>
              </a:spcAft>
              <a:defRPr>
                <a:solidFill>
                  <a:schemeClr val="tx1"/>
                </a:solidFill>
                <a:latin typeface="Arial" charset="0"/>
                <a:ea typeface="ＭＳ Ｐゴシック" pitchFamily="-128" charset="-128"/>
              </a:defRPr>
            </a:lvl7pPr>
            <a:lvl8pPr marL="3429000" indent="-228600" defTabSz="455613" eaLnBrk="0" fontAlgn="base" hangingPunct="0">
              <a:spcBef>
                <a:spcPct val="0"/>
              </a:spcBef>
              <a:spcAft>
                <a:spcPct val="0"/>
              </a:spcAft>
              <a:defRPr>
                <a:solidFill>
                  <a:schemeClr val="tx1"/>
                </a:solidFill>
                <a:latin typeface="Arial" charset="0"/>
                <a:ea typeface="ＭＳ Ｐゴシック" pitchFamily="-128" charset="-128"/>
              </a:defRPr>
            </a:lvl8pPr>
            <a:lvl9pPr marL="3886200" indent="-228600" defTabSz="455613" eaLnBrk="0" fontAlgn="base" hangingPunct="0">
              <a:spcBef>
                <a:spcPct val="0"/>
              </a:spcBef>
              <a:spcAft>
                <a:spcPct val="0"/>
              </a:spcAft>
              <a:defRPr>
                <a:solidFill>
                  <a:schemeClr val="tx1"/>
                </a:solidFill>
                <a:latin typeface="Arial" charset="0"/>
                <a:ea typeface="ＭＳ Ｐゴシック" pitchFamily="-128" charset="-128"/>
              </a:defRPr>
            </a:lvl9pPr>
          </a:lstStyle>
          <a:p>
            <a:pPr algn="ctr"/>
            <a:r>
              <a:rPr lang="en-US" sz="3200">
                <a:latin typeface="Calibri" pitchFamily="34" charset="0"/>
              </a:rPr>
              <a:t>Refraction Map using Wavefront Sensor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7_ilampsThu6pm">
  <a:themeElements>
    <a:clrScheme name="">
      <a:dk1>
        <a:srgbClr val="5F5F5F"/>
      </a:dk1>
      <a:lt1>
        <a:srgbClr val="DDDDDD"/>
      </a:lt1>
      <a:dk2>
        <a:srgbClr val="000000"/>
      </a:dk2>
      <a:lt2>
        <a:srgbClr val="DDDDDD"/>
      </a:lt2>
      <a:accent1>
        <a:srgbClr val="00CC99"/>
      </a:accent1>
      <a:accent2>
        <a:srgbClr val="3333CC"/>
      </a:accent2>
      <a:accent3>
        <a:srgbClr val="AAAAAA"/>
      </a:accent3>
      <a:accent4>
        <a:srgbClr val="BDBDBD"/>
      </a:accent4>
      <a:accent5>
        <a:srgbClr val="AAE2CA"/>
      </a:accent5>
      <a:accent6>
        <a:srgbClr val="2D2DB9"/>
      </a:accent6>
      <a:hlink>
        <a:srgbClr val="CCCCFF"/>
      </a:hlink>
      <a:folHlink>
        <a:srgbClr val="B2B2B2"/>
      </a:folHlink>
    </a:clrScheme>
    <a:fontScheme name="ilampsThu6p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Unicode MS" pitchFamily="34" charset="-128"/>
          </a:defRPr>
        </a:defPPr>
      </a:lstStyle>
    </a:lnDef>
  </a:objectDefaults>
  <a:extraClrSchemeLst>
    <a:extraClrScheme>
      <a:clrScheme name="ilampsThu6p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lampsThu6p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lampsThu6p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lampsThu6p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lampsThu6p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lampsThu6p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lampsThu6p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Gray Theme">
  <a:themeElements>
    <a:clrScheme name="Custom 1">
      <a:dk1>
        <a:srgbClr val="FFFFFF"/>
      </a:dk1>
      <a:lt1>
        <a:srgbClr val="000000"/>
      </a:lt1>
      <a:dk2>
        <a:srgbClr val="FFFFFF"/>
      </a:dk2>
      <a:lt2>
        <a:srgbClr val="000000"/>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jack">
  <a:themeElements>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ja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jac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jac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jac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jac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ja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ja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ja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28151</TotalTime>
  <Words>3462</Words>
  <Application>Microsoft Office PowerPoint</Application>
  <PresentationFormat>On-screen Show (16:9)</PresentationFormat>
  <Paragraphs>428</Paragraphs>
  <Slides>51</Slides>
  <Notes>38</Notes>
  <HiddenSlides>7</HiddenSlides>
  <MMClips>4</MMClips>
  <ScaleCrop>false</ScaleCrop>
  <HeadingPairs>
    <vt:vector size="4" baseType="variant">
      <vt:variant>
        <vt:lpstr>Theme</vt:lpstr>
      </vt:variant>
      <vt:variant>
        <vt:i4>9</vt:i4>
      </vt:variant>
      <vt:variant>
        <vt:lpstr>Slide Titles</vt:lpstr>
      </vt:variant>
      <vt:variant>
        <vt:i4>51</vt:i4>
      </vt:variant>
    </vt:vector>
  </HeadingPairs>
  <TitlesOfParts>
    <vt:vector size="60" baseType="lpstr">
      <vt:lpstr>Office Theme</vt:lpstr>
      <vt:lpstr>9_Office Theme</vt:lpstr>
      <vt:lpstr>1_Office Theme</vt:lpstr>
      <vt:lpstr>3_Blank Presentation</vt:lpstr>
      <vt:lpstr>27_ilampsThu6pm</vt:lpstr>
      <vt:lpstr>5_Office Theme</vt:lpstr>
      <vt:lpstr>4_Gray Theme</vt:lpstr>
      <vt:lpstr>5_jack</vt:lpstr>
      <vt:lpstr>10_Office Theme</vt:lpstr>
      <vt:lpstr>Democratizing Access to  Medical  Diagnostics</vt:lpstr>
      <vt:lpstr>Medical Diagnostic Devices</vt:lpstr>
      <vt:lpstr>PowerPoint Presentation</vt:lpstr>
      <vt:lpstr>PowerPoint Presentation</vt:lpstr>
      <vt:lpstr>Reading Charts</vt:lpstr>
      <vt:lpstr>PowerPoint Presentation</vt:lpstr>
      <vt:lpstr>PowerPoint Presentation</vt:lpstr>
      <vt:lpstr>PowerPoint Presentation</vt:lpstr>
      <vt:lpstr>Shack-Hartmann WS</vt:lpstr>
      <vt:lpstr>PowerPoint Presentation</vt:lpstr>
      <vt:lpstr>PowerPoint Presentation</vt:lpstr>
      <vt:lpstr>PowerPoint Presentation</vt:lpstr>
      <vt:lpstr>Femto-Photography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Shack-Hartmann 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NETRA Worldwide</vt:lpstr>
      <vt:lpstr>PowerPoint Presentation</vt:lpstr>
      <vt:lpstr>PowerPoint Presentation</vt:lpstr>
      <vt:lpstr>PowerPoint Presentation</vt:lpstr>
      <vt:lpstr>Hardware App Store</vt:lpstr>
      <vt:lpstr>Mobile Mates for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Eye is a Mirror of Health</vt:lpstr>
      <vt:lpstr>PowerPoint Presentation</vt:lpstr>
      <vt:lpstr>Mobile Mates for Health</vt:lpstr>
      <vt:lpstr>Democratizing Access to  Medical  Diagnostics</vt:lpstr>
      <vt:lpstr>PowerPoint Presentation</vt:lpstr>
      <vt:lpstr>Health ..  Not Healthcare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raskar</dc:creator>
  <cp:lastModifiedBy>raskar</cp:lastModifiedBy>
  <cp:revision>663</cp:revision>
  <cp:lastPrinted>1601-01-01T00:00:00Z</cp:lastPrinted>
  <dcterms:created xsi:type="dcterms:W3CDTF">2010-06-09T04:23:43Z</dcterms:created>
  <dcterms:modified xsi:type="dcterms:W3CDTF">2011-11-23T02:49:29Z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